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6" r:id="rId1"/>
  </p:sldMasterIdLst>
  <p:notesMasterIdLst>
    <p:notesMasterId r:id="rId24"/>
  </p:notesMasterIdLst>
  <p:sldIdLst>
    <p:sldId id="256" r:id="rId2"/>
    <p:sldId id="298" r:id="rId3"/>
    <p:sldId id="257" r:id="rId4"/>
    <p:sldId id="261" r:id="rId5"/>
    <p:sldId id="289" r:id="rId6"/>
    <p:sldId id="273" r:id="rId7"/>
    <p:sldId id="274" r:id="rId8"/>
    <p:sldId id="299" r:id="rId9"/>
    <p:sldId id="276" r:id="rId10"/>
    <p:sldId id="278" r:id="rId11"/>
    <p:sldId id="291" r:id="rId12"/>
    <p:sldId id="293" r:id="rId13"/>
    <p:sldId id="294" r:id="rId14"/>
    <p:sldId id="295" r:id="rId15"/>
    <p:sldId id="296" r:id="rId16"/>
    <p:sldId id="297" r:id="rId17"/>
    <p:sldId id="284" r:id="rId18"/>
    <p:sldId id="300" r:id="rId19"/>
    <p:sldId id="301" r:id="rId20"/>
    <p:sldId id="321" r:id="rId21"/>
    <p:sldId id="288" r:id="rId22"/>
    <p:sldId id="320" r:id="rId23"/>
  </p:sldIdLst>
  <p:sldSz cx="9144000" cy="6858000" type="screen4x3"/>
  <p:notesSz cx="6858000" cy="9144000"/>
  <p:defaultTextStyle>
    <a:defPPr>
      <a:defRPr lang="pt-BR"/>
    </a:defPPr>
    <a:lvl1pPr algn="ctr" rtl="0" fontAlgn="base">
      <a:spcBef>
        <a:spcPct val="0"/>
      </a:spcBef>
      <a:spcAft>
        <a:spcPct val="0"/>
      </a:spcAft>
      <a:defRPr sz="2000" kern="1200">
        <a:solidFill>
          <a:schemeClr val="tx1"/>
        </a:solidFill>
        <a:latin typeface="Times New Roman" pitchFamily="18" charset="0"/>
        <a:ea typeface="+mn-ea"/>
        <a:cs typeface="+mn-cs"/>
      </a:defRPr>
    </a:lvl1pPr>
    <a:lvl2pPr marL="457200" algn="ctr" rtl="0" fontAlgn="base">
      <a:spcBef>
        <a:spcPct val="0"/>
      </a:spcBef>
      <a:spcAft>
        <a:spcPct val="0"/>
      </a:spcAft>
      <a:defRPr sz="2000" kern="1200">
        <a:solidFill>
          <a:schemeClr val="tx1"/>
        </a:solidFill>
        <a:latin typeface="Times New Roman" pitchFamily="18" charset="0"/>
        <a:ea typeface="+mn-ea"/>
        <a:cs typeface="+mn-cs"/>
      </a:defRPr>
    </a:lvl2pPr>
    <a:lvl3pPr marL="914400" algn="ctr" rtl="0" fontAlgn="base">
      <a:spcBef>
        <a:spcPct val="0"/>
      </a:spcBef>
      <a:spcAft>
        <a:spcPct val="0"/>
      </a:spcAft>
      <a:defRPr sz="2000" kern="1200">
        <a:solidFill>
          <a:schemeClr val="tx1"/>
        </a:solidFill>
        <a:latin typeface="Times New Roman" pitchFamily="18" charset="0"/>
        <a:ea typeface="+mn-ea"/>
        <a:cs typeface="+mn-cs"/>
      </a:defRPr>
    </a:lvl3pPr>
    <a:lvl4pPr marL="1371600" algn="ctr" rtl="0" fontAlgn="base">
      <a:spcBef>
        <a:spcPct val="0"/>
      </a:spcBef>
      <a:spcAft>
        <a:spcPct val="0"/>
      </a:spcAft>
      <a:defRPr sz="2000" kern="1200">
        <a:solidFill>
          <a:schemeClr val="tx1"/>
        </a:solidFill>
        <a:latin typeface="Times New Roman" pitchFamily="18" charset="0"/>
        <a:ea typeface="+mn-ea"/>
        <a:cs typeface="+mn-cs"/>
      </a:defRPr>
    </a:lvl4pPr>
    <a:lvl5pPr marL="1828800" algn="ctr" rtl="0" fontAlgn="base">
      <a:spcBef>
        <a:spcPct val="0"/>
      </a:spcBef>
      <a:spcAft>
        <a:spcPct val="0"/>
      </a:spcAft>
      <a:defRPr sz="2000" kern="1200">
        <a:solidFill>
          <a:schemeClr val="tx1"/>
        </a:solidFill>
        <a:latin typeface="Times New Roman" pitchFamily="18" charset="0"/>
        <a:ea typeface="+mn-ea"/>
        <a:cs typeface="+mn-cs"/>
      </a:defRPr>
    </a:lvl5pPr>
    <a:lvl6pPr marL="2286000" algn="l" defTabSz="914400" rtl="0" eaLnBrk="1" latinLnBrk="0" hangingPunct="1">
      <a:defRPr sz="2000" kern="1200">
        <a:solidFill>
          <a:schemeClr val="tx1"/>
        </a:solidFill>
        <a:latin typeface="Times New Roman" pitchFamily="18" charset="0"/>
        <a:ea typeface="+mn-ea"/>
        <a:cs typeface="+mn-cs"/>
      </a:defRPr>
    </a:lvl6pPr>
    <a:lvl7pPr marL="2743200" algn="l" defTabSz="914400" rtl="0" eaLnBrk="1" latinLnBrk="0" hangingPunct="1">
      <a:defRPr sz="2000" kern="1200">
        <a:solidFill>
          <a:schemeClr val="tx1"/>
        </a:solidFill>
        <a:latin typeface="Times New Roman" pitchFamily="18" charset="0"/>
        <a:ea typeface="+mn-ea"/>
        <a:cs typeface="+mn-cs"/>
      </a:defRPr>
    </a:lvl7pPr>
    <a:lvl8pPr marL="3200400" algn="l" defTabSz="914400" rtl="0" eaLnBrk="1" latinLnBrk="0" hangingPunct="1">
      <a:defRPr sz="2000" kern="1200">
        <a:solidFill>
          <a:schemeClr val="tx1"/>
        </a:solidFill>
        <a:latin typeface="Times New Roman" pitchFamily="18" charset="0"/>
        <a:ea typeface="+mn-ea"/>
        <a:cs typeface="+mn-cs"/>
      </a:defRPr>
    </a:lvl8pPr>
    <a:lvl9pPr marL="3657600" algn="l" defTabSz="914400" rtl="0" eaLnBrk="1" latinLnBrk="0" hangingPunct="1">
      <a:defRPr sz="20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66"/>
    <a:srgbClr val="000000"/>
    <a:srgbClr val="00CC99"/>
    <a:srgbClr val="2D9F2D"/>
    <a:srgbClr val="00CC66"/>
    <a:srgbClr val="99CC99"/>
    <a:srgbClr val="99CD99"/>
    <a:srgbClr val="C4E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75" autoAdjust="0"/>
    <p:restoredTop sz="94643" autoAdjust="0"/>
  </p:normalViewPr>
  <p:slideViewPr>
    <p:cSldViewPr>
      <p:cViewPr>
        <p:scale>
          <a:sx n="75" d="100"/>
          <a:sy n="75" d="100"/>
        </p:scale>
        <p:origin x="-1122" y="-72"/>
      </p:cViewPr>
      <p:guideLst>
        <p:guide orient="horz" pos="2160"/>
        <p:guide pos="288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6" d="100"/>
          <a:sy n="56" d="100"/>
        </p:scale>
        <p:origin x="-181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_rels/viewProps.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slide" Target="slides/slide8.xml"/><Relationship Id="rId1"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510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Arial" charset="0"/>
              </a:defRPr>
            </a:lvl1pPr>
          </a:lstStyle>
          <a:p>
            <a:pPr>
              <a:defRPr/>
            </a:pPr>
            <a:endParaRPr lang="pt-BR"/>
          </a:p>
        </p:txBody>
      </p:sp>
      <p:sp>
        <p:nvSpPr>
          <p:cNvPr id="17510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pt-BR"/>
          </a:p>
        </p:txBody>
      </p:sp>
      <p:sp>
        <p:nvSpPr>
          <p:cNvPr id="215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7510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17511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Arial" charset="0"/>
              </a:defRPr>
            </a:lvl1pPr>
          </a:lstStyle>
          <a:p>
            <a:pPr>
              <a:defRPr/>
            </a:pPr>
            <a:endParaRPr lang="pt-BR"/>
          </a:p>
        </p:txBody>
      </p:sp>
      <p:sp>
        <p:nvSpPr>
          <p:cNvPr id="17511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98A2E77A-8F29-4789-A711-FBE48AF96139}" type="slidenum">
              <a:rPr lang="pt-BR"/>
              <a:pPr>
                <a:defRPr/>
              </a:pPr>
              <a:t>‹nº›</a:t>
            </a:fld>
            <a:endParaRPr lang="pt-BR"/>
          </a:p>
        </p:txBody>
      </p:sp>
    </p:spTree>
    <p:extLst>
      <p:ext uri="{BB962C8B-B14F-4D97-AF65-F5344CB8AC3E}">
        <p14:creationId xmlns:p14="http://schemas.microsoft.com/office/powerpoint/2010/main" val="13565449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Imagem de Slide 1"/>
          <p:cNvSpPr>
            <a:spLocks noGrp="1" noRot="1" noChangeAspect="1" noTextEdit="1"/>
          </p:cNvSpPr>
          <p:nvPr>
            <p:ph type="sldImg"/>
          </p:nvPr>
        </p:nvSpPr>
        <p:spPr>
          <a:ln/>
        </p:spPr>
      </p:sp>
      <p:sp>
        <p:nvSpPr>
          <p:cNvPr id="22531" name="Espaço Reservado para Anotações 2"/>
          <p:cNvSpPr>
            <a:spLocks noGrp="1"/>
          </p:cNvSpPr>
          <p:nvPr>
            <p:ph type="body" idx="1"/>
          </p:nvPr>
        </p:nvSpPr>
        <p:spPr>
          <a:noFill/>
          <a:ln/>
        </p:spPr>
        <p:txBody>
          <a:bodyPr/>
          <a:lstStyle/>
          <a:p>
            <a:endParaRPr lang="pt-BR" smtClean="0"/>
          </a:p>
        </p:txBody>
      </p:sp>
      <p:sp>
        <p:nvSpPr>
          <p:cNvPr id="22532" name="Espaço Reservado para Número de Slide 3"/>
          <p:cNvSpPr>
            <a:spLocks noGrp="1"/>
          </p:cNvSpPr>
          <p:nvPr>
            <p:ph type="sldNum" sz="quarter" idx="5"/>
          </p:nvPr>
        </p:nvSpPr>
        <p:spPr>
          <a:noFill/>
        </p:spPr>
        <p:txBody>
          <a:bodyPr/>
          <a:lstStyle/>
          <a:p>
            <a:fld id="{36CD5FAA-AAB1-43CD-AFA5-58D2D55C2996}" type="slidenum">
              <a:rPr lang="pt-BR" smtClean="0"/>
              <a:pPr/>
              <a:t>3</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pt-BR" smtClean="0"/>
              <a:t>Clique para editar o estilo do título mestre</a:t>
            </a:r>
            <a:endParaRPr kumimoji="0" lang="en-US"/>
          </a:p>
        </p:txBody>
      </p:sp>
      <p:sp>
        <p:nvSpPr>
          <p:cNvPr id="28" name="Espaço Reservado para Data 27"/>
          <p:cNvSpPr>
            <a:spLocks noGrp="1"/>
          </p:cNvSpPr>
          <p:nvPr>
            <p:ph type="dt" sz="half" idx="10"/>
          </p:nvPr>
        </p:nvSpPr>
        <p:spPr/>
        <p:txBody>
          <a:bodyPr/>
          <a:lstStyle/>
          <a:p>
            <a:pPr>
              <a:defRPr/>
            </a:pPr>
            <a:endParaRPr lang="pt-BR"/>
          </a:p>
        </p:txBody>
      </p:sp>
      <p:sp>
        <p:nvSpPr>
          <p:cNvPr id="17" name="Espaço Reservado para Rodapé 16"/>
          <p:cNvSpPr>
            <a:spLocks noGrp="1"/>
          </p:cNvSpPr>
          <p:nvPr>
            <p:ph type="ftr" sz="quarter" idx="11"/>
          </p:nvPr>
        </p:nvSpPr>
        <p:spPr/>
        <p:txBody>
          <a:bodyPr/>
          <a:lstStyle/>
          <a:p>
            <a:pPr>
              <a:defRPr/>
            </a:pPr>
            <a:endParaRPr lang="pt-BR"/>
          </a:p>
        </p:txBody>
      </p:sp>
      <p:sp>
        <p:nvSpPr>
          <p:cNvPr id="29" name="Espaço Reservado para Número de Slide 28"/>
          <p:cNvSpPr>
            <a:spLocks noGrp="1"/>
          </p:cNvSpPr>
          <p:nvPr>
            <p:ph type="sldNum" sz="quarter" idx="12"/>
          </p:nvPr>
        </p:nvSpPr>
        <p:spPr/>
        <p:txBody>
          <a:bodyPr/>
          <a:lstStyle/>
          <a:p>
            <a:pPr>
              <a:defRPr/>
            </a:pPr>
            <a:fld id="{3506A460-2D48-4AA6-B7DA-AA3C027F195E}" type="slidenum">
              <a:rPr lang="pt-BR" smtClean="0"/>
              <a:pPr>
                <a:defRPr/>
              </a:pPr>
              <a:t>‹nº›</a:t>
            </a:fld>
            <a:endParaRPr lang="pt-BR"/>
          </a:p>
        </p:txBody>
      </p:sp>
      <p:sp>
        <p:nvSpPr>
          <p:cNvPr id="9" name="Subtítulo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7" name="Rectangle 14"/>
          <p:cNvSpPr>
            <a:spLocks noChangeArrowheads="1"/>
          </p:cNvSpPr>
          <p:nvPr userDrawn="1"/>
        </p:nvSpPr>
        <p:spPr bwMode="auto">
          <a:xfrm>
            <a:off x="4789488" y="3789363"/>
            <a:ext cx="3095625" cy="366712"/>
          </a:xfrm>
          <a:prstGeom prst="rect">
            <a:avLst/>
          </a:prstGeom>
          <a:noFill/>
          <a:ln w="9525">
            <a:noFill/>
            <a:miter lim="800000"/>
            <a:headEnd/>
            <a:tailEnd/>
          </a:ln>
          <a:effectLst/>
        </p:spPr>
        <p:txBody>
          <a:bodyPr wrap="none">
            <a:spAutoFit/>
          </a:bodyPr>
          <a:lstStyle/>
          <a:p>
            <a:pPr algn="l">
              <a:spcBef>
                <a:spcPct val="20000"/>
              </a:spcBef>
              <a:buClr>
                <a:schemeClr val="tx1"/>
              </a:buClr>
              <a:buSzPct val="75000"/>
              <a:buFont typeface="Wingdings" pitchFamily="2" charset="2"/>
              <a:buNone/>
              <a:defRPr/>
            </a:pPr>
            <a:r>
              <a:rPr lang="pt-BR" sz="1800">
                <a:solidFill>
                  <a:schemeClr val="tx2"/>
                </a:solidFill>
                <a:latin typeface="Arial" charset="0"/>
              </a:rPr>
              <a:t>botelho_mario@hotmail.com</a:t>
            </a:r>
          </a:p>
        </p:txBody>
      </p:sp>
    </p:spTree>
  </p:cSld>
  <p:clrMapOvr>
    <a:masterClrMapping/>
  </p:clrMapOvr>
  <p:transition>
    <p:zoom dir="in"/>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endParaRPr lang="pt-BR"/>
          </a:p>
        </p:txBody>
      </p:sp>
      <p:sp>
        <p:nvSpPr>
          <p:cNvPr id="5" name="Espaço Reservado para Rodapé 4"/>
          <p:cNvSpPr>
            <a:spLocks noGrp="1"/>
          </p:cNvSpPr>
          <p:nvPr>
            <p:ph type="ftr" sz="quarter" idx="11"/>
          </p:nvPr>
        </p:nvSpPr>
        <p:spPr/>
        <p:txBody>
          <a:bodyPr/>
          <a:lstStyle/>
          <a:p>
            <a:pPr>
              <a:defRPr/>
            </a:pPr>
            <a:endParaRPr lang="pt-BR"/>
          </a:p>
        </p:txBody>
      </p:sp>
      <p:sp>
        <p:nvSpPr>
          <p:cNvPr id="6" name="Espaço Reservado para Número de Slide 5"/>
          <p:cNvSpPr>
            <a:spLocks noGrp="1"/>
          </p:cNvSpPr>
          <p:nvPr>
            <p:ph type="sldNum" sz="quarter" idx="12"/>
          </p:nvPr>
        </p:nvSpPr>
        <p:spPr/>
        <p:txBody>
          <a:bodyPr/>
          <a:lstStyle/>
          <a:p>
            <a:pPr>
              <a:defRPr/>
            </a:pPr>
            <a:fld id="{209DA436-7560-4238-8985-616C2D761E7F}" type="slidenum">
              <a:rPr lang="pt-BR" smtClean="0"/>
              <a:pPr>
                <a:defRPr/>
              </a:pPr>
              <a:t>‹nº›</a:t>
            </a:fld>
            <a:endParaRPr lang="pt-BR"/>
          </a:p>
        </p:txBody>
      </p:sp>
    </p:spTree>
  </p:cSld>
  <p:clrMapOvr>
    <a:masterClrMapping/>
  </p:clrMapOvr>
  <p:transition>
    <p:zoom dir="in"/>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os estilos do texto mestre</a:t>
            </a:r>
          </a:p>
        </p:txBody>
      </p:sp>
      <p:sp>
        <p:nvSpPr>
          <p:cNvPr id="4" name="Espaço Reservado para Data 3"/>
          <p:cNvSpPr>
            <a:spLocks noGrp="1"/>
          </p:cNvSpPr>
          <p:nvPr>
            <p:ph type="dt" sz="half" idx="10"/>
          </p:nvPr>
        </p:nvSpPr>
        <p:spPr/>
        <p:txBody>
          <a:bodyPr/>
          <a:lstStyle/>
          <a:p>
            <a:pPr>
              <a:defRPr/>
            </a:pPr>
            <a:endParaRPr lang="pt-BR"/>
          </a:p>
        </p:txBody>
      </p:sp>
      <p:sp>
        <p:nvSpPr>
          <p:cNvPr id="5" name="Espaço Reservado para Rodapé 4"/>
          <p:cNvSpPr>
            <a:spLocks noGrp="1"/>
          </p:cNvSpPr>
          <p:nvPr>
            <p:ph type="ftr" sz="quarter" idx="11"/>
          </p:nvPr>
        </p:nvSpPr>
        <p:spPr/>
        <p:txBody>
          <a:bodyPr/>
          <a:lstStyle/>
          <a:p>
            <a:pPr>
              <a:defRPr/>
            </a:pPr>
            <a:endParaRPr lang="pt-BR"/>
          </a:p>
        </p:txBody>
      </p:sp>
      <p:sp>
        <p:nvSpPr>
          <p:cNvPr id="6" name="Espaço Reservado para Número de Slide 5"/>
          <p:cNvSpPr>
            <a:spLocks noGrp="1"/>
          </p:cNvSpPr>
          <p:nvPr>
            <p:ph type="sldNum" sz="quarter" idx="12"/>
          </p:nvPr>
        </p:nvSpPr>
        <p:spPr>
          <a:xfrm>
            <a:off x="7924800" y="6416675"/>
            <a:ext cx="762000" cy="365125"/>
          </a:xfrm>
        </p:spPr>
        <p:txBody>
          <a:bodyPr/>
          <a:lstStyle/>
          <a:p>
            <a:pPr>
              <a:defRPr/>
            </a:pPr>
            <a:fld id="{31542301-7A68-43E0-AC9F-C8DFAFFF2258}" type="slidenum">
              <a:rPr lang="pt-BR" smtClean="0"/>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p:zoom dir="in"/>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Conteúdo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endParaRPr lang="pt-BR"/>
          </a:p>
        </p:txBody>
      </p:sp>
      <p:sp>
        <p:nvSpPr>
          <p:cNvPr id="6" name="Espaço Reservado para Rodapé 5"/>
          <p:cNvSpPr>
            <a:spLocks noGrp="1"/>
          </p:cNvSpPr>
          <p:nvPr>
            <p:ph type="ftr" sz="quarter" idx="11"/>
          </p:nvPr>
        </p:nvSpPr>
        <p:spPr/>
        <p:txBody>
          <a:bodyPr/>
          <a:lstStyle/>
          <a:p>
            <a:pPr>
              <a:defRPr/>
            </a:pPr>
            <a:endParaRPr lang="pt-BR"/>
          </a:p>
        </p:txBody>
      </p:sp>
      <p:sp>
        <p:nvSpPr>
          <p:cNvPr id="7" name="Espaço Reservado para Número de Slide 6"/>
          <p:cNvSpPr>
            <a:spLocks noGrp="1"/>
          </p:cNvSpPr>
          <p:nvPr>
            <p:ph type="sldNum" sz="quarter" idx="12"/>
          </p:nvPr>
        </p:nvSpPr>
        <p:spPr/>
        <p:txBody>
          <a:bodyPr/>
          <a:lstStyle/>
          <a:p>
            <a:pPr>
              <a:defRPr/>
            </a:pPr>
            <a:fld id="{60C66799-2B61-44E3-B64B-4D4B834FE757}" type="slidenum">
              <a:rPr lang="pt-BR" smtClean="0"/>
              <a:pPr>
                <a:defRPr/>
              </a:pPr>
              <a:t>‹nº›</a:t>
            </a:fld>
            <a:endParaRPr lang="pt-BR"/>
          </a:p>
        </p:txBody>
      </p:sp>
    </p:spTree>
  </p:cSld>
  <p:clrMapOvr>
    <a:masterClrMapping/>
  </p:clrMapOvr>
  <p:transition>
    <p:zoom dir="in"/>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8229600" cy="1143000"/>
          </a:xfrm>
        </p:spPr>
        <p:txBody>
          <a:bodyPr anchor="ctr"/>
          <a:lstStyle>
            <a:lvl1pPr>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4" name="Espaço Reservado para Texto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5" name="Espaço Reservado para Conteúdo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pPr>
              <a:defRPr/>
            </a:pPr>
            <a:endParaRPr lang="pt-BR"/>
          </a:p>
        </p:txBody>
      </p:sp>
      <p:sp>
        <p:nvSpPr>
          <p:cNvPr id="8" name="Espaço Reservado para Rodapé 7"/>
          <p:cNvSpPr>
            <a:spLocks noGrp="1"/>
          </p:cNvSpPr>
          <p:nvPr>
            <p:ph type="ftr" sz="quarter" idx="11"/>
          </p:nvPr>
        </p:nvSpPr>
        <p:spPr/>
        <p:txBody>
          <a:bodyPr/>
          <a:lstStyle/>
          <a:p>
            <a:pPr>
              <a:defRPr/>
            </a:pPr>
            <a:endParaRPr lang="pt-BR"/>
          </a:p>
        </p:txBody>
      </p:sp>
      <p:sp>
        <p:nvSpPr>
          <p:cNvPr id="9" name="Espaço Reservado para Número de Slide 8"/>
          <p:cNvSpPr>
            <a:spLocks noGrp="1"/>
          </p:cNvSpPr>
          <p:nvPr>
            <p:ph type="sldNum" sz="quarter" idx="12"/>
          </p:nvPr>
        </p:nvSpPr>
        <p:spPr/>
        <p:txBody>
          <a:bodyPr/>
          <a:lstStyle/>
          <a:p>
            <a:pPr>
              <a:defRPr/>
            </a:pPr>
            <a:fld id="{A4CABC44-1486-4939-BFF0-271ABC41B3B9}" type="slidenum">
              <a:rPr lang="pt-BR" smtClean="0"/>
              <a:pPr>
                <a:defRPr/>
              </a:pPr>
              <a:t>‹nº›</a:t>
            </a:fld>
            <a:endParaRPr lang="pt-BR"/>
          </a:p>
        </p:txBody>
      </p:sp>
    </p:spTree>
  </p:cSld>
  <p:clrMapOvr>
    <a:masterClrMapping/>
  </p:clrMapOvr>
  <p:transition>
    <p:zoom dir="in"/>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Data 2"/>
          <p:cNvSpPr>
            <a:spLocks noGrp="1"/>
          </p:cNvSpPr>
          <p:nvPr>
            <p:ph type="dt" sz="half" idx="10"/>
          </p:nvPr>
        </p:nvSpPr>
        <p:spPr/>
        <p:txBody>
          <a:bodyPr/>
          <a:lstStyle/>
          <a:p>
            <a:pPr>
              <a:defRPr/>
            </a:pPr>
            <a:endParaRPr lang="pt-BR"/>
          </a:p>
        </p:txBody>
      </p:sp>
      <p:sp>
        <p:nvSpPr>
          <p:cNvPr id="4" name="Espaço Reservado para Rodapé 3"/>
          <p:cNvSpPr>
            <a:spLocks noGrp="1"/>
          </p:cNvSpPr>
          <p:nvPr>
            <p:ph type="ftr" sz="quarter" idx="11"/>
          </p:nvPr>
        </p:nvSpPr>
        <p:spPr/>
        <p:txBody>
          <a:bodyPr/>
          <a:lstStyle/>
          <a:p>
            <a:pPr>
              <a:defRPr/>
            </a:pPr>
            <a:endParaRPr lang="pt-BR"/>
          </a:p>
        </p:txBody>
      </p:sp>
      <p:sp>
        <p:nvSpPr>
          <p:cNvPr id="5" name="Espaço Reservado para Número de Slide 4"/>
          <p:cNvSpPr>
            <a:spLocks noGrp="1"/>
          </p:cNvSpPr>
          <p:nvPr>
            <p:ph type="sldNum" sz="quarter" idx="12"/>
          </p:nvPr>
        </p:nvSpPr>
        <p:spPr/>
        <p:txBody>
          <a:bodyPr/>
          <a:lstStyle/>
          <a:p>
            <a:pPr>
              <a:defRPr/>
            </a:pPr>
            <a:fld id="{199F5E33-C21B-4427-B187-6FC2C868A862}" type="slidenum">
              <a:rPr lang="pt-BR" smtClean="0"/>
              <a:pPr>
                <a:defRPr/>
              </a:pPr>
              <a:t>‹nº›</a:t>
            </a:fld>
            <a:endParaRPr lang="pt-BR"/>
          </a:p>
        </p:txBody>
      </p:sp>
    </p:spTree>
  </p:cSld>
  <p:clrMapOvr>
    <a:masterClrMapping/>
  </p:clrMapOvr>
  <p:transition>
    <p:zoom dir="in"/>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endParaRPr lang="pt-BR"/>
          </a:p>
        </p:txBody>
      </p:sp>
      <p:sp>
        <p:nvSpPr>
          <p:cNvPr id="3" name="Espaço Reservado para Rodapé 2"/>
          <p:cNvSpPr>
            <a:spLocks noGrp="1"/>
          </p:cNvSpPr>
          <p:nvPr>
            <p:ph type="ftr" sz="quarter" idx="11"/>
          </p:nvPr>
        </p:nvSpPr>
        <p:spPr/>
        <p:txBody>
          <a:bodyPr/>
          <a:lstStyle/>
          <a:p>
            <a:pPr>
              <a:defRPr/>
            </a:pPr>
            <a:endParaRPr lang="pt-BR"/>
          </a:p>
        </p:txBody>
      </p:sp>
      <p:sp>
        <p:nvSpPr>
          <p:cNvPr id="4" name="Espaço Reservado para Número de Slide 3"/>
          <p:cNvSpPr>
            <a:spLocks noGrp="1"/>
          </p:cNvSpPr>
          <p:nvPr>
            <p:ph type="sldNum" sz="quarter" idx="12"/>
          </p:nvPr>
        </p:nvSpPr>
        <p:spPr/>
        <p:txBody>
          <a:bodyPr/>
          <a:lstStyle/>
          <a:p>
            <a:pPr>
              <a:defRPr/>
            </a:pPr>
            <a:fld id="{2BC79EF2-7A26-489B-A1AF-1326C8FE1D1D}" type="slidenum">
              <a:rPr lang="pt-BR" smtClean="0"/>
              <a:pPr>
                <a:defRPr/>
              </a:pPr>
              <a:t>‹nº›</a:t>
            </a:fld>
            <a:endParaRPr lang="pt-BR"/>
          </a:p>
        </p:txBody>
      </p:sp>
    </p:spTree>
  </p:cSld>
  <p:clrMapOvr>
    <a:masterClrMapping/>
  </p:clrMapOvr>
  <p:transition>
    <p:zoom dir="in"/>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os estilos do texto mestre</a:t>
            </a:r>
          </a:p>
        </p:txBody>
      </p:sp>
      <p:sp>
        <p:nvSpPr>
          <p:cNvPr id="4" name="Espaço Reservado para Conteúdo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endParaRPr lang="pt-BR"/>
          </a:p>
        </p:txBody>
      </p:sp>
      <p:sp>
        <p:nvSpPr>
          <p:cNvPr id="6" name="Espaço Reservado para Rodapé 5"/>
          <p:cNvSpPr>
            <a:spLocks noGrp="1"/>
          </p:cNvSpPr>
          <p:nvPr>
            <p:ph type="ftr" sz="quarter" idx="11"/>
          </p:nvPr>
        </p:nvSpPr>
        <p:spPr/>
        <p:txBody>
          <a:bodyPr/>
          <a:lstStyle/>
          <a:p>
            <a:pPr>
              <a:defRPr/>
            </a:pPr>
            <a:endParaRPr lang="pt-BR"/>
          </a:p>
        </p:txBody>
      </p:sp>
      <p:sp>
        <p:nvSpPr>
          <p:cNvPr id="7" name="Espaço Reservado para Número de Slide 6"/>
          <p:cNvSpPr>
            <a:spLocks noGrp="1"/>
          </p:cNvSpPr>
          <p:nvPr>
            <p:ph type="sldNum" sz="quarter" idx="12"/>
          </p:nvPr>
        </p:nvSpPr>
        <p:spPr/>
        <p:txBody>
          <a:bodyPr/>
          <a:lstStyle/>
          <a:p>
            <a:pPr>
              <a:defRPr/>
            </a:pPr>
            <a:fld id="{E673A87C-6E50-4B30-AAE2-86389EB81BCB}" type="slidenum">
              <a:rPr lang="pt-BR" smtClean="0"/>
              <a:pPr>
                <a:defRPr/>
              </a:pPr>
              <a:t>‹nº›</a:t>
            </a:fld>
            <a:endParaRPr lang="pt-BR"/>
          </a:p>
        </p:txBody>
      </p:sp>
    </p:spTree>
  </p:cSld>
  <p:clrMapOvr>
    <a:masterClrMapping/>
  </p:clrMapOvr>
  <p:transition>
    <p:zoom dir="in"/>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pt-BR" smtClean="0"/>
              <a:t>Clique para editar o estilo do título mestre</a:t>
            </a:r>
            <a:endParaRPr kumimoji="0" lang="en-US"/>
          </a:p>
        </p:txBody>
      </p:sp>
      <p:sp>
        <p:nvSpPr>
          <p:cNvPr id="3" name="Espaço Reservado para Imagem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pt-BR" smtClean="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4" name="Espaço Reservado para Texto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os estilos do texto mestre</a:t>
            </a:r>
          </a:p>
        </p:txBody>
      </p:sp>
      <p:sp>
        <p:nvSpPr>
          <p:cNvPr id="5" name="Espaço Reservado para Data 4"/>
          <p:cNvSpPr>
            <a:spLocks noGrp="1"/>
          </p:cNvSpPr>
          <p:nvPr>
            <p:ph type="dt" sz="half" idx="10"/>
          </p:nvPr>
        </p:nvSpPr>
        <p:spPr/>
        <p:txBody>
          <a:bodyPr/>
          <a:lstStyle/>
          <a:p>
            <a:pPr>
              <a:defRPr/>
            </a:pPr>
            <a:endParaRPr lang="pt-BR"/>
          </a:p>
        </p:txBody>
      </p:sp>
      <p:sp>
        <p:nvSpPr>
          <p:cNvPr id="6" name="Espaço Reservado para Rodapé 5"/>
          <p:cNvSpPr>
            <a:spLocks noGrp="1"/>
          </p:cNvSpPr>
          <p:nvPr>
            <p:ph type="ftr" sz="quarter" idx="11"/>
          </p:nvPr>
        </p:nvSpPr>
        <p:spPr/>
        <p:txBody>
          <a:bodyPr/>
          <a:lstStyle/>
          <a:p>
            <a:pPr>
              <a:defRPr/>
            </a:pPr>
            <a:endParaRPr lang="pt-BR"/>
          </a:p>
        </p:txBody>
      </p:sp>
      <p:sp>
        <p:nvSpPr>
          <p:cNvPr id="7" name="Espaço Reservado para Número de Slide 6"/>
          <p:cNvSpPr>
            <a:spLocks noGrp="1"/>
          </p:cNvSpPr>
          <p:nvPr>
            <p:ph type="sldNum" sz="quarter" idx="12"/>
          </p:nvPr>
        </p:nvSpPr>
        <p:spPr/>
        <p:txBody>
          <a:bodyPr/>
          <a:lstStyle/>
          <a:p>
            <a:pPr>
              <a:defRPr/>
            </a:pPr>
            <a:fld id="{D2061FE5-1B84-4EB6-AE79-6D88A2253B76}" type="slidenum">
              <a:rPr lang="pt-BR" smtClean="0"/>
              <a:pPr>
                <a:defRPr/>
              </a:pPr>
              <a:t>‹nº›</a:t>
            </a:fld>
            <a:endParaRPr lang="pt-BR"/>
          </a:p>
        </p:txBody>
      </p:sp>
    </p:spTree>
  </p:cSld>
  <p:clrMapOvr>
    <a:masterClrMapping/>
  </p:clrMapOvr>
  <p:transition>
    <p:zoom dir="in"/>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endParaRPr lang="pt-BR"/>
          </a:p>
        </p:txBody>
      </p:sp>
      <p:sp>
        <p:nvSpPr>
          <p:cNvPr id="5" name="Espaço Reservado para Rodapé 4"/>
          <p:cNvSpPr>
            <a:spLocks noGrp="1"/>
          </p:cNvSpPr>
          <p:nvPr>
            <p:ph type="ftr" sz="quarter" idx="11"/>
          </p:nvPr>
        </p:nvSpPr>
        <p:spPr/>
        <p:txBody>
          <a:bodyPr/>
          <a:lstStyle/>
          <a:p>
            <a:pPr>
              <a:defRPr/>
            </a:pPr>
            <a:endParaRPr lang="pt-BR"/>
          </a:p>
        </p:txBody>
      </p:sp>
      <p:sp>
        <p:nvSpPr>
          <p:cNvPr id="6" name="Espaço Reservado para Número de Slide 5"/>
          <p:cNvSpPr>
            <a:spLocks noGrp="1"/>
          </p:cNvSpPr>
          <p:nvPr>
            <p:ph type="sldNum" sz="quarter" idx="12"/>
          </p:nvPr>
        </p:nvSpPr>
        <p:spPr/>
        <p:txBody>
          <a:bodyPr/>
          <a:lstStyle/>
          <a:p>
            <a:pPr>
              <a:defRPr/>
            </a:pPr>
            <a:fld id="{5C9A49A2-C9AC-4B01-95AC-9E759B0F5831}" type="slidenum">
              <a:rPr lang="pt-BR" smtClean="0"/>
              <a:pPr>
                <a:defRPr/>
              </a:pPr>
              <a:t>‹nº›</a:t>
            </a:fld>
            <a:endParaRPr lang="pt-BR"/>
          </a:p>
        </p:txBody>
      </p:sp>
    </p:spTree>
  </p:cSld>
  <p:clrMapOvr>
    <a:masterClrMapping/>
  </p:clrMapOvr>
  <p:transition>
    <p:zoom dir="in"/>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endParaRPr lang="pt-BR"/>
          </a:p>
        </p:txBody>
      </p:sp>
      <p:sp>
        <p:nvSpPr>
          <p:cNvPr id="5" name="Espaço Reservado para Rodapé 4"/>
          <p:cNvSpPr>
            <a:spLocks noGrp="1"/>
          </p:cNvSpPr>
          <p:nvPr>
            <p:ph type="ftr" sz="quarter" idx="11"/>
          </p:nvPr>
        </p:nvSpPr>
        <p:spPr/>
        <p:txBody>
          <a:bodyPr/>
          <a:lstStyle/>
          <a:p>
            <a:pPr>
              <a:defRPr/>
            </a:pPr>
            <a:endParaRPr lang="pt-BR"/>
          </a:p>
        </p:txBody>
      </p:sp>
      <p:sp>
        <p:nvSpPr>
          <p:cNvPr id="6" name="Espaço Reservado para Número de Slide 5"/>
          <p:cNvSpPr>
            <a:spLocks noGrp="1"/>
          </p:cNvSpPr>
          <p:nvPr>
            <p:ph type="sldNum" sz="quarter" idx="12"/>
          </p:nvPr>
        </p:nvSpPr>
        <p:spPr/>
        <p:txBody>
          <a:bodyPr/>
          <a:lstStyle/>
          <a:p>
            <a:pPr>
              <a:defRPr/>
            </a:pPr>
            <a:fld id="{50A33957-7BBD-4B4B-8AA1-37F6E559991C}" type="slidenum">
              <a:rPr lang="pt-BR" smtClean="0"/>
              <a:pPr>
                <a:defRPr/>
              </a:pPr>
              <a:t>‹nº›</a:t>
            </a:fld>
            <a:endParaRPr lang="pt-BR"/>
          </a:p>
        </p:txBody>
      </p:sp>
    </p:spTree>
  </p:cSld>
  <p:clrMapOvr>
    <a:masterClrMapping/>
  </p:clrMapOvr>
  <p:transition>
    <p:zoom dir="in"/>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ítulo, text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762000" y="762000"/>
            <a:ext cx="7924800" cy="1143000"/>
          </a:xfrm>
        </p:spPr>
        <p:txBody>
          <a:bodyPr/>
          <a:lstStyle/>
          <a:p>
            <a:r>
              <a:rPr lang="pt-BR" smtClean="0"/>
              <a:t>Clique para editar o estilo do título mestre</a:t>
            </a:r>
            <a:endParaRPr lang="pt-BR"/>
          </a:p>
        </p:txBody>
      </p:sp>
      <p:sp>
        <p:nvSpPr>
          <p:cNvPr id="3" name="Espaço Reservado para Texto 2"/>
          <p:cNvSpPr>
            <a:spLocks noGrp="1"/>
          </p:cNvSpPr>
          <p:nvPr>
            <p:ph type="body" sz="half" idx="1"/>
          </p:nvPr>
        </p:nvSpPr>
        <p:spPr>
          <a:xfrm>
            <a:off x="838200" y="2362200"/>
            <a:ext cx="3770313" cy="3724275"/>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760913" y="2362200"/>
            <a:ext cx="3770312" cy="3724275"/>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11"/>
          <p:cNvSpPr>
            <a:spLocks noGrp="1" noChangeArrowheads="1"/>
          </p:cNvSpPr>
          <p:nvPr>
            <p:ph type="dt" sz="half" idx="10"/>
          </p:nvPr>
        </p:nvSpPr>
        <p:spPr>
          <a:ln/>
        </p:spPr>
        <p:txBody>
          <a:bodyPr/>
          <a:lstStyle>
            <a:lvl1pPr>
              <a:defRPr/>
            </a:lvl1pPr>
          </a:lstStyle>
          <a:p>
            <a:pPr>
              <a:defRPr/>
            </a:pPr>
            <a:endParaRPr lang="pt-BR"/>
          </a:p>
        </p:txBody>
      </p:sp>
      <p:sp>
        <p:nvSpPr>
          <p:cNvPr id="6" name="Rectangle 12"/>
          <p:cNvSpPr>
            <a:spLocks noGrp="1" noChangeArrowheads="1"/>
          </p:cNvSpPr>
          <p:nvPr>
            <p:ph type="ftr" sz="quarter" idx="11"/>
          </p:nvPr>
        </p:nvSpPr>
        <p:spPr>
          <a:ln/>
        </p:spPr>
        <p:txBody>
          <a:bodyPr/>
          <a:lstStyle>
            <a:lvl1pPr>
              <a:defRPr/>
            </a:lvl1pPr>
          </a:lstStyle>
          <a:p>
            <a:pPr>
              <a:defRPr/>
            </a:pPr>
            <a:endParaRPr lang="pt-BR"/>
          </a:p>
        </p:txBody>
      </p:sp>
      <p:sp>
        <p:nvSpPr>
          <p:cNvPr id="7" name="Rectangle 13"/>
          <p:cNvSpPr>
            <a:spLocks noGrp="1" noChangeArrowheads="1"/>
          </p:cNvSpPr>
          <p:nvPr>
            <p:ph type="sldNum" sz="quarter" idx="12"/>
          </p:nvPr>
        </p:nvSpPr>
        <p:spPr>
          <a:ln/>
        </p:spPr>
        <p:txBody>
          <a:bodyPr/>
          <a:lstStyle>
            <a:lvl1pPr>
              <a:defRPr/>
            </a:lvl1pPr>
          </a:lstStyle>
          <a:p>
            <a:pPr>
              <a:defRPr/>
            </a:pPr>
            <a:fld id="{2F3F675B-412E-41ED-A768-8DEF7EC97310}" type="slidenum">
              <a:rPr lang="pt-BR"/>
              <a:pPr>
                <a:defRPr/>
              </a:pPr>
              <a:t>‹nº›</a:t>
            </a:fld>
            <a:endParaRPr lang="pt-BR"/>
          </a:p>
        </p:txBody>
      </p:sp>
    </p:spTree>
  </p:cSld>
  <p:clrMapOvr>
    <a:masterClrMapping/>
  </p:clrMapOvr>
  <p:transition>
    <p:zoom dir="in"/>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50000"/>
            <a:lumOff val="50000"/>
          </a:schemeClr>
        </a:solidFill>
        <a:effectLst/>
      </p:bgPr>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pt-BR" smtClean="0"/>
              <a:t>Clique para editar o estilo do título mestre</a:t>
            </a:r>
            <a:endParaRPr kumimoji="0" lang="en-US"/>
          </a:p>
        </p:txBody>
      </p:sp>
      <p:sp>
        <p:nvSpPr>
          <p:cNvPr id="13" name="Espaço Reservado para Texto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pt-BR" smtClean="0"/>
              <a:t>Clique para editar os estilos do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4" name="Espaço Reservado para Data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endParaRPr lang="pt-BR"/>
          </a:p>
        </p:txBody>
      </p:sp>
      <p:sp>
        <p:nvSpPr>
          <p:cNvPr id="3" name="Espaço Reservado para Rodapé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pt-BR"/>
          </a:p>
        </p:txBody>
      </p:sp>
      <p:sp>
        <p:nvSpPr>
          <p:cNvPr id="23" name="Espaço Reservado para Número de Slide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pPr>
              <a:defRPr/>
            </a:pPr>
            <a:fld id="{B49244FD-2419-4317-928F-1028B81D9381}" type="slidenum">
              <a:rPr lang="pt-BR" smtClean="0"/>
              <a:pPr>
                <a:defRPr/>
              </a:pPr>
              <a:t>‹nº›</a:t>
            </a:fld>
            <a:endParaRPr lang="pt-BR"/>
          </a:p>
        </p:txBody>
      </p:sp>
    </p:spTree>
  </p:cSld>
  <p:clrMap bg1="dk1" tx1="lt1" bg2="dk2" tx2="lt2" accent1="accent1" accent2="accent2" accent3="accent3" accent4="accent4" accent5="accent5" accent6="accent6" hlink="hlink" folHlink="folHlink"/>
  <p:sldLayoutIdLst>
    <p:sldLayoutId id="2147483827"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 id="2147483838" r:id="rId12"/>
  </p:sldLayoutIdLst>
  <p:transition>
    <p:zoom dir="in"/>
  </p:transition>
  <p:timing>
    <p:tnLst>
      <p:par>
        <p:cTn id="1" dur="indefinite" restart="never" nodeType="tmRoot"/>
      </p:par>
    </p:tnLst>
  </p:timing>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hyperlink" Target="https://www.youtube.com/watch?v=_HBpRG2PQ9o" TargetMode="External"/><Relationship Id="rId7" Type="http://schemas.openxmlformats.org/officeDocument/2006/relationships/image" Target="../media/image8.jpeg"/><Relationship Id="rId2" Type="http://schemas.openxmlformats.org/officeDocument/2006/relationships/hyperlink" Target="https://www.youtube.com/watch?v=YfnQkLHQQZs" TargetMode="Externa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hyperlink" Target="https://www.youtube.com/watch?v=cla34bTSvIs" TargetMode="External"/><Relationship Id="rId9" Type="http://schemas.openxmlformats.org/officeDocument/2006/relationships/image" Target="../media/image10.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50000"/>
            <a:lumOff val="50000"/>
          </a:schemeClr>
        </a:solidFill>
        <a:effectLst/>
      </p:bgPr>
    </p:bg>
    <p:spTree>
      <p:nvGrpSpPr>
        <p:cNvPr id="1" name=""/>
        <p:cNvGrpSpPr/>
        <p:nvPr/>
      </p:nvGrpSpPr>
      <p:grpSpPr>
        <a:xfrm>
          <a:off x="0" y="0"/>
          <a:ext cx="0" cy="0"/>
          <a:chOff x="0" y="0"/>
          <a:chExt cx="0" cy="0"/>
        </a:xfrm>
      </p:grpSpPr>
      <p:sp>
        <p:nvSpPr>
          <p:cNvPr id="3074" name="AutoShape 2"/>
          <p:cNvSpPr>
            <a:spLocks noGrp="1" noChangeArrowheads="1"/>
          </p:cNvSpPr>
          <p:nvPr>
            <p:ph type="ctrTitle"/>
          </p:nvPr>
        </p:nvSpPr>
        <p:spPr>
          <a:xfrm>
            <a:off x="285720" y="1285860"/>
            <a:ext cx="8429684" cy="1377964"/>
          </a:xfrm>
          <a:noFill/>
        </p:spPr>
        <p:txBody>
          <a:bodyPr>
            <a:noAutofit/>
          </a:bodyPr>
          <a:lstStyle/>
          <a:p>
            <a:r>
              <a:rPr lang="it-IT" sz="2800" dirty="0">
                <a:effectLst/>
              </a:rPr>
              <a:t>La diaspora italiana ottocentesca in Brasile e la formazione del </a:t>
            </a:r>
            <a:r>
              <a:rPr lang="it-IT" sz="2800" dirty="0" smtClean="0">
                <a:effectLst/>
              </a:rPr>
              <a:t>talian</a:t>
            </a:r>
            <a:r>
              <a:rPr lang="pt-BR" sz="1800" dirty="0">
                <a:effectLst/>
              </a:rPr>
              <a:t/>
            </a:r>
            <a:br>
              <a:rPr lang="pt-BR" sz="1800" dirty="0">
                <a:effectLst/>
              </a:rPr>
            </a:br>
            <a:r>
              <a:rPr lang="it-IT" sz="1800" dirty="0">
                <a:effectLst/>
              </a:rPr>
              <a:t>come lingua di comunicazione tra </a:t>
            </a:r>
            <a:r>
              <a:rPr lang="it-IT" sz="1800" dirty="0" smtClean="0">
                <a:effectLst/>
              </a:rPr>
              <a:t>gli  </a:t>
            </a:r>
            <a:r>
              <a:rPr lang="it-IT" sz="1800" dirty="0">
                <a:effectLst/>
              </a:rPr>
              <a:t>immigrati </a:t>
            </a:r>
            <a:r>
              <a:rPr lang="it-IT" sz="1800" dirty="0" smtClean="0">
                <a:effectLst/>
              </a:rPr>
              <a:t> italiani  </a:t>
            </a:r>
            <a:r>
              <a:rPr lang="it-IT" sz="1800" dirty="0">
                <a:effectLst/>
              </a:rPr>
              <a:t>in terre brasiliane</a:t>
            </a:r>
            <a:endParaRPr lang="pt-BR" sz="1800" dirty="0">
              <a:effectLst/>
            </a:endParaRPr>
          </a:p>
        </p:txBody>
      </p:sp>
      <p:sp>
        <p:nvSpPr>
          <p:cNvPr id="3075" name="Rectangle 3"/>
          <p:cNvSpPr>
            <a:spLocks noGrp="1" noChangeArrowheads="1"/>
          </p:cNvSpPr>
          <p:nvPr>
            <p:ph type="subTitle" idx="1"/>
          </p:nvPr>
        </p:nvSpPr>
        <p:spPr>
          <a:xfrm>
            <a:off x="4286248" y="3113087"/>
            <a:ext cx="4000528" cy="744541"/>
          </a:xfrm>
        </p:spPr>
        <p:txBody>
          <a:bodyPr>
            <a:normAutofit fontScale="62500" lnSpcReduction="20000"/>
          </a:bodyPr>
          <a:lstStyle/>
          <a:p>
            <a:pPr algn="ctr" eaLnBrk="1" hangingPunct="1"/>
            <a:r>
              <a:rPr lang="pt-BR" b="1" dirty="0" smtClean="0">
                <a:solidFill>
                  <a:schemeClr val="accent1">
                    <a:lumMod val="60000"/>
                    <a:lumOff val="40000"/>
                  </a:schemeClr>
                </a:solidFill>
                <a:latin typeface="Times New Roman" pitchFamily="18" charset="0"/>
              </a:rPr>
              <a:t>Prof. Dr. José Mario Botelho</a:t>
            </a:r>
          </a:p>
          <a:p>
            <a:pPr algn="ctr" eaLnBrk="1" hangingPunct="1"/>
            <a:r>
              <a:rPr lang="pt-BR" sz="2000" b="1" dirty="0" smtClean="0">
                <a:solidFill>
                  <a:schemeClr val="accent1">
                    <a:lumMod val="60000"/>
                    <a:lumOff val="40000"/>
                  </a:schemeClr>
                </a:solidFill>
                <a:latin typeface="Times New Roman" pitchFamily="18" charset="0"/>
              </a:rPr>
              <a:t>Professor Associado da FFP-UERJ</a:t>
            </a:r>
          </a:p>
          <a:p>
            <a:pPr algn="ctr" eaLnBrk="1" hangingPunct="1"/>
            <a:r>
              <a:rPr lang="pt-BR" sz="2000" b="1" dirty="0" smtClean="0">
                <a:solidFill>
                  <a:schemeClr val="accent1">
                    <a:lumMod val="60000"/>
                    <a:lumOff val="40000"/>
                  </a:schemeClr>
                </a:solidFill>
                <a:latin typeface="Times New Roman" pitchFamily="18" charset="0"/>
              </a:rPr>
              <a:t>Membro da ABRAFIL</a:t>
            </a:r>
          </a:p>
        </p:txBody>
      </p:sp>
      <p:sp>
        <p:nvSpPr>
          <p:cNvPr id="4" name="Rectangle 23"/>
          <p:cNvSpPr>
            <a:spLocks noChangeArrowheads="1"/>
          </p:cNvSpPr>
          <p:nvPr/>
        </p:nvSpPr>
        <p:spPr bwMode="auto">
          <a:xfrm>
            <a:off x="323850" y="642938"/>
            <a:ext cx="8424863" cy="5643562"/>
          </a:xfrm>
          <a:prstGeom prst="rect">
            <a:avLst/>
          </a:prstGeom>
          <a:noFill/>
          <a:ln w="19050">
            <a:solidFill>
              <a:schemeClr val="tx1"/>
            </a:solidFill>
            <a:miter lim="800000"/>
            <a:headEnd/>
            <a:tailEnd/>
          </a:ln>
        </p:spPr>
        <p:txBody>
          <a:bodyPr/>
          <a:lstStyle/>
          <a:p>
            <a:pPr marL="342900" indent="-342900">
              <a:spcBef>
                <a:spcPct val="20000"/>
              </a:spcBef>
              <a:buClr>
                <a:schemeClr val="tx1"/>
              </a:buClr>
              <a:buSzPct val="75000"/>
            </a:pPr>
            <a:endParaRPr lang="pt-BR" sz="2800" b="1" dirty="0" smtClean="0">
              <a:solidFill>
                <a:schemeClr val="accent1">
                  <a:lumMod val="60000"/>
                  <a:lumOff val="40000"/>
                </a:schemeClr>
              </a:solidFill>
            </a:endParaRPr>
          </a:p>
          <a:p>
            <a:pPr marL="342900" indent="-342900">
              <a:spcBef>
                <a:spcPct val="20000"/>
              </a:spcBef>
              <a:buClr>
                <a:schemeClr val="tx1"/>
              </a:buClr>
              <a:buSzPct val="75000"/>
            </a:pPr>
            <a:endParaRPr lang="pt-BR" sz="2400" b="1" dirty="0" smtClean="0"/>
          </a:p>
        </p:txBody>
      </p:sp>
    </p:spTree>
  </p:cSld>
  <p:clrMapOvr>
    <a:masterClrMapping/>
  </p:clrMapOvr>
  <p:transition>
    <p:zoom dir="in"/>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3"/>
          <p:cNvSpPr>
            <a:spLocks noChangeArrowheads="1"/>
          </p:cNvSpPr>
          <p:nvPr/>
        </p:nvSpPr>
        <p:spPr bwMode="auto">
          <a:xfrm>
            <a:off x="323850" y="642938"/>
            <a:ext cx="8424863" cy="5643562"/>
          </a:xfrm>
          <a:prstGeom prst="rect">
            <a:avLst/>
          </a:prstGeom>
          <a:noFill/>
          <a:ln w="19050">
            <a:solidFill>
              <a:schemeClr val="tx1"/>
            </a:solidFill>
            <a:miter lim="800000"/>
            <a:headEnd/>
            <a:tailEnd/>
          </a:ln>
        </p:spPr>
        <p:txBody>
          <a:bodyPr/>
          <a:lstStyle/>
          <a:p>
            <a:pPr marL="342900" indent="-342900">
              <a:spcBef>
                <a:spcPct val="20000"/>
              </a:spcBef>
              <a:buClr>
                <a:schemeClr val="tx1"/>
              </a:buClr>
              <a:buSzPct val="75000"/>
            </a:pPr>
            <a:r>
              <a:rPr lang="pt-BR" sz="2800" b="1" dirty="0" smtClean="0">
                <a:solidFill>
                  <a:schemeClr val="accent1">
                    <a:lumMod val="60000"/>
                    <a:lumOff val="40000"/>
                  </a:schemeClr>
                </a:solidFill>
              </a:rPr>
              <a:t>Introdução</a:t>
            </a:r>
          </a:p>
          <a:p>
            <a:pPr marL="342900" indent="-342900">
              <a:spcBef>
                <a:spcPct val="20000"/>
              </a:spcBef>
              <a:buClr>
                <a:schemeClr val="tx1"/>
              </a:buClr>
              <a:buSzPct val="75000"/>
            </a:pPr>
            <a:endParaRPr lang="pt-BR" b="1" dirty="0" smtClean="0"/>
          </a:p>
          <a:p>
            <a:pPr indent="360000" algn="just"/>
            <a:r>
              <a:rPr lang="it-IT" dirty="0" smtClean="0"/>
              <a:t>Secondo l’AIRE </a:t>
            </a:r>
            <a:r>
              <a:rPr lang="it-IT" dirty="0"/>
              <a:t>(Anagrafe Italiana Residenti all’Estere)</a:t>
            </a:r>
            <a:r>
              <a:rPr lang="it-IT" dirty="0" smtClean="0"/>
              <a:t>, </a:t>
            </a:r>
            <a:r>
              <a:rPr lang="it-IT" dirty="0"/>
              <a:t>la Lombardia è la regione con il maggior numero di viaggiatori: 20.088 persone, seguita dal Veneto: 10.374 e dalla Sicilia: 9.823; poi arriva il Lazio con 8.436 persone, il Piemonte con 8.199 e </a:t>
            </a:r>
            <a:r>
              <a:rPr lang="it-IT" dirty="0" smtClean="0"/>
              <a:t>l’Emilia-Romagna </a:t>
            </a:r>
            <a:r>
              <a:rPr lang="it-IT" dirty="0"/>
              <a:t>con 7.644. Vanno in ogni parte del mondo. Il Brasile è il quinto paese che oggi riceve più italiani: 10.000 giovani tra i 18 ei 34 anni </a:t>
            </a:r>
            <a:r>
              <a:rPr lang="it-IT" dirty="0" smtClean="0"/>
              <a:t>all’anno.</a:t>
            </a:r>
          </a:p>
          <a:p>
            <a:pPr indent="360000" algn="just"/>
            <a:r>
              <a:rPr lang="it-IT" dirty="0" smtClean="0"/>
              <a:t>Il </a:t>
            </a:r>
            <a:r>
              <a:rPr lang="it-IT" dirty="0"/>
              <a:t>termine che utilizzo per descrivere questo fenomeno, cioè “</a:t>
            </a:r>
            <a:r>
              <a:rPr lang="it-IT" dirty="0" smtClean="0"/>
              <a:t>diaspora</a:t>
            </a:r>
            <a:r>
              <a:rPr lang="it-IT" dirty="0"/>
              <a:t>”, ha una connotazione moderna, che considera i concetti di globalizzazione, migrazione e transnazionalismo, secondo quanto suggerito da Horta (2002), con riferimento agli studi di Vertovec e Cohen (1999):</a:t>
            </a:r>
            <a:endParaRPr lang="pt-BR" dirty="0"/>
          </a:p>
          <a:p>
            <a:r>
              <a:rPr lang="it-IT" sz="2400" dirty="0"/>
              <a:t> </a:t>
            </a:r>
            <a:endParaRPr lang="pt-BR" sz="2400" dirty="0"/>
          </a:p>
          <a:p>
            <a:pPr marL="720000" algn="just"/>
            <a:r>
              <a:rPr lang="it-IT" dirty="0"/>
              <a:t>(...) l’idea della diaspora può esprimere i processi contemporanei – sociale, politico ed economico – della “multilocalità”, “identità globali” e “transnazionalismo”.</a:t>
            </a:r>
            <a:r>
              <a:rPr lang="it-IT" sz="2200" dirty="0"/>
              <a:t> (</a:t>
            </a:r>
            <a:r>
              <a:rPr lang="it-IT" sz="2200" dirty="0" smtClean="0"/>
              <a:t>HORTA, </a:t>
            </a:r>
            <a:r>
              <a:rPr lang="it-IT" sz="2200" dirty="0"/>
              <a:t>2002, p. 1)</a:t>
            </a:r>
            <a:endParaRPr lang="pt-BR" sz="2200" dirty="0"/>
          </a:p>
          <a:p>
            <a:r>
              <a:rPr lang="it-IT" sz="2400" dirty="0"/>
              <a:t> </a:t>
            </a:r>
            <a:endParaRPr lang="pt-BR" sz="2400" dirty="0"/>
          </a:p>
          <a:p>
            <a:pPr indent="360000" algn="just"/>
            <a:endParaRPr lang="pt-BR" sz="2200" dirty="0"/>
          </a:p>
        </p:txBody>
      </p:sp>
    </p:spTree>
  </p:cSld>
  <p:clrMapOvr>
    <a:masterClrMapping/>
  </p:clrMapOvr>
  <p:transition>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bg>
      <p:bgPr>
        <a:solidFill>
          <a:schemeClr val="bg1">
            <a:lumMod val="50000"/>
            <a:lumOff val="50000"/>
          </a:schemeClr>
        </a:solidFill>
        <a:effectLst/>
      </p:bgPr>
    </p:bg>
    <p:spTree>
      <p:nvGrpSpPr>
        <p:cNvPr id="1" name=""/>
        <p:cNvGrpSpPr/>
        <p:nvPr/>
      </p:nvGrpSpPr>
      <p:grpSpPr>
        <a:xfrm>
          <a:off x="0" y="0"/>
          <a:ext cx="0" cy="0"/>
          <a:chOff x="0" y="0"/>
          <a:chExt cx="0" cy="0"/>
        </a:xfrm>
      </p:grpSpPr>
      <p:sp>
        <p:nvSpPr>
          <p:cNvPr id="4098" name="Rectangle 11"/>
          <p:cNvSpPr>
            <a:spLocks noChangeArrowheads="1"/>
          </p:cNvSpPr>
          <p:nvPr/>
        </p:nvSpPr>
        <p:spPr bwMode="auto">
          <a:xfrm>
            <a:off x="457200" y="549275"/>
            <a:ext cx="8229600" cy="5737225"/>
          </a:xfrm>
          <a:prstGeom prst="rect">
            <a:avLst/>
          </a:prstGeom>
          <a:noFill/>
          <a:ln w="19050">
            <a:solidFill>
              <a:schemeClr val="tx1"/>
            </a:solidFill>
            <a:miter lim="800000"/>
            <a:headEnd/>
            <a:tailEnd/>
          </a:ln>
        </p:spPr>
        <p:txBody>
          <a:bodyPr/>
          <a:lstStyle/>
          <a:p>
            <a:pPr indent="360000" algn="just"/>
            <a:r>
              <a:rPr lang="it-IT" dirty="0" smtClean="0"/>
              <a:t>Tra </a:t>
            </a:r>
            <a:r>
              <a:rPr lang="it-IT" dirty="0"/>
              <a:t>il 1850 e il 1880, più di 200 mila immigrati all’anno sono arrivati in Brasile</a:t>
            </a:r>
            <a:r>
              <a:rPr lang="it-IT" dirty="0" smtClean="0"/>
              <a:t>.</a:t>
            </a:r>
          </a:p>
          <a:p>
            <a:pPr indent="360000" algn="just"/>
            <a:r>
              <a:rPr lang="it-IT" dirty="0" smtClean="0"/>
              <a:t>L’immigrazione </a:t>
            </a:r>
            <a:r>
              <a:rPr lang="it-IT" dirty="0"/>
              <a:t>italiana, culminata nel periodo tra il 1880 e il 1920, è iniziata intorno al 1870,  diventando più intensa intorno al 1889, poco dopo la creazione della Repubblica con il colpo di Stado del 15 novembre, comandato dal maresciallo Deodoro da </a:t>
            </a:r>
            <a:r>
              <a:rPr lang="it-IT" dirty="0" smtClean="0"/>
              <a:t>Fonseca.</a:t>
            </a:r>
          </a:p>
          <a:p>
            <a:pPr indent="360000" algn="just"/>
            <a:r>
              <a:rPr lang="it-IT" dirty="0" smtClean="0"/>
              <a:t>A </a:t>
            </a:r>
            <a:r>
              <a:rPr lang="it-IT" dirty="0"/>
              <a:t>quel tempo il processo di abolizione della schiavitù si accelerava in Brasile; e nel 1888 con la Legge </a:t>
            </a:r>
            <a:r>
              <a:rPr lang="it-IT" dirty="0" smtClean="0"/>
              <a:t>«Áu</a:t>
            </a:r>
            <a:r>
              <a:rPr lang="it-IT" dirty="0" smtClean="0"/>
              <a:t>rea», </a:t>
            </a:r>
            <a:r>
              <a:rPr lang="it-IT" dirty="0"/>
              <a:t>che liberò definitivamente gli schiavi, l’abolizione provocò una immensa mancanza di </a:t>
            </a:r>
            <a:r>
              <a:rPr lang="it-IT" dirty="0" smtClean="0"/>
              <a:t>manodopera.</a:t>
            </a:r>
          </a:p>
          <a:p>
            <a:pPr indent="360000" algn="just"/>
            <a:r>
              <a:rPr lang="it-IT" dirty="0" smtClean="0"/>
              <a:t>A </a:t>
            </a:r>
            <a:r>
              <a:rPr lang="it-IT" dirty="0"/>
              <a:t>partire del 1900, tuttavia, la stampa italiana ha cominciato a divulgare che gli immigrati vivevano in cattive condizioni nelle fattorie brasiliane; non potevano lasciare il posto senza pagare il debito enorme che avevano preso, specialmente con l’attraversamento dell’atlantico e i primi elementi di sussistenza in Brasile. Di conseguenza, il governo italiano, con il Decreto Prinetti del 1902, vietava l’emigrazione sovvenzionata in Brasile. Quando, nel 1920, il primo ministro italiano Benito Mussolini cominciò a controllare l’emigrazione dei suoi compatrioti, praticamente segnò la fine del movimento migratorio degli italiani in Brasile.</a:t>
            </a:r>
            <a:endParaRPr lang="pt-BR" b="1" dirty="0"/>
          </a:p>
        </p:txBody>
      </p:sp>
    </p:spTree>
  </p:cSld>
  <p:clrMapOvr>
    <a:masterClrMapping/>
  </p:clrMapOvr>
  <p:transition>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50000"/>
            <a:lumOff val="50000"/>
          </a:schemeClr>
        </a:solidFill>
        <a:effectLst/>
      </p:bgPr>
    </p:bg>
    <p:spTree>
      <p:nvGrpSpPr>
        <p:cNvPr id="1" name=""/>
        <p:cNvGrpSpPr/>
        <p:nvPr/>
      </p:nvGrpSpPr>
      <p:grpSpPr>
        <a:xfrm>
          <a:off x="0" y="0"/>
          <a:ext cx="0" cy="0"/>
          <a:chOff x="0" y="0"/>
          <a:chExt cx="0" cy="0"/>
        </a:xfrm>
      </p:grpSpPr>
      <p:sp>
        <p:nvSpPr>
          <p:cNvPr id="5123" name="Oval 17"/>
          <p:cNvSpPr>
            <a:spLocks noChangeArrowheads="1"/>
          </p:cNvSpPr>
          <p:nvPr/>
        </p:nvSpPr>
        <p:spPr bwMode="auto">
          <a:xfrm>
            <a:off x="4716463" y="4652963"/>
            <a:ext cx="71437" cy="71437"/>
          </a:xfrm>
          <a:prstGeom prst="ellipse">
            <a:avLst/>
          </a:prstGeom>
          <a:noFill/>
          <a:ln w="9525" algn="ctr">
            <a:noFill/>
            <a:round/>
            <a:headEnd/>
            <a:tailEnd/>
          </a:ln>
        </p:spPr>
        <p:txBody>
          <a:bodyPr wrap="none" anchor="ctr">
            <a:spAutoFit/>
          </a:bodyPr>
          <a:lstStyle/>
          <a:p>
            <a:endParaRPr lang="pt-BR"/>
          </a:p>
        </p:txBody>
      </p:sp>
      <p:sp>
        <p:nvSpPr>
          <p:cNvPr id="5124" name="Oval 19"/>
          <p:cNvSpPr>
            <a:spLocks noChangeArrowheads="1"/>
          </p:cNvSpPr>
          <p:nvPr/>
        </p:nvSpPr>
        <p:spPr bwMode="auto">
          <a:xfrm>
            <a:off x="4643438" y="4652963"/>
            <a:ext cx="73025" cy="71437"/>
          </a:xfrm>
          <a:prstGeom prst="ellipse">
            <a:avLst/>
          </a:prstGeom>
          <a:noFill/>
          <a:ln w="9525" algn="ctr">
            <a:noFill/>
            <a:round/>
            <a:headEnd/>
            <a:tailEnd/>
          </a:ln>
        </p:spPr>
        <p:txBody>
          <a:bodyPr wrap="none" anchor="ctr">
            <a:spAutoFit/>
          </a:bodyPr>
          <a:lstStyle/>
          <a:p>
            <a:endParaRPr lang="pt-BR"/>
          </a:p>
        </p:txBody>
      </p:sp>
      <p:sp>
        <p:nvSpPr>
          <p:cNvPr id="5125" name="Rectangle 20"/>
          <p:cNvSpPr>
            <a:spLocks noChangeArrowheads="1"/>
          </p:cNvSpPr>
          <p:nvPr/>
        </p:nvSpPr>
        <p:spPr bwMode="auto">
          <a:xfrm>
            <a:off x="4643438" y="4724400"/>
            <a:ext cx="73025" cy="73025"/>
          </a:xfrm>
          <a:prstGeom prst="rect">
            <a:avLst/>
          </a:prstGeom>
          <a:noFill/>
          <a:ln w="9525" algn="ctr">
            <a:noFill/>
            <a:miter lim="800000"/>
            <a:headEnd/>
            <a:tailEnd/>
          </a:ln>
        </p:spPr>
        <p:txBody>
          <a:bodyPr wrap="none" anchor="ctr">
            <a:spAutoFit/>
          </a:bodyPr>
          <a:lstStyle/>
          <a:p>
            <a:endParaRPr lang="pt-BR"/>
          </a:p>
        </p:txBody>
      </p:sp>
      <p:sp>
        <p:nvSpPr>
          <p:cNvPr id="6" name="Rectangle 11"/>
          <p:cNvSpPr>
            <a:spLocks noChangeArrowheads="1"/>
          </p:cNvSpPr>
          <p:nvPr/>
        </p:nvSpPr>
        <p:spPr bwMode="auto">
          <a:xfrm>
            <a:off x="457200" y="549275"/>
            <a:ext cx="8229600" cy="5737225"/>
          </a:xfrm>
          <a:prstGeom prst="rect">
            <a:avLst/>
          </a:prstGeom>
          <a:noFill/>
          <a:ln w="19050">
            <a:solidFill>
              <a:schemeClr val="tx1"/>
            </a:solidFill>
            <a:miter lim="800000"/>
            <a:headEnd/>
            <a:tailEnd/>
          </a:ln>
        </p:spPr>
        <p:txBody>
          <a:bodyPr/>
          <a:lstStyle/>
          <a:p>
            <a:pPr indent="360000" algn="just"/>
            <a:r>
              <a:rPr lang="it-IT" dirty="0"/>
              <a:t>Nella tabella che segue, abbiamo una sintesi dell’emigrazione degli italiani in Brasile, secondo le regioni d’origine nel periodo tra il 1876 e il 1920</a:t>
            </a:r>
            <a:r>
              <a:rPr lang="it-IT" dirty="0" smtClean="0"/>
              <a:t>:</a:t>
            </a:r>
          </a:p>
          <a:p>
            <a:pPr indent="360000" algn="just"/>
            <a:endParaRPr lang="it-IT" b="1" dirty="0"/>
          </a:p>
          <a:p>
            <a:pPr indent="360000" algn="just"/>
            <a:endParaRPr lang="pt-BR" b="1" dirty="0"/>
          </a:p>
        </p:txBody>
      </p:sp>
      <p:graphicFrame>
        <p:nvGraphicFramePr>
          <p:cNvPr id="4" name="Tabela 3"/>
          <p:cNvGraphicFramePr>
            <a:graphicFrameLocks noGrp="1"/>
          </p:cNvGraphicFramePr>
          <p:nvPr>
            <p:extLst>
              <p:ext uri="{D42A27DB-BD31-4B8C-83A1-F6EECF244321}">
                <p14:modId xmlns:p14="http://schemas.microsoft.com/office/powerpoint/2010/main" val="3789976497"/>
              </p:ext>
            </p:extLst>
          </p:nvPr>
        </p:nvGraphicFramePr>
        <p:xfrm>
          <a:off x="2123728" y="1340768"/>
          <a:ext cx="5184576" cy="4534578"/>
        </p:xfrm>
        <a:graphic>
          <a:graphicData uri="http://schemas.openxmlformats.org/drawingml/2006/table">
            <a:tbl>
              <a:tblPr firstRow="1" firstCol="1" bandRow="1">
                <a:tableStyleId>{5C22544A-7EE6-4342-B048-85BDC9FD1C3A}</a:tableStyleId>
              </a:tblPr>
              <a:tblGrid>
                <a:gridCol w="3456384"/>
                <a:gridCol w="1728192"/>
              </a:tblGrid>
              <a:tr h="369255">
                <a:tc>
                  <a:txBody>
                    <a:bodyPr/>
                    <a:lstStyle/>
                    <a:p>
                      <a:pPr indent="-269875" algn="just">
                        <a:lnSpc>
                          <a:spcPts val="1800"/>
                        </a:lnSpc>
                        <a:spcAft>
                          <a:spcPts val="0"/>
                        </a:spcAft>
                      </a:pPr>
                      <a:r>
                        <a:rPr lang="pt-BR" sz="1100" dirty="0" err="1">
                          <a:solidFill>
                            <a:schemeClr val="bg1"/>
                          </a:solidFill>
                          <a:effectLst/>
                        </a:rPr>
                        <a:t>Regioni</a:t>
                      </a:r>
                      <a:r>
                        <a:rPr lang="pt-BR" sz="1100" dirty="0">
                          <a:solidFill>
                            <a:schemeClr val="bg1"/>
                          </a:solidFill>
                          <a:effectLst/>
                        </a:rPr>
                        <a:t> </a:t>
                      </a:r>
                      <a:r>
                        <a:rPr lang="pt-BR" sz="1100" dirty="0" err="1">
                          <a:solidFill>
                            <a:schemeClr val="bg1"/>
                          </a:solidFill>
                          <a:effectLst/>
                        </a:rPr>
                        <a:t>di</a:t>
                      </a:r>
                      <a:r>
                        <a:rPr lang="pt-BR" sz="1100" dirty="0">
                          <a:solidFill>
                            <a:schemeClr val="bg1"/>
                          </a:solidFill>
                          <a:effectLst/>
                        </a:rPr>
                        <a:t> </a:t>
                      </a:r>
                      <a:r>
                        <a:rPr lang="pt-BR" sz="1100" dirty="0" err="1">
                          <a:solidFill>
                            <a:schemeClr val="bg1"/>
                          </a:solidFill>
                          <a:effectLst/>
                        </a:rPr>
                        <a:t>provenienza</a:t>
                      </a:r>
                      <a:endParaRPr lang="pt-BR" sz="1200" dirty="0">
                        <a:solidFill>
                          <a:schemeClr val="bg1"/>
                        </a:solidFill>
                        <a:effectLst/>
                        <a:latin typeface="Times New Roman"/>
                        <a:ea typeface="Calibri"/>
                      </a:endParaRPr>
                    </a:p>
                  </a:txBody>
                  <a:tcPr marL="68580" marR="68580" marT="0" marB="0"/>
                </a:tc>
                <a:tc>
                  <a:txBody>
                    <a:bodyPr/>
                    <a:lstStyle/>
                    <a:p>
                      <a:pPr indent="-269875" algn="just">
                        <a:lnSpc>
                          <a:spcPts val="1800"/>
                        </a:lnSpc>
                        <a:spcAft>
                          <a:spcPts val="0"/>
                        </a:spcAft>
                      </a:pPr>
                      <a:r>
                        <a:rPr lang="pt-BR" sz="1100" dirty="0" err="1">
                          <a:solidFill>
                            <a:schemeClr val="bg1"/>
                          </a:solidFill>
                          <a:effectLst/>
                        </a:rPr>
                        <a:t>Emigranti</a:t>
                      </a:r>
                      <a:r>
                        <a:rPr lang="pt-BR" sz="1100" dirty="0">
                          <a:effectLst/>
                        </a:rPr>
                        <a:t> </a:t>
                      </a:r>
                      <a:endParaRPr lang="pt-BR" sz="1200" dirty="0">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err="1">
                          <a:solidFill>
                            <a:schemeClr val="bg1"/>
                          </a:solidFill>
                          <a:effectLst/>
                        </a:rPr>
                        <a:t>Veneto</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365.710</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err="1">
                          <a:solidFill>
                            <a:schemeClr val="bg1"/>
                          </a:solidFill>
                          <a:effectLst/>
                        </a:rPr>
                        <a:t>Campania</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166.080</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err="1">
                          <a:solidFill>
                            <a:schemeClr val="bg1"/>
                          </a:solidFill>
                          <a:effectLst/>
                        </a:rPr>
                        <a:t>Calabria</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113.153</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err="1">
                          <a:solidFill>
                            <a:schemeClr val="bg1"/>
                          </a:solidFill>
                          <a:effectLst/>
                        </a:rPr>
                        <a:t>Lombardia</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105.973</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err="1">
                          <a:solidFill>
                            <a:schemeClr val="bg1"/>
                          </a:solidFill>
                          <a:effectLst/>
                        </a:rPr>
                        <a:t>Abruzzo</a:t>
                      </a:r>
                      <a:r>
                        <a:rPr lang="pt-BR" sz="1100" dirty="0">
                          <a:solidFill>
                            <a:schemeClr val="bg1"/>
                          </a:solidFill>
                          <a:effectLst/>
                        </a:rPr>
                        <a:t>/</a:t>
                      </a:r>
                      <a:r>
                        <a:rPr lang="pt-BR" sz="1100" dirty="0" err="1">
                          <a:solidFill>
                            <a:schemeClr val="bg1"/>
                          </a:solidFill>
                          <a:effectLst/>
                        </a:rPr>
                        <a:t>Molise</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93.020</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a:solidFill>
                            <a:schemeClr val="bg1"/>
                          </a:solidFill>
                          <a:effectLst/>
                        </a:rPr>
                        <a:t>Toscana</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81.059</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err="1">
                          <a:solidFill>
                            <a:schemeClr val="bg1"/>
                          </a:solidFill>
                          <a:effectLst/>
                        </a:rPr>
                        <a:t>Emilia</a:t>
                      </a:r>
                      <a:r>
                        <a:rPr lang="pt-BR" sz="1100" dirty="0">
                          <a:solidFill>
                            <a:schemeClr val="bg1"/>
                          </a:solidFill>
                          <a:effectLst/>
                        </a:rPr>
                        <a:t>-Romana</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59.877</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err="1">
                          <a:solidFill>
                            <a:schemeClr val="bg1"/>
                          </a:solidFill>
                          <a:effectLst/>
                        </a:rPr>
                        <a:t>Basilicata</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52.888</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err="1">
                          <a:solidFill>
                            <a:schemeClr val="bg1"/>
                          </a:solidFill>
                          <a:effectLst/>
                        </a:rPr>
                        <a:t>Sicilia</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44.390</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err="1">
                          <a:solidFill>
                            <a:schemeClr val="bg1"/>
                          </a:solidFill>
                          <a:effectLst/>
                        </a:rPr>
                        <a:t>Piemonte</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40.336</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err="1">
                          <a:solidFill>
                            <a:schemeClr val="bg1"/>
                          </a:solidFill>
                          <a:effectLst/>
                        </a:rPr>
                        <a:t>Puglia</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34.833</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a:solidFill>
                            <a:schemeClr val="bg1"/>
                          </a:solidFill>
                          <a:effectLst/>
                        </a:rPr>
                        <a:t>Marche</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25.054</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a:solidFill>
                            <a:schemeClr val="bg1"/>
                          </a:solidFill>
                          <a:effectLst/>
                        </a:rPr>
                        <a:t>Lazio</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15.982</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err="1">
                          <a:solidFill>
                            <a:schemeClr val="bg1"/>
                          </a:solidFill>
                          <a:effectLst/>
                        </a:rPr>
                        <a:t>Umbria</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11.818</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err="1">
                          <a:solidFill>
                            <a:schemeClr val="bg1"/>
                          </a:solidFill>
                          <a:effectLst/>
                        </a:rPr>
                        <a:t>Liguria</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9.328</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just">
                        <a:lnSpc>
                          <a:spcPts val="1800"/>
                        </a:lnSpc>
                        <a:spcAft>
                          <a:spcPts val="0"/>
                        </a:spcAft>
                      </a:pPr>
                      <a:r>
                        <a:rPr lang="pt-BR" sz="1100" dirty="0" err="1">
                          <a:solidFill>
                            <a:schemeClr val="bg1"/>
                          </a:solidFill>
                          <a:effectLst/>
                        </a:rPr>
                        <a:t>Sardegna</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6.113</a:t>
                      </a:r>
                      <a:endParaRPr lang="pt-BR" sz="1200" b="1" dirty="0">
                        <a:solidFill>
                          <a:schemeClr val="bg1"/>
                        </a:solidFill>
                        <a:effectLst/>
                        <a:latin typeface="Times New Roman"/>
                        <a:ea typeface="Calibri"/>
                      </a:endParaRPr>
                    </a:p>
                  </a:txBody>
                  <a:tcPr marL="68580" marR="68580" marT="0" marB="0"/>
                </a:tc>
              </a:tr>
              <a:tr h="245019">
                <a:tc>
                  <a:txBody>
                    <a:bodyPr/>
                    <a:lstStyle/>
                    <a:p>
                      <a:pPr indent="-269875" algn="r">
                        <a:lnSpc>
                          <a:spcPts val="1800"/>
                        </a:lnSpc>
                        <a:spcAft>
                          <a:spcPts val="0"/>
                        </a:spcAft>
                      </a:pPr>
                      <a:r>
                        <a:rPr lang="pt-BR" sz="1100" dirty="0">
                          <a:solidFill>
                            <a:schemeClr val="bg1"/>
                          </a:solidFill>
                          <a:effectLst/>
                        </a:rPr>
                        <a:t>                      Total</a:t>
                      </a:r>
                      <a:endParaRPr lang="pt-BR" sz="1200" dirty="0">
                        <a:solidFill>
                          <a:schemeClr val="bg1"/>
                        </a:solidFill>
                        <a:effectLst/>
                        <a:latin typeface="Times New Roman"/>
                        <a:ea typeface="Calibri"/>
                      </a:endParaRPr>
                    </a:p>
                  </a:txBody>
                  <a:tcPr marL="68580" marR="68580" marT="0" marB="0"/>
                </a:tc>
                <a:tc>
                  <a:txBody>
                    <a:bodyPr/>
                    <a:lstStyle/>
                    <a:p>
                      <a:pPr marR="107950" indent="-269875" algn="r">
                        <a:lnSpc>
                          <a:spcPts val="1800"/>
                        </a:lnSpc>
                        <a:spcAft>
                          <a:spcPts val="0"/>
                        </a:spcAft>
                      </a:pPr>
                      <a:r>
                        <a:rPr lang="pt-BR" sz="1100" b="1" dirty="0">
                          <a:solidFill>
                            <a:schemeClr val="bg1"/>
                          </a:solidFill>
                          <a:effectLst/>
                        </a:rPr>
                        <a:t>1.243.633</a:t>
                      </a:r>
                      <a:endParaRPr lang="pt-BR" sz="1200" b="1" dirty="0">
                        <a:solidFill>
                          <a:schemeClr val="bg1"/>
                        </a:solidFill>
                        <a:effectLst/>
                        <a:latin typeface="Times New Roman"/>
                        <a:ea typeface="Calibri"/>
                      </a:endParaRPr>
                    </a:p>
                  </a:txBody>
                  <a:tcPr marL="68580" marR="68580" marT="0" marB="0"/>
                </a:tc>
              </a:tr>
            </a:tbl>
          </a:graphicData>
        </a:graphic>
      </p:graphicFrame>
      <p:sp>
        <p:nvSpPr>
          <p:cNvPr id="5" name="Rectangle 2"/>
          <p:cNvSpPr>
            <a:spLocks noChangeArrowheads="1"/>
          </p:cNvSpPr>
          <p:nvPr/>
        </p:nvSpPr>
        <p:spPr bwMode="auto">
          <a:xfrm>
            <a:off x="1691680" y="5888305"/>
            <a:ext cx="5047655"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pt-BR" sz="1100" b="0" i="0" u="none" strike="noStrike" cap="none" normalizeH="0" baseline="0" dirty="0" smtClean="0">
                <a:ln>
                  <a:noFill/>
                </a:ln>
                <a:effectLst/>
                <a:latin typeface="Times New Roman" pitchFamily="18" charset="0"/>
                <a:ea typeface="Times New Roman" pitchFamily="18" charset="0"/>
                <a:cs typeface="Times New Roman" pitchFamily="18" charset="0"/>
              </a:rPr>
              <a:t>(</a:t>
            </a:r>
            <a:r>
              <a:rPr kumimoji="0" lang="pt-BR" sz="1100" b="0" i="0" u="none" strike="noStrike" cap="none" normalizeH="0" baseline="0" dirty="0" err="1" smtClean="0">
                <a:ln>
                  <a:noFill/>
                </a:ln>
                <a:effectLst/>
                <a:latin typeface="Times New Roman" pitchFamily="18" charset="0"/>
                <a:ea typeface="Times New Roman" pitchFamily="18" charset="0"/>
                <a:cs typeface="Times New Roman" pitchFamily="18" charset="0"/>
              </a:rPr>
              <a:t>Tabella</a:t>
            </a:r>
            <a:r>
              <a:rPr kumimoji="0" lang="pt-BR" sz="1100" b="0" i="0" u="none" strike="noStrike" cap="none" normalizeH="0" baseline="0" dirty="0" smtClean="0">
                <a:ln>
                  <a:noFill/>
                </a:ln>
                <a:effectLst/>
                <a:ea typeface="Times New Roman" pitchFamily="18" charset="0"/>
                <a:cs typeface="Times New Roman" pitchFamily="18" charset="0"/>
              </a:rPr>
              <a:t> 1: IBGE, 2007, p. 164)</a:t>
            </a:r>
            <a:endParaRPr kumimoji="0" lang="pt-BR" sz="1800" b="0" i="0" u="none" strike="noStrike" cap="none" normalizeH="0" baseline="0" dirty="0" smtClean="0">
              <a:ln>
                <a:noFill/>
              </a:ln>
              <a:effectLst/>
              <a:latin typeface="Arial" pitchFamily="34" charset="0"/>
              <a:cs typeface="Arial" pitchFamily="34" charset="0"/>
            </a:endParaRPr>
          </a:p>
        </p:txBody>
      </p:sp>
    </p:spTree>
  </p:cSld>
  <p:clrMapOvr>
    <a:masterClrMapping/>
  </p:clrMapOvr>
  <p:transition>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50000"/>
            <a:lumOff val="50000"/>
          </a:schemeClr>
        </a:solidFill>
        <a:effectLst/>
      </p:bgPr>
    </p:bg>
    <p:spTree>
      <p:nvGrpSpPr>
        <p:cNvPr id="1" name=""/>
        <p:cNvGrpSpPr/>
        <p:nvPr/>
      </p:nvGrpSpPr>
      <p:grpSpPr>
        <a:xfrm>
          <a:off x="0" y="0"/>
          <a:ext cx="0" cy="0"/>
          <a:chOff x="0" y="0"/>
          <a:chExt cx="0" cy="0"/>
        </a:xfrm>
      </p:grpSpPr>
      <p:sp>
        <p:nvSpPr>
          <p:cNvPr id="31" name="Rectangle 11"/>
          <p:cNvSpPr>
            <a:spLocks noChangeArrowheads="1"/>
          </p:cNvSpPr>
          <p:nvPr/>
        </p:nvSpPr>
        <p:spPr bwMode="auto">
          <a:xfrm>
            <a:off x="457200" y="764704"/>
            <a:ext cx="8229600" cy="5616624"/>
          </a:xfrm>
          <a:prstGeom prst="rect">
            <a:avLst/>
          </a:prstGeom>
          <a:noFill/>
          <a:ln w="19050">
            <a:solidFill>
              <a:schemeClr val="tx1"/>
            </a:solidFill>
            <a:miter lim="800000"/>
            <a:headEnd/>
            <a:tailEnd/>
          </a:ln>
        </p:spPr>
        <p:txBody>
          <a:bodyPr/>
          <a:lstStyle/>
          <a:p>
            <a:pPr indent="360000" algn="just"/>
            <a:endParaRPr lang="it-IT" dirty="0" smtClean="0"/>
          </a:p>
          <a:p>
            <a:pPr indent="360000" algn="just"/>
            <a:r>
              <a:rPr lang="it-IT" dirty="0" smtClean="0"/>
              <a:t>Gli </a:t>
            </a:r>
            <a:r>
              <a:rPr lang="it-IT" dirty="0"/>
              <a:t>italiani sono oggi diffusi negli stati del sud e sud-est del Brasile, concentrati principalmente nelle regioni tra gli stati di Paraná e di Santa Catarina. L’immigrazione degli italiani è così marcata da superare l’immigrazione di tutti gli stranieri, inclusi i portoghesi.</a:t>
            </a:r>
            <a:endParaRPr lang="pt-BR" dirty="0"/>
          </a:p>
          <a:p>
            <a:r>
              <a:rPr lang="it-IT" dirty="0"/>
              <a:t> </a:t>
            </a:r>
            <a:endParaRPr lang="pt-BR" dirty="0"/>
          </a:p>
          <a:p>
            <a:pPr marL="720000" algn="just"/>
            <a:r>
              <a:rPr lang="it-IT" sz="1800" dirty="0"/>
              <a:t>Il più grande contingente di immigrati che arrivano in Brasile (1870-1880) è stato costituito da italiani, con circa 1.513.000 individui e i portoghesi stessi sono inferiori per una differenza di circa 50.000 immigrati, presentando solo 1.462.000 persone.</a:t>
            </a:r>
            <a:r>
              <a:rPr lang="it-IT" dirty="0"/>
              <a:t> (BALHANA, 1977, p. 22</a:t>
            </a:r>
            <a:r>
              <a:rPr lang="it-IT" dirty="0" smtClean="0"/>
              <a:t>)</a:t>
            </a:r>
            <a:endParaRPr lang="pt-BR" dirty="0"/>
          </a:p>
          <a:p>
            <a:pPr marL="720000" algn="just"/>
            <a:endParaRPr lang="pt-BR" dirty="0"/>
          </a:p>
          <a:p>
            <a:pPr marL="720000" algn="just"/>
            <a:endParaRPr lang="pt-BR" dirty="0"/>
          </a:p>
          <a:p>
            <a:pPr indent="360000" algn="just"/>
            <a:r>
              <a:rPr lang="it-IT" dirty="0"/>
              <a:t>I dati di IBGE (Istituto Brasiliano di Geografia e Statistica), nell’ultimo censimento del 1940, indicano quanto segue: 285 mila nati italiani e 40 mila brasiliani naturalizzati vivono in Brasile. Dunque, nel 1940, circa il 4% della popolazione brasiliana era di origine italiana. Il governo d’Italia aveva stimato, nel 1925, che il 6% della nostra popolazione era di italiani e discendenti degli italiani.</a:t>
            </a:r>
            <a:endParaRPr lang="pt-BR" dirty="0"/>
          </a:p>
          <a:p>
            <a:pPr marL="720000" algn="just"/>
            <a:r>
              <a:rPr lang="it-IT" dirty="0"/>
              <a:t> </a:t>
            </a:r>
            <a:endParaRPr lang="pt-BR" dirty="0"/>
          </a:p>
          <a:p>
            <a:pPr indent="360000" algn="just"/>
            <a:endParaRPr lang="pt-BR" b="1" dirty="0"/>
          </a:p>
        </p:txBody>
      </p:sp>
    </p:spTree>
  </p:cSld>
  <p:clrMapOvr>
    <a:masterClrMapping/>
  </p:clrMapOvr>
  <p:transition>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7170" name="Oval 10"/>
          <p:cNvSpPr>
            <a:spLocks noChangeArrowheads="1"/>
          </p:cNvSpPr>
          <p:nvPr/>
        </p:nvSpPr>
        <p:spPr bwMode="auto">
          <a:xfrm>
            <a:off x="4716463" y="4652963"/>
            <a:ext cx="71437" cy="71437"/>
          </a:xfrm>
          <a:prstGeom prst="ellipse">
            <a:avLst/>
          </a:prstGeom>
          <a:noFill/>
          <a:ln w="9525" algn="ctr">
            <a:noFill/>
            <a:round/>
            <a:headEnd/>
            <a:tailEnd/>
          </a:ln>
        </p:spPr>
        <p:txBody>
          <a:bodyPr wrap="none" anchor="ctr">
            <a:spAutoFit/>
          </a:bodyPr>
          <a:lstStyle/>
          <a:p>
            <a:endParaRPr lang="pt-BR"/>
          </a:p>
        </p:txBody>
      </p:sp>
      <p:sp>
        <p:nvSpPr>
          <p:cNvPr id="7171" name="Oval 11"/>
          <p:cNvSpPr>
            <a:spLocks noChangeArrowheads="1"/>
          </p:cNvSpPr>
          <p:nvPr/>
        </p:nvSpPr>
        <p:spPr bwMode="auto">
          <a:xfrm>
            <a:off x="4716463" y="4724400"/>
            <a:ext cx="71437" cy="73025"/>
          </a:xfrm>
          <a:prstGeom prst="ellipse">
            <a:avLst/>
          </a:prstGeom>
          <a:noFill/>
          <a:ln w="9525" algn="ctr">
            <a:noFill/>
            <a:round/>
            <a:headEnd/>
            <a:tailEnd/>
          </a:ln>
        </p:spPr>
        <p:txBody>
          <a:bodyPr wrap="none" anchor="ctr">
            <a:spAutoFit/>
          </a:bodyPr>
          <a:lstStyle/>
          <a:p>
            <a:endParaRPr lang="pt-BR"/>
          </a:p>
        </p:txBody>
      </p:sp>
      <p:sp>
        <p:nvSpPr>
          <p:cNvPr id="7172" name="Oval 12"/>
          <p:cNvSpPr>
            <a:spLocks noChangeArrowheads="1"/>
          </p:cNvSpPr>
          <p:nvPr/>
        </p:nvSpPr>
        <p:spPr bwMode="auto">
          <a:xfrm>
            <a:off x="4643438" y="4652963"/>
            <a:ext cx="73025" cy="71437"/>
          </a:xfrm>
          <a:prstGeom prst="ellipse">
            <a:avLst/>
          </a:prstGeom>
          <a:noFill/>
          <a:ln w="9525" algn="ctr">
            <a:noFill/>
            <a:round/>
            <a:headEnd/>
            <a:tailEnd/>
          </a:ln>
        </p:spPr>
        <p:txBody>
          <a:bodyPr wrap="none" anchor="ctr">
            <a:spAutoFit/>
          </a:bodyPr>
          <a:lstStyle/>
          <a:p>
            <a:endParaRPr lang="pt-BR"/>
          </a:p>
        </p:txBody>
      </p:sp>
      <p:sp>
        <p:nvSpPr>
          <p:cNvPr id="7173" name="Rectangle 13"/>
          <p:cNvSpPr>
            <a:spLocks noChangeArrowheads="1"/>
          </p:cNvSpPr>
          <p:nvPr/>
        </p:nvSpPr>
        <p:spPr bwMode="auto">
          <a:xfrm>
            <a:off x="4643438" y="4724400"/>
            <a:ext cx="73025" cy="73025"/>
          </a:xfrm>
          <a:prstGeom prst="rect">
            <a:avLst/>
          </a:prstGeom>
          <a:noFill/>
          <a:ln w="9525" algn="ctr">
            <a:noFill/>
            <a:miter lim="800000"/>
            <a:headEnd/>
            <a:tailEnd/>
          </a:ln>
        </p:spPr>
        <p:txBody>
          <a:bodyPr wrap="none" anchor="ctr">
            <a:spAutoFit/>
          </a:bodyPr>
          <a:lstStyle/>
          <a:p>
            <a:endParaRPr lang="pt-BR"/>
          </a:p>
        </p:txBody>
      </p:sp>
      <p:sp>
        <p:nvSpPr>
          <p:cNvPr id="9" name="Rectangle 11"/>
          <p:cNvSpPr>
            <a:spLocks noChangeArrowheads="1"/>
          </p:cNvSpPr>
          <p:nvPr/>
        </p:nvSpPr>
        <p:spPr bwMode="auto">
          <a:xfrm>
            <a:off x="457200" y="764704"/>
            <a:ext cx="8229600" cy="5458296"/>
          </a:xfrm>
          <a:prstGeom prst="rect">
            <a:avLst/>
          </a:prstGeom>
          <a:noFill/>
          <a:ln w="19050">
            <a:solidFill>
              <a:schemeClr val="bg1"/>
            </a:solidFill>
            <a:miter lim="800000"/>
            <a:headEnd/>
            <a:tailEnd/>
          </a:ln>
        </p:spPr>
        <p:txBody>
          <a:bodyPr/>
          <a:lstStyle/>
          <a:p>
            <a:pPr indent="360000" algn="just"/>
            <a:endParaRPr lang="it-IT" dirty="0" smtClean="0">
              <a:solidFill>
                <a:schemeClr val="bg1"/>
              </a:solidFill>
            </a:endParaRPr>
          </a:p>
          <a:p>
            <a:pPr indent="360000" algn="just"/>
            <a:r>
              <a:rPr lang="it-IT" dirty="0" smtClean="0">
                <a:solidFill>
                  <a:schemeClr val="bg1"/>
                </a:solidFill>
              </a:rPr>
              <a:t>Dal momento </a:t>
            </a:r>
            <a:r>
              <a:rPr lang="it-IT" dirty="0">
                <a:solidFill>
                  <a:schemeClr val="bg1"/>
                </a:solidFill>
              </a:rPr>
              <a:t>che le prime famiglie che si stabilirono nelle regioni brasiliane parlavano dialetti diversi, si è sviluppata una lingua italiana di comunicazione comune: il “talian”, che non è esattamente l’italiano standard, né uno dei dialetti regionali </a:t>
            </a:r>
            <a:r>
              <a:rPr lang="it-IT" dirty="0" smtClean="0">
                <a:solidFill>
                  <a:schemeClr val="bg1"/>
                </a:solidFill>
              </a:rPr>
              <a:t>dell’italiano; </a:t>
            </a:r>
            <a:r>
              <a:rPr lang="it-IT" dirty="0">
                <a:solidFill>
                  <a:schemeClr val="bg1"/>
                </a:solidFill>
              </a:rPr>
              <a:t>è </a:t>
            </a:r>
            <a:r>
              <a:rPr lang="it-IT" dirty="0" smtClean="0">
                <a:solidFill>
                  <a:schemeClr val="bg1"/>
                </a:solidFill>
              </a:rPr>
              <a:t>insomma</a:t>
            </a:r>
          </a:p>
          <a:p>
            <a:pPr indent="360000" algn="just"/>
            <a:endParaRPr lang="it-IT" sz="1800" dirty="0" smtClean="0">
              <a:solidFill>
                <a:schemeClr val="bg1"/>
              </a:solidFill>
            </a:endParaRPr>
          </a:p>
          <a:p>
            <a:pPr marL="720000" algn="just"/>
            <a:r>
              <a:rPr lang="it-IT" sz="1800" dirty="0" smtClean="0">
                <a:solidFill>
                  <a:schemeClr val="bg1"/>
                </a:solidFill>
              </a:rPr>
              <a:t>(...) una </a:t>
            </a:r>
            <a:r>
              <a:rPr lang="it-IT" sz="1800" dirty="0">
                <a:solidFill>
                  <a:schemeClr val="bg1"/>
                </a:solidFill>
              </a:rPr>
              <a:t>varietà mista, che costituiva la soluzione per la comunicazione tra coloni veneti, di </a:t>
            </a:r>
            <a:r>
              <a:rPr lang="it-IT" sz="1800" dirty="0" smtClean="0">
                <a:solidFill>
                  <a:schemeClr val="bg1"/>
                </a:solidFill>
              </a:rPr>
              <a:t>dirversa </a:t>
            </a:r>
            <a:r>
              <a:rPr lang="it-IT" sz="1800" dirty="0">
                <a:solidFill>
                  <a:schemeClr val="bg1"/>
                </a:solidFill>
              </a:rPr>
              <a:t>provenienza che non avevano, o avevano relativa familiarità con a lingua italiana</a:t>
            </a:r>
            <a:r>
              <a:rPr lang="it-IT" sz="1800" dirty="0" smtClean="0">
                <a:solidFill>
                  <a:schemeClr val="bg1"/>
                </a:solidFill>
              </a:rPr>
              <a:t>”.</a:t>
            </a:r>
            <a:r>
              <a:rPr lang="it-IT" dirty="0" smtClean="0">
                <a:solidFill>
                  <a:schemeClr val="bg1"/>
                </a:solidFill>
              </a:rPr>
              <a:t> </a:t>
            </a:r>
            <a:r>
              <a:rPr lang="it-IT" dirty="0">
                <a:solidFill>
                  <a:schemeClr val="bg1"/>
                </a:solidFill>
              </a:rPr>
              <a:t>(Cf. MARCATO, 2007, p. 149</a:t>
            </a:r>
            <a:r>
              <a:rPr lang="it-IT" dirty="0" smtClean="0">
                <a:solidFill>
                  <a:schemeClr val="bg1"/>
                </a:solidFill>
              </a:rPr>
              <a:t>)</a:t>
            </a:r>
          </a:p>
          <a:p>
            <a:pPr indent="360000" algn="just"/>
            <a:endParaRPr lang="it-IT" dirty="0">
              <a:solidFill>
                <a:schemeClr val="bg1"/>
              </a:solidFill>
            </a:endParaRPr>
          </a:p>
          <a:p>
            <a:pPr indent="360000" algn="just"/>
            <a:endParaRPr lang="it-IT" dirty="0" smtClean="0">
              <a:solidFill>
                <a:schemeClr val="bg1"/>
              </a:solidFill>
            </a:endParaRPr>
          </a:p>
          <a:p>
            <a:pPr indent="360000" algn="just"/>
            <a:r>
              <a:rPr lang="it-IT" dirty="0" smtClean="0">
                <a:solidFill>
                  <a:schemeClr val="bg1"/>
                </a:solidFill>
              </a:rPr>
              <a:t>Infatti</a:t>
            </a:r>
            <a:r>
              <a:rPr lang="it-IT" dirty="0">
                <a:solidFill>
                  <a:schemeClr val="bg1"/>
                </a:solidFill>
              </a:rPr>
              <a:t>, il talian è un linguaggio esclusivamente brasiliano, anche se è considerato di basso livello </a:t>
            </a:r>
            <a:r>
              <a:rPr lang="it-IT" dirty="0" smtClean="0">
                <a:solidFill>
                  <a:schemeClr val="bg1"/>
                </a:solidFill>
              </a:rPr>
              <a:t>dai </a:t>
            </a:r>
            <a:r>
              <a:rPr lang="it-IT" dirty="0">
                <a:solidFill>
                  <a:schemeClr val="bg1"/>
                </a:solidFill>
              </a:rPr>
              <a:t>più giovani, che quasi se ne vergognano. Pertanto, la situazione dele comunità italiane è il multilinguismo. Almeno tre lingue sono usate in quelle comunità linguistiche: il dialetto italiano di una data famiglia, il talian brasiliano (che si è sviluppato naturalmente), e il portoghese.</a:t>
            </a:r>
            <a:endParaRPr lang="pt-BR" dirty="0">
              <a:solidFill>
                <a:schemeClr val="bg1"/>
              </a:solidFill>
            </a:endParaRPr>
          </a:p>
          <a:p>
            <a:pPr indent="360000" algn="just"/>
            <a:endParaRPr lang="pt-BR" b="1" dirty="0"/>
          </a:p>
        </p:txBody>
      </p:sp>
    </p:spTree>
  </p:cSld>
  <p:clrMapOvr>
    <a:overrideClrMapping bg1="lt1" tx1="dk1" bg2="lt2" tx2="dk2" accent1="accent1" accent2="accent2" accent3="accent3" accent4="accent4" accent5="accent5" accent6="accent6" hlink="hlink" folHlink="folHlink"/>
  </p:clrMapOvr>
  <p:transition>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50000"/>
            <a:lumOff val="50000"/>
          </a:schemeClr>
        </a:solidFill>
        <a:effectLst/>
      </p:bgPr>
    </p:bg>
    <p:spTree>
      <p:nvGrpSpPr>
        <p:cNvPr id="1" name=""/>
        <p:cNvGrpSpPr/>
        <p:nvPr/>
      </p:nvGrpSpPr>
      <p:grpSpPr>
        <a:xfrm>
          <a:off x="0" y="0"/>
          <a:ext cx="0" cy="0"/>
          <a:chOff x="0" y="0"/>
          <a:chExt cx="0" cy="0"/>
        </a:xfrm>
      </p:grpSpPr>
      <p:sp>
        <p:nvSpPr>
          <p:cNvPr id="8195" name="Oval 1033"/>
          <p:cNvSpPr>
            <a:spLocks noChangeArrowheads="1"/>
          </p:cNvSpPr>
          <p:nvPr/>
        </p:nvSpPr>
        <p:spPr bwMode="auto">
          <a:xfrm>
            <a:off x="4716463" y="4652963"/>
            <a:ext cx="71437" cy="71437"/>
          </a:xfrm>
          <a:prstGeom prst="ellipse">
            <a:avLst/>
          </a:prstGeom>
          <a:noFill/>
          <a:ln w="9525" algn="ctr">
            <a:noFill/>
            <a:round/>
            <a:headEnd/>
            <a:tailEnd/>
          </a:ln>
        </p:spPr>
        <p:txBody>
          <a:bodyPr wrap="none" anchor="ctr">
            <a:spAutoFit/>
          </a:bodyPr>
          <a:lstStyle/>
          <a:p>
            <a:endParaRPr lang="pt-BR"/>
          </a:p>
        </p:txBody>
      </p:sp>
      <p:sp>
        <p:nvSpPr>
          <p:cNvPr id="8196" name="Oval 1034"/>
          <p:cNvSpPr>
            <a:spLocks noChangeArrowheads="1"/>
          </p:cNvSpPr>
          <p:nvPr/>
        </p:nvSpPr>
        <p:spPr bwMode="auto">
          <a:xfrm>
            <a:off x="4716463" y="4724400"/>
            <a:ext cx="71437" cy="73025"/>
          </a:xfrm>
          <a:prstGeom prst="ellipse">
            <a:avLst/>
          </a:prstGeom>
          <a:noFill/>
          <a:ln w="9525" algn="ctr">
            <a:noFill/>
            <a:round/>
            <a:headEnd/>
            <a:tailEnd/>
          </a:ln>
        </p:spPr>
        <p:txBody>
          <a:bodyPr wrap="none" anchor="ctr">
            <a:spAutoFit/>
          </a:bodyPr>
          <a:lstStyle/>
          <a:p>
            <a:endParaRPr lang="pt-BR"/>
          </a:p>
        </p:txBody>
      </p:sp>
      <p:sp>
        <p:nvSpPr>
          <p:cNvPr id="8197" name="Oval 1035"/>
          <p:cNvSpPr>
            <a:spLocks noChangeArrowheads="1"/>
          </p:cNvSpPr>
          <p:nvPr/>
        </p:nvSpPr>
        <p:spPr bwMode="auto">
          <a:xfrm>
            <a:off x="4643438" y="4652963"/>
            <a:ext cx="73025" cy="71437"/>
          </a:xfrm>
          <a:prstGeom prst="ellipse">
            <a:avLst/>
          </a:prstGeom>
          <a:noFill/>
          <a:ln w="9525" algn="ctr">
            <a:noFill/>
            <a:round/>
            <a:headEnd/>
            <a:tailEnd/>
          </a:ln>
        </p:spPr>
        <p:txBody>
          <a:bodyPr wrap="none" anchor="ctr">
            <a:spAutoFit/>
          </a:bodyPr>
          <a:lstStyle/>
          <a:p>
            <a:endParaRPr lang="pt-BR"/>
          </a:p>
        </p:txBody>
      </p:sp>
      <p:sp>
        <p:nvSpPr>
          <p:cNvPr id="8198" name="Rectangle 1036"/>
          <p:cNvSpPr>
            <a:spLocks noChangeArrowheads="1"/>
          </p:cNvSpPr>
          <p:nvPr/>
        </p:nvSpPr>
        <p:spPr bwMode="auto">
          <a:xfrm>
            <a:off x="4643438" y="4724400"/>
            <a:ext cx="73025" cy="73025"/>
          </a:xfrm>
          <a:prstGeom prst="rect">
            <a:avLst/>
          </a:prstGeom>
          <a:noFill/>
          <a:ln w="9525" algn="ctr">
            <a:noFill/>
            <a:miter lim="800000"/>
            <a:headEnd/>
            <a:tailEnd/>
          </a:ln>
        </p:spPr>
        <p:txBody>
          <a:bodyPr wrap="none" anchor="ctr">
            <a:spAutoFit/>
          </a:bodyPr>
          <a:lstStyle/>
          <a:p>
            <a:endParaRPr lang="pt-BR"/>
          </a:p>
        </p:txBody>
      </p:sp>
      <p:sp>
        <p:nvSpPr>
          <p:cNvPr id="24" name="Rectangle 11"/>
          <p:cNvSpPr>
            <a:spLocks noChangeArrowheads="1"/>
          </p:cNvSpPr>
          <p:nvPr/>
        </p:nvSpPr>
        <p:spPr bwMode="auto">
          <a:xfrm>
            <a:off x="457200" y="908720"/>
            <a:ext cx="8229600" cy="5377780"/>
          </a:xfrm>
          <a:prstGeom prst="rect">
            <a:avLst/>
          </a:prstGeom>
          <a:noFill/>
          <a:ln w="19050">
            <a:solidFill>
              <a:schemeClr val="tx1"/>
            </a:solidFill>
            <a:miter lim="800000"/>
            <a:headEnd/>
            <a:tailEnd/>
          </a:ln>
        </p:spPr>
        <p:txBody>
          <a:bodyPr/>
          <a:lstStyle/>
          <a:p>
            <a:r>
              <a:rPr lang="it-IT" sz="2400" b="1" dirty="0" smtClean="0">
                <a:solidFill>
                  <a:schemeClr val="accent1">
                    <a:lumMod val="60000"/>
                    <a:lumOff val="40000"/>
                  </a:schemeClr>
                </a:solidFill>
              </a:rPr>
              <a:t>Brevi </a:t>
            </a:r>
            <a:r>
              <a:rPr lang="it-IT" sz="2400" b="1" dirty="0">
                <a:solidFill>
                  <a:schemeClr val="accent1">
                    <a:lumMod val="60000"/>
                    <a:lumOff val="40000"/>
                  </a:schemeClr>
                </a:solidFill>
              </a:rPr>
              <a:t>commenti sull’arrivo degli italiani in terre brasiliane</a:t>
            </a:r>
            <a:endParaRPr lang="pt-BR" sz="2400" dirty="0">
              <a:solidFill>
                <a:schemeClr val="accent1">
                  <a:lumMod val="60000"/>
                  <a:lumOff val="40000"/>
                </a:schemeClr>
              </a:solidFill>
            </a:endParaRPr>
          </a:p>
          <a:p>
            <a:pPr indent="360000" algn="just"/>
            <a:endParaRPr lang="it-IT" dirty="0" smtClean="0">
              <a:solidFill>
                <a:schemeClr val="bg1"/>
              </a:solidFill>
            </a:endParaRPr>
          </a:p>
          <a:p>
            <a:pPr indent="360000" algn="just"/>
            <a:r>
              <a:rPr lang="it-IT" dirty="0" smtClean="0"/>
              <a:t>I </a:t>
            </a:r>
            <a:r>
              <a:rPr lang="it-IT" dirty="0"/>
              <a:t>primi gruppi di italiani di cui è noto l’arrivo in Brasile risalgono al 1836, quando circa 132 persone provenienti dalla Liguria arrivarono nel porto di Santa Catarina, nella colonia Nuova Italia, che oggi è il Município de São João Batista</a:t>
            </a:r>
            <a:r>
              <a:rPr lang="it-IT" dirty="0" smtClean="0"/>
              <a:t>.</a:t>
            </a:r>
          </a:p>
          <a:p>
            <a:pPr indent="360000" algn="just"/>
            <a:r>
              <a:rPr lang="it-IT" dirty="0"/>
              <a:t>A Santa Catarina, circa il 95% degli italiani arrivarono dall’Italia settentrionale: Veneto, Lombardia, Friuli e Trentino</a:t>
            </a:r>
            <a:r>
              <a:rPr lang="it-IT" dirty="0" smtClean="0"/>
              <a:t>.</a:t>
            </a:r>
          </a:p>
          <a:p>
            <a:pPr indent="360000" algn="just"/>
            <a:r>
              <a:rPr lang="it-IT" dirty="0"/>
              <a:t>Questi immigrati erano principalmente impegnati nell’agricoltura e nell’estrazione di carbone. La fondazione di Azambuja, una regione a sud di Santa Catarina, è segnata dall’arrivo di un grande gruppo di famiglie italiane</a:t>
            </a:r>
            <a:r>
              <a:rPr lang="it-IT" dirty="0" smtClean="0"/>
              <a:t>.</a:t>
            </a:r>
          </a:p>
          <a:p>
            <a:pPr indent="360000" algn="just"/>
            <a:r>
              <a:rPr lang="it-IT" dirty="0"/>
              <a:t>In Espírito Santo, i 388 immigrati, provenienti dal Trentino e dal Veneto sulla nave a vela “La Sofia”, sbarcarono a Vitória nel 1874. Lo stato di Espírito Santo ha una delle più grandi comunità italiane del Brasile</a:t>
            </a:r>
            <a:r>
              <a:rPr lang="it-IT" dirty="0" smtClean="0"/>
              <a:t>.</a:t>
            </a:r>
            <a:r>
              <a:rPr lang="it-IT" dirty="0"/>
              <a:t> Tra il 1812 e il 1900, lo Espírito Santo ospitava già più di 43.000 immigrati, di cui 32.900 erano italiani, cioè, il 75% del totale.</a:t>
            </a:r>
            <a:endParaRPr lang="it-IT" dirty="0" smtClean="0">
              <a:solidFill>
                <a:schemeClr val="bg1"/>
              </a:solidFill>
            </a:endParaRPr>
          </a:p>
        </p:txBody>
      </p:sp>
    </p:spTree>
  </p:cSld>
  <p:clrMapOvr>
    <a:masterClrMapping/>
  </p:clrMapOvr>
  <p:transition>
    <p:zoom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1"/>
          <p:cNvSpPr>
            <a:spLocks noChangeArrowheads="1"/>
          </p:cNvSpPr>
          <p:nvPr/>
        </p:nvSpPr>
        <p:spPr bwMode="auto">
          <a:xfrm>
            <a:off x="457200" y="908721"/>
            <a:ext cx="8229600" cy="5256584"/>
          </a:xfrm>
          <a:prstGeom prst="rect">
            <a:avLst/>
          </a:prstGeom>
          <a:noFill/>
          <a:ln w="19050">
            <a:solidFill>
              <a:schemeClr val="tx1"/>
            </a:solidFill>
            <a:miter lim="800000"/>
            <a:headEnd/>
            <a:tailEnd/>
          </a:ln>
        </p:spPr>
        <p:txBody>
          <a:bodyPr/>
          <a:lstStyle/>
          <a:p>
            <a:r>
              <a:rPr lang="it-IT" sz="2400" b="1" dirty="0" smtClean="0">
                <a:solidFill>
                  <a:schemeClr val="accent1">
                    <a:lumMod val="60000"/>
                    <a:lumOff val="40000"/>
                  </a:schemeClr>
                </a:solidFill>
              </a:rPr>
              <a:t>Brevi </a:t>
            </a:r>
            <a:r>
              <a:rPr lang="it-IT" sz="2400" b="1" dirty="0">
                <a:solidFill>
                  <a:schemeClr val="accent1">
                    <a:lumMod val="60000"/>
                    <a:lumOff val="40000"/>
                  </a:schemeClr>
                </a:solidFill>
              </a:rPr>
              <a:t>commenti sull’arrivo degli italiani in terre brasiliane</a:t>
            </a:r>
            <a:endParaRPr lang="pt-BR" sz="2400" dirty="0">
              <a:solidFill>
                <a:schemeClr val="accent1">
                  <a:lumMod val="60000"/>
                  <a:lumOff val="40000"/>
                </a:schemeClr>
              </a:solidFill>
            </a:endParaRPr>
          </a:p>
          <a:p>
            <a:pPr indent="360000" algn="just"/>
            <a:endParaRPr lang="it-IT" dirty="0" smtClean="0">
              <a:solidFill>
                <a:schemeClr val="bg1"/>
              </a:solidFill>
            </a:endParaRPr>
          </a:p>
          <a:p>
            <a:pPr indent="360000" algn="just"/>
            <a:r>
              <a:rPr lang="it-IT" dirty="0"/>
              <a:t>Nel 1875, lo stato di Rio Grande do Sul ha ricevuto la sua prima ondata di immigrati italiani. Questi primi immigrati, la maggior parte del Veneto, sono arrivati a sostituire i coloni tedeschi</a:t>
            </a:r>
            <a:r>
              <a:rPr lang="it-IT" dirty="0" smtClean="0"/>
              <a:t>.</a:t>
            </a:r>
          </a:p>
          <a:p>
            <a:pPr indent="360000" algn="just"/>
            <a:r>
              <a:rPr lang="it-IT" dirty="0"/>
              <a:t>Nel 1887, l’avvocato e politico Joaquim de Almeida Faria Sobrinho fondò la colonia Presidente Faria nelle terre curitibane, oggi appartenenti ai municipi di Colombo e Campina Grande do Sul. Il nucleo coloniale è stato istituito per ospitare gli immigrati italiani della metà del 1886</a:t>
            </a:r>
            <a:r>
              <a:rPr lang="it-IT" dirty="0" smtClean="0"/>
              <a:t>.</a:t>
            </a:r>
          </a:p>
          <a:p>
            <a:pPr indent="360000" algn="just"/>
            <a:r>
              <a:rPr lang="it-IT" dirty="0"/>
              <a:t>A Paraná, i primi immigrati italiani erano i </a:t>
            </a:r>
            <a:r>
              <a:rPr lang="it-IT" dirty="0" smtClean="0"/>
              <a:t>veneti</a:t>
            </a:r>
            <a:r>
              <a:rPr lang="it-IT" dirty="0"/>
              <a:t>, che, a partire dal 1875, furono collocati in colonie vicino a Paranaguá, poi furono trasferiti in regioni più vicine alla capitale. Nel 1900, più di 30 mila italiani vivevano nello stato di Paraná, diffusi da quattordici colonie italiane e altri venti miste </a:t>
            </a:r>
            <a:r>
              <a:rPr lang="it-IT" dirty="0" smtClean="0"/>
              <a:t>con altre </a:t>
            </a:r>
            <a:r>
              <a:rPr lang="it-IT" dirty="0"/>
              <a:t>nazionalità</a:t>
            </a:r>
            <a:r>
              <a:rPr lang="it-IT" dirty="0" smtClean="0"/>
              <a:t>.</a:t>
            </a:r>
          </a:p>
          <a:p>
            <a:pPr indent="360000" algn="just"/>
            <a:r>
              <a:rPr lang="it-IT" dirty="0"/>
              <a:t>Lo stato di São Paulo, fino al 1920, ha ricevuto circa il 70% degli immigrati italiani che sono venuti in Brasile – il 9% della popolazione totale</a:t>
            </a:r>
            <a:r>
              <a:rPr lang="it-IT" dirty="0" smtClean="0"/>
              <a:t>.</a:t>
            </a:r>
          </a:p>
        </p:txBody>
      </p:sp>
    </p:spTree>
  </p:cSld>
  <p:clrMapOvr>
    <a:masterClrMapping/>
  </p:clrMapOvr>
  <p:transition>
    <p:zoom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457200" y="476250"/>
            <a:ext cx="8382000" cy="6048375"/>
          </a:xfrm>
          <a:prstGeom prst="rect">
            <a:avLst/>
          </a:prstGeom>
          <a:noFill/>
          <a:ln w="9525">
            <a:noFill/>
            <a:miter lim="800000"/>
            <a:headEnd/>
            <a:tailEnd/>
          </a:ln>
        </p:spPr>
        <p:txBody>
          <a:bodyPr/>
          <a:lstStyle/>
          <a:p>
            <a:pPr marL="342900" indent="-342900" algn="just">
              <a:spcBef>
                <a:spcPct val="20000"/>
              </a:spcBef>
              <a:buClr>
                <a:schemeClr val="tx1"/>
              </a:buClr>
              <a:buSzPct val="75000"/>
              <a:buFont typeface="Wingdings" pitchFamily="2" charset="2"/>
              <a:buNone/>
            </a:pPr>
            <a:endParaRPr lang="pt-BR"/>
          </a:p>
        </p:txBody>
      </p:sp>
      <p:sp>
        <p:nvSpPr>
          <p:cNvPr id="4" name="Rectangle 11"/>
          <p:cNvSpPr>
            <a:spLocks noChangeArrowheads="1"/>
          </p:cNvSpPr>
          <p:nvPr/>
        </p:nvSpPr>
        <p:spPr bwMode="auto">
          <a:xfrm>
            <a:off x="457200" y="908720"/>
            <a:ext cx="8229600" cy="5472608"/>
          </a:xfrm>
          <a:prstGeom prst="rect">
            <a:avLst/>
          </a:prstGeom>
          <a:noFill/>
          <a:ln w="19050">
            <a:solidFill>
              <a:schemeClr val="tx1"/>
            </a:solidFill>
            <a:miter lim="800000"/>
            <a:headEnd/>
            <a:tailEnd/>
          </a:ln>
        </p:spPr>
        <p:txBody>
          <a:bodyPr/>
          <a:lstStyle/>
          <a:p>
            <a:r>
              <a:rPr lang="it-IT" sz="2400" b="1" dirty="0" smtClean="0">
                <a:solidFill>
                  <a:schemeClr val="accent1">
                    <a:lumMod val="60000"/>
                    <a:lumOff val="40000"/>
                  </a:schemeClr>
                </a:solidFill>
              </a:rPr>
              <a:t>Brevi </a:t>
            </a:r>
            <a:r>
              <a:rPr lang="it-IT" sz="2400" b="1" dirty="0">
                <a:solidFill>
                  <a:schemeClr val="accent1">
                    <a:lumMod val="60000"/>
                    <a:lumOff val="40000"/>
                  </a:schemeClr>
                </a:solidFill>
              </a:rPr>
              <a:t>commenti sull’arrivo degli italiani in terre brasiliane</a:t>
            </a:r>
            <a:endParaRPr lang="pt-BR" sz="2400" dirty="0">
              <a:solidFill>
                <a:schemeClr val="accent1">
                  <a:lumMod val="60000"/>
                  <a:lumOff val="40000"/>
                </a:schemeClr>
              </a:solidFill>
            </a:endParaRPr>
          </a:p>
          <a:p>
            <a:pPr indent="360000" algn="just"/>
            <a:endParaRPr lang="it-IT" dirty="0" smtClean="0">
              <a:solidFill>
                <a:schemeClr val="bg1"/>
              </a:solidFill>
            </a:endParaRPr>
          </a:p>
          <a:p>
            <a:pPr indent="360000" algn="just"/>
            <a:r>
              <a:rPr lang="it-IT" dirty="0"/>
              <a:t>Minas Gerais ha ricevuto il terzo più grande flusso di italiani che sono venuti in Brasile per lavorare su piantagioni di caffè: circa 60 mila italiani</a:t>
            </a:r>
            <a:r>
              <a:rPr lang="it-IT" dirty="0" smtClean="0"/>
              <a:t>.</a:t>
            </a:r>
          </a:p>
          <a:p>
            <a:pPr indent="360000" algn="just"/>
            <a:r>
              <a:rPr lang="it-IT" dirty="0"/>
              <a:t>Tuttavia, la maggioranza è tornata in Italia alla fine del contratto di </a:t>
            </a:r>
            <a:r>
              <a:rPr lang="it-IT" dirty="0" smtClean="0"/>
              <a:t>lavor.</a:t>
            </a:r>
          </a:p>
          <a:p>
            <a:pPr indent="360000" algn="just"/>
            <a:r>
              <a:rPr lang="it-IT" dirty="0" smtClean="0"/>
              <a:t>Rio </a:t>
            </a:r>
            <a:r>
              <a:rPr lang="it-IT" dirty="0"/>
              <a:t>de Janeiro ha recevuto gli immigrati italiani che erano per lo più urbani; loro lavoravano soprattutto nella industria e nel commercio. Gli italiani che hanno migrato a Rio de Janeiro, soprattutto da Cosenza, Potenza e Salerno, e pochi da Napoli, Caserta e Reggio Calabria, erano molto </a:t>
            </a:r>
            <a:r>
              <a:rPr lang="it-IT" dirty="0" smtClean="0"/>
              <a:t>diversi.</a:t>
            </a:r>
          </a:p>
          <a:p>
            <a:pPr indent="360000" algn="just"/>
            <a:r>
              <a:rPr lang="it-IT" dirty="0" smtClean="0"/>
              <a:t>Il </a:t>
            </a:r>
            <a:r>
              <a:rPr lang="it-IT" dirty="0"/>
              <a:t>Centro-Ovest del Brasile praticamente non ricevette gli immigrati in quel momento del grande movimento migratorio. </a:t>
            </a:r>
            <a:endParaRPr lang="it-IT" dirty="0" smtClean="0"/>
          </a:p>
          <a:p>
            <a:pPr indent="360000" algn="just"/>
            <a:r>
              <a:rPr lang="it-IT" dirty="0" smtClean="0"/>
              <a:t>La </a:t>
            </a:r>
            <a:r>
              <a:rPr lang="it-IT" dirty="0"/>
              <a:t>maggior parte delle persone italiane che vivono nella regione sono migranti del gruppo di italiani che erano già nel Sud del </a:t>
            </a:r>
            <a:r>
              <a:rPr lang="it-IT" dirty="0" smtClean="0"/>
              <a:t>Brasile.</a:t>
            </a:r>
          </a:p>
          <a:p>
            <a:pPr indent="360000" algn="just"/>
            <a:r>
              <a:rPr lang="it-IT" dirty="0" smtClean="0"/>
              <a:t>Migliaia </a:t>
            </a:r>
            <a:r>
              <a:rPr lang="it-IT" dirty="0"/>
              <a:t>di questi meridionali migrarono ai regioni del Centro-Ovest, specialmente a Mato Grosso do Sul, a partire dal 1970, a causa della mancanza di opportunità all’interno del </a:t>
            </a:r>
            <a:r>
              <a:rPr lang="it-IT" dirty="0" smtClean="0"/>
              <a:t>Sud.</a:t>
            </a:r>
            <a:endParaRPr lang="it-IT" dirty="0"/>
          </a:p>
          <a:p>
            <a:pPr indent="360000" algn="just"/>
            <a:r>
              <a:rPr lang="it-IT" dirty="0" smtClean="0"/>
              <a:t>Gran </a:t>
            </a:r>
            <a:r>
              <a:rPr lang="it-IT" dirty="0"/>
              <a:t>parte di questi migranti sono italo-brasiliani.</a:t>
            </a:r>
            <a:endParaRPr lang="it-IT" dirty="0" smtClean="0">
              <a:solidFill>
                <a:schemeClr val="bg1"/>
              </a:solidFill>
            </a:endParaRPr>
          </a:p>
        </p:txBody>
      </p:sp>
    </p:spTree>
  </p:cSld>
  <p:clrMapOvr>
    <a:masterClrMapping/>
  </p:clrMapOvr>
  <p:transition>
    <p:zoom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ChangeArrowheads="1"/>
          </p:cNvSpPr>
          <p:nvPr/>
        </p:nvSpPr>
        <p:spPr bwMode="auto">
          <a:xfrm>
            <a:off x="457200" y="549275"/>
            <a:ext cx="8229600" cy="5976069"/>
          </a:xfrm>
          <a:prstGeom prst="rect">
            <a:avLst/>
          </a:prstGeom>
          <a:noFill/>
          <a:ln w="19050">
            <a:solidFill>
              <a:schemeClr val="tx1"/>
            </a:solidFill>
            <a:miter lim="800000"/>
            <a:headEnd/>
            <a:tailEnd/>
          </a:ln>
        </p:spPr>
        <p:txBody>
          <a:bodyPr/>
          <a:lstStyle/>
          <a:p>
            <a:r>
              <a:rPr lang="it-IT" sz="2400" b="1" dirty="0" smtClean="0">
                <a:solidFill>
                  <a:schemeClr val="accent1">
                    <a:lumMod val="60000"/>
                    <a:lumOff val="40000"/>
                  </a:schemeClr>
                </a:solidFill>
              </a:rPr>
              <a:t>L’immigrazione </a:t>
            </a:r>
            <a:r>
              <a:rPr lang="it-IT" sz="2400" b="1" dirty="0">
                <a:solidFill>
                  <a:schemeClr val="accent1">
                    <a:lumMod val="60000"/>
                    <a:lumOff val="40000"/>
                  </a:schemeClr>
                </a:solidFill>
              </a:rPr>
              <a:t>italiana del XIX </a:t>
            </a:r>
            <a:r>
              <a:rPr lang="it-IT" sz="2400" b="1" dirty="0" smtClean="0">
                <a:solidFill>
                  <a:schemeClr val="accent1">
                    <a:lumMod val="60000"/>
                    <a:lumOff val="40000"/>
                  </a:schemeClr>
                </a:solidFill>
              </a:rPr>
              <a:t>secolo</a:t>
            </a:r>
          </a:p>
          <a:p>
            <a:r>
              <a:rPr lang="it-IT" sz="2400" b="1" dirty="0" smtClean="0">
                <a:solidFill>
                  <a:schemeClr val="accent1">
                    <a:lumMod val="60000"/>
                    <a:lumOff val="40000"/>
                  </a:schemeClr>
                </a:solidFill>
              </a:rPr>
              <a:t>e </a:t>
            </a:r>
            <a:r>
              <a:rPr lang="it-IT" sz="2400" b="1" dirty="0">
                <a:solidFill>
                  <a:schemeClr val="accent1">
                    <a:lumMod val="60000"/>
                    <a:lumOff val="40000"/>
                  </a:schemeClr>
                </a:solidFill>
              </a:rPr>
              <a:t>la lingua “talian” del </a:t>
            </a:r>
            <a:r>
              <a:rPr lang="it-IT" sz="2400" b="1" dirty="0" smtClean="0">
                <a:solidFill>
                  <a:schemeClr val="accent1">
                    <a:lumMod val="60000"/>
                    <a:lumOff val="40000"/>
                  </a:schemeClr>
                </a:solidFill>
              </a:rPr>
              <a:t>Brasile</a:t>
            </a:r>
            <a:endParaRPr lang="pt-BR" sz="2400" dirty="0">
              <a:solidFill>
                <a:schemeClr val="accent1">
                  <a:lumMod val="60000"/>
                  <a:lumOff val="40000"/>
                </a:schemeClr>
              </a:solidFill>
            </a:endParaRPr>
          </a:p>
          <a:p>
            <a:pPr indent="360000" algn="just"/>
            <a:endParaRPr lang="it-IT" dirty="0" smtClean="0">
              <a:solidFill>
                <a:schemeClr val="bg1"/>
              </a:solidFill>
            </a:endParaRPr>
          </a:p>
          <a:p>
            <a:pPr indent="360000" algn="just"/>
            <a:r>
              <a:rPr lang="it-IT" dirty="0" smtClean="0"/>
              <a:t>Un </a:t>
            </a:r>
            <a:r>
              <a:rPr lang="it-IT" dirty="0"/>
              <a:t>nuovo periodo di multilinguismo in Brasile si verificò dunque in quelle regioni brasiliane in cui si parlavano diversi dialetti italiani (con una maggiore incidenza del veneto, dal momento che il popolo veneto era in gran numero), la lingua portoghese (parlata male da alcuni di questi immigrati e discendenti), e una comune lingua italiana (che mescolava il veneto e il lombardo con il portoghese</a:t>
            </a:r>
            <a:r>
              <a:rPr lang="it-IT" dirty="0" smtClean="0"/>
              <a:t>).</a:t>
            </a:r>
          </a:p>
          <a:p>
            <a:pPr indent="360000" algn="just"/>
            <a:r>
              <a:rPr lang="it-IT" dirty="0"/>
              <a:t>Questo linguaggio di comunicazione tra le prime famiglie insediate nelle regioni brasiliane si è sviluppato ed è divenuto la lingua madre di molti italo-brasiliani – il “talian”, diverso dall’italiano standard, anche se molto simile al veneto.</a:t>
            </a:r>
            <a:endParaRPr lang="pt-BR" dirty="0"/>
          </a:p>
          <a:p>
            <a:pPr indent="360000" algn="just"/>
            <a:r>
              <a:rPr lang="it-IT" dirty="0"/>
              <a:t>Va notato che talian è un linguaggio esclusivamente brasiliano; infatti, è il secondo linguaggio più parlato in Brasile, ma è in fase di stagnazione, poiché i più giovani lo disprezzano e rifiutano di imparare a parlarlo, perché lo ritengono essere di livello inferiore e si vergognano di </a:t>
            </a:r>
            <a:r>
              <a:rPr lang="it-IT" dirty="0" smtClean="0"/>
              <a:t>usarlo.</a:t>
            </a:r>
          </a:p>
          <a:p>
            <a:pPr indent="360000" algn="just"/>
            <a:r>
              <a:rPr lang="it-IT" dirty="0" smtClean="0"/>
              <a:t>Talian </a:t>
            </a:r>
            <a:r>
              <a:rPr lang="it-IT" dirty="0"/>
              <a:t>è perciò un linguaggio risultante da un </a:t>
            </a:r>
            <a:r>
              <a:rPr lang="it-IT" b="1" dirty="0" smtClean="0"/>
              <a:t>pidgin</a:t>
            </a:r>
            <a:r>
              <a:rPr lang="it-IT" dirty="0"/>
              <a:t>, derivato dalla coesistenza di vari dialetti </a:t>
            </a:r>
            <a:r>
              <a:rPr lang="it-IT" dirty="0" smtClean="0"/>
              <a:t>italiani</a:t>
            </a:r>
            <a:r>
              <a:rPr lang="it-IT" dirty="0"/>
              <a:t>, con una certa prevalenza del </a:t>
            </a:r>
            <a:r>
              <a:rPr lang="it-IT" dirty="0" smtClean="0"/>
              <a:t>veneto.</a:t>
            </a:r>
            <a:endParaRPr lang="it-IT" dirty="0" smtClean="0">
              <a:solidFill>
                <a:schemeClr val="bg1"/>
              </a:solidFill>
            </a:endParaRPr>
          </a:p>
        </p:txBody>
      </p:sp>
    </p:spTree>
  </p:cSld>
  <p:clrMapOvr>
    <a:masterClrMapping/>
  </p:clrMapOvr>
  <p:transition>
    <p:zoom dir="in"/>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1"/>
          <p:cNvSpPr>
            <a:spLocks noChangeArrowheads="1"/>
          </p:cNvSpPr>
          <p:nvPr/>
        </p:nvSpPr>
        <p:spPr bwMode="auto">
          <a:xfrm>
            <a:off x="457200" y="549275"/>
            <a:ext cx="8229600" cy="5832053"/>
          </a:xfrm>
          <a:prstGeom prst="rect">
            <a:avLst/>
          </a:prstGeom>
          <a:noFill/>
          <a:ln w="19050">
            <a:solidFill>
              <a:schemeClr val="tx1"/>
            </a:solidFill>
            <a:miter lim="800000"/>
            <a:headEnd/>
            <a:tailEnd/>
          </a:ln>
        </p:spPr>
        <p:txBody>
          <a:bodyPr/>
          <a:lstStyle/>
          <a:p>
            <a:r>
              <a:rPr lang="it-IT" sz="2400" b="1" dirty="0" smtClean="0">
                <a:solidFill>
                  <a:schemeClr val="accent1">
                    <a:lumMod val="60000"/>
                    <a:lumOff val="40000"/>
                  </a:schemeClr>
                </a:solidFill>
              </a:rPr>
              <a:t>L’immigrazione </a:t>
            </a:r>
            <a:r>
              <a:rPr lang="it-IT" sz="2400" b="1" dirty="0">
                <a:solidFill>
                  <a:schemeClr val="accent1">
                    <a:lumMod val="60000"/>
                    <a:lumOff val="40000"/>
                  </a:schemeClr>
                </a:solidFill>
              </a:rPr>
              <a:t>italiana del XIX </a:t>
            </a:r>
            <a:r>
              <a:rPr lang="it-IT" sz="2400" b="1" dirty="0" smtClean="0">
                <a:solidFill>
                  <a:schemeClr val="accent1">
                    <a:lumMod val="60000"/>
                    <a:lumOff val="40000"/>
                  </a:schemeClr>
                </a:solidFill>
              </a:rPr>
              <a:t>secolo</a:t>
            </a:r>
          </a:p>
          <a:p>
            <a:r>
              <a:rPr lang="it-IT" sz="2400" b="1" dirty="0" smtClean="0">
                <a:solidFill>
                  <a:schemeClr val="accent1">
                    <a:lumMod val="60000"/>
                    <a:lumOff val="40000"/>
                  </a:schemeClr>
                </a:solidFill>
              </a:rPr>
              <a:t>e </a:t>
            </a:r>
            <a:r>
              <a:rPr lang="it-IT" sz="2400" b="1" dirty="0">
                <a:solidFill>
                  <a:schemeClr val="accent1">
                    <a:lumMod val="60000"/>
                    <a:lumOff val="40000"/>
                  </a:schemeClr>
                </a:solidFill>
              </a:rPr>
              <a:t>la lingua “talian” del </a:t>
            </a:r>
            <a:r>
              <a:rPr lang="it-IT" sz="2400" b="1" dirty="0" smtClean="0">
                <a:solidFill>
                  <a:schemeClr val="accent1">
                    <a:lumMod val="60000"/>
                    <a:lumOff val="40000"/>
                  </a:schemeClr>
                </a:solidFill>
              </a:rPr>
              <a:t>Brasile</a:t>
            </a:r>
            <a:endParaRPr lang="pt-BR" sz="2400" dirty="0">
              <a:solidFill>
                <a:schemeClr val="accent1">
                  <a:lumMod val="60000"/>
                  <a:lumOff val="40000"/>
                </a:schemeClr>
              </a:solidFill>
            </a:endParaRPr>
          </a:p>
          <a:p>
            <a:pPr indent="360000" algn="just"/>
            <a:endParaRPr lang="it-IT" dirty="0" smtClean="0">
              <a:solidFill>
                <a:schemeClr val="bg1"/>
              </a:solidFill>
            </a:endParaRPr>
          </a:p>
          <a:p>
            <a:pPr indent="360000" algn="just"/>
            <a:r>
              <a:rPr lang="it-IT" dirty="0" smtClean="0"/>
              <a:t>Va </a:t>
            </a:r>
            <a:r>
              <a:rPr lang="it-IT" dirty="0"/>
              <a:t>notato che l’emigrazione veneta nel Rio Grande do Sul è notevole per l’estensione dell’area interessata alla colonizzazione. A Caxias do Sul, per esempio, con i suoi 27 comuni in un’area di circa 11 mila km</a:t>
            </a:r>
            <a:r>
              <a:rPr lang="it-IT" baseline="30000" dirty="0"/>
              <a:t>2</a:t>
            </a:r>
            <a:r>
              <a:rPr lang="it-IT" dirty="0"/>
              <a:t>, la presenza italiana è notevole: la città oggi conta circa 400.000 </a:t>
            </a:r>
            <a:r>
              <a:rPr lang="it-IT" dirty="0" smtClean="0"/>
              <a:t>abitanti.</a:t>
            </a:r>
          </a:p>
          <a:p>
            <a:pPr indent="360000" algn="just"/>
            <a:r>
              <a:rPr lang="it-IT" dirty="0" smtClean="0"/>
              <a:t>Secondo </a:t>
            </a:r>
            <a:r>
              <a:rPr lang="it-IT" dirty="0"/>
              <a:t>Frosi e Mioranza (1975), gli immigrati italiani, arrivati nel 1875, sono venuti principalmente dall’Italia settentrionale: i veneti (54%), i lombardi (33%), i Trentini (7%) e i friulani , 5</a:t>
            </a:r>
            <a:r>
              <a:rPr lang="it-IT" dirty="0" smtClean="0"/>
              <a:t>%).</a:t>
            </a:r>
          </a:p>
          <a:p>
            <a:pPr indent="360000" algn="just"/>
            <a:r>
              <a:rPr lang="it-IT" dirty="0" smtClean="0"/>
              <a:t>Frosi </a:t>
            </a:r>
            <a:r>
              <a:rPr lang="it-IT" dirty="0"/>
              <a:t>e Mioranza (1975 e 1983) fanno anche riferimento al livellamento progressivo, che ha contraddistinto le parlate originarie e che essi hanno chiamato </a:t>
            </a:r>
            <a:r>
              <a:rPr lang="it-IT" i="1" dirty="0" smtClean="0"/>
              <a:t>koinè</a:t>
            </a:r>
            <a:r>
              <a:rPr lang="it-IT" dirty="0" smtClean="0"/>
              <a:t>. Secondo </a:t>
            </a:r>
            <a:r>
              <a:rPr lang="it-IT" dirty="0"/>
              <a:t>gli autori, questa koinè ha una struttura fonologica, morfologica e lessicale di base veneta, con influenze dei dialetti lombardi e della lingua </a:t>
            </a:r>
            <a:r>
              <a:rPr lang="it-IT" dirty="0" smtClean="0"/>
              <a:t>portoghese.</a:t>
            </a:r>
            <a:endParaRPr lang="it-IT" dirty="0"/>
          </a:p>
          <a:p>
            <a:pPr indent="360000" algn="just"/>
            <a:r>
              <a:rPr lang="it-IT" dirty="0" smtClean="0"/>
              <a:t>Anche </a:t>
            </a:r>
            <a:r>
              <a:rPr lang="it-IT" dirty="0"/>
              <a:t>se il concetto di koinè in linguistica è complesso, possiamo dire che è “una lingua che sta diventando o è da poco diventata comune” (CORRÀ, 2001, p. 280).</a:t>
            </a:r>
            <a:endParaRPr lang="it-IT" dirty="0" smtClean="0">
              <a:solidFill>
                <a:schemeClr val="bg1"/>
              </a:solidFill>
            </a:endParaRPr>
          </a:p>
        </p:txBody>
      </p:sp>
    </p:spTree>
  </p:cSld>
  <p:clrMapOvr>
    <a:masterClrMapping/>
  </p:clrMapOvr>
  <p:transition>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1"/>
          <p:cNvSpPr>
            <a:spLocks noChangeArrowheads="1"/>
          </p:cNvSpPr>
          <p:nvPr/>
        </p:nvSpPr>
        <p:spPr bwMode="auto">
          <a:xfrm>
            <a:off x="457200" y="549275"/>
            <a:ext cx="8229600" cy="5904061"/>
          </a:xfrm>
          <a:prstGeom prst="rect">
            <a:avLst/>
          </a:prstGeom>
          <a:noFill/>
          <a:ln w="19050">
            <a:solidFill>
              <a:schemeClr val="tx1"/>
            </a:solidFill>
            <a:miter lim="800000"/>
            <a:headEnd/>
            <a:tailEnd/>
          </a:ln>
        </p:spPr>
        <p:txBody>
          <a:bodyPr/>
          <a:lstStyle/>
          <a:p>
            <a:r>
              <a:rPr lang="it-IT" sz="2400" b="1" dirty="0" smtClean="0">
                <a:solidFill>
                  <a:schemeClr val="accent1">
                    <a:lumMod val="60000"/>
                    <a:lumOff val="40000"/>
                  </a:schemeClr>
                </a:solidFill>
              </a:rPr>
              <a:t>L’immigrazione </a:t>
            </a:r>
            <a:r>
              <a:rPr lang="it-IT" sz="2400" b="1" dirty="0">
                <a:solidFill>
                  <a:schemeClr val="accent1">
                    <a:lumMod val="60000"/>
                    <a:lumOff val="40000"/>
                  </a:schemeClr>
                </a:solidFill>
              </a:rPr>
              <a:t>italiana del XIX </a:t>
            </a:r>
            <a:r>
              <a:rPr lang="it-IT" sz="2400" b="1" dirty="0" smtClean="0">
                <a:solidFill>
                  <a:schemeClr val="accent1">
                    <a:lumMod val="60000"/>
                    <a:lumOff val="40000"/>
                  </a:schemeClr>
                </a:solidFill>
              </a:rPr>
              <a:t>secolo</a:t>
            </a:r>
          </a:p>
          <a:p>
            <a:r>
              <a:rPr lang="it-IT" sz="2400" b="1" dirty="0" smtClean="0">
                <a:solidFill>
                  <a:schemeClr val="accent1">
                    <a:lumMod val="60000"/>
                    <a:lumOff val="40000"/>
                  </a:schemeClr>
                </a:solidFill>
              </a:rPr>
              <a:t>e </a:t>
            </a:r>
            <a:r>
              <a:rPr lang="it-IT" sz="2400" b="1" dirty="0">
                <a:solidFill>
                  <a:schemeClr val="accent1">
                    <a:lumMod val="60000"/>
                    <a:lumOff val="40000"/>
                  </a:schemeClr>
                </a:solidFill>
              </a:rPr>
              <a:t>la lingua “talian” del </a:t>
            </a:r>
            <a:r>
              <a:rPr lang="it-IT" sz="2400" b="1" dirty="0" smtClean="0">
                <a:solidFill>
                  <a:schemeClr val="accent1">
                    <a:lumMod val="60000"/>
                    <a:lumOff val="40000"/>
                  </a:schemeClr>
                </a:solidFill>
              </a:rPr>
              <a:t>Brasile</a:t>
            </a:r>
            <a:endParaRPr lang="pt-BR" sz="2400" dirty="0">
              <a:solidFill>
                <a:schemeClr val="accent1">
                  <a:lumMod val="60000"/>
                  <a:lumOff val="40000"/>
                </a:schemeClr>
              </a:solidFill>
            </a:endParaRPr>
          </a:p>
          <a:p>
            <a:pPr indent="360000" algn="just"/>
            <a:endParaRPr lang="it-IT" dirty="0" smtClean="0">
              <a:solidFill>
                <a:schemeClr val="bg1"/>
              </a:solidFill>
            </a:endParaRPr>
          </a:p>
          <a:p>
            <a:pPr indent="360000" algn="just"/>
            <a:r>
              <a:rPr lang="it-IT" dirty="0"/>
              <a:t>Più tardi, tale koinè </a:t>
            </a:r>
            <a:r>
              <a:rPr lang="it-IT" dirty="0" smtClean="0"/>
              <a:t>veneta </a:t>
            </a:r>
            <a:r>
              <a:rPr lang="it-IT" dirty="0"/>
              <a:t>è stata formata come il linguaggio principale delle comunità vicine fino a quando il veneto o questa koinè ha perso la sua funzione interdialettale a favore del portoghese</a:t>
            </a:r>
            <a:r>
              <a:rPr lang="it-IT" dirty="0" smtClean="0"/>
              <a:t>.</a:t>
            </a:r>
          </a:p>
          <a:p>
            <a:pPr indent="360000" algn="just"/>
            <a:r>
              <a:rPr lang="it-IT" dirty="0" smtClean="0"/>
              <a:t>Ma </a:t>
            </a:r>
            <a:r>
              <a:rPr lang="it-IT" dirty="0"/>
              <a:t>ancora oggi vengono utilizzate le due varietà: la variante veneta – il talian – e la varietà portoghese. Pertile (2009), citando Gianni (1999), osserva che molti aspetti non linguistici (età, sesso, naturalezza, scolarizzazione, conoscenza dell’italiano standard, ecc.) determinano anche la scelta situazionale della lingua da utilizzare dai bilingui e anche dai </a:t>
            </a:r>
            <a:r>
              <a:rPr lang="it-IT" dirty="0" smtClean="0"/>
              <a:t>monolingui.</a:t>
            </a:r>
          </a:p>
          <a:p>
            <a:pPr indent="360000" algn="just"/>
            <a:r>
              <a:rPr lang="it-IT" dirty="0" smtClean="0"/>
              <a:t>Secondo </a:t>
            </a:r>
            <a:r>
              <a:rPr lang="it-IT" dirty="0"/>
              <a:t>Corrà, “quando le due lingue vengono usate alternativamente dalle stesse persone sono aumentate le influenze reciproche tra veneto e portoghese” (CORRÀ, 2001, p. 282</a:t>
            </a:r>
            <a:r>
              <a:rPr lang="it-IT" dirty="0" smtClean="0"/>
              <a:t>).</a:t>
            </a:r>
          </a:p>
          <a:p>
            <a:pPr indent="360000" algn="just"/>
            <a:r>
              <a:rPr lang="it-IT" dirty="0" smtClean="0"/>
              <a:t>Citando </a:t>
            </a:r>
            <a:r>
              <a:rPr lang="it-IT" dirty="0"/>
              <a:t>Frosi (1987), Corrà afferma che in questa regione si parla una varietà portoghese che soffre l’influenza del veneto, perché “quando si parla veneto si usano molti più termini portoghesi che in passato e quando si usa il portoghese lo si pronuncia alla veneta” (CORRÀ, 2001, p. 282).</a:t>
            </a:r>
            <a:endParaRPr lang="pt-BR" dirty="0"/>
          </a:p>
        </p:txBody>
      </p:sp>
    </p:spTree>
  </p:cSld>
  <p:clrMapOvr>
    <a:masterClrMapping/>
  </p:clrMapOvr>
  <p:transition>
    <p:zoom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ChangeArrowheads="1"/>
          </p:cNvSpPr>
          <p:nvPr/>
        </p:nvSpPr>
        <p:spPr bwMode="auto">
          <a:xfrm>
            <a:off x="457200" y="549275"/>
            <a:ext cx="8229600" cy="5976069"/>
          </a:xfrm>
          <a:prstGeom prst="rect">
            <a:avLst/>
          </a:prstGeom>
          <a:noFill/>
          <a:ln w="19050">
            <a:solidFill>
              <a:schemeClr val="tx1"/>
            </a:solidFill>
            <a:miter lim="800000"/>
            <a:headEnd/>
            <a:tailEnd/>
          </a:ln>
        </p:spPr>
        <p:txBody>
          <a:bodyPr/>
          <a:lstStyle/>
          <a:p>
            <a:r>
              <a:rPr lang="it-IT" sz="2400" b="1" dirty="0" smtClean="0">
                <a:solidFill>
                  <a:schemeClr val="accent1">
                    <a:lumMod val="60000"/>
                    <a:lumOff val="40000"/>
                  </a:schemeClr>
                </a:solidFill>
              </a:rPr>
              <a:t>L’immigrazione </a:t>
            </a:r>
            <a:r>
              <a:rPr lang="it-IT" sz="2400" b="1" dirty="0">
                <a:solidFill>
                  <a:schemeClr val="accent1">
                    <a:lumMod val="60000"/>
                    <a:lumOff val="40000"/>
                  </a:schemeClr>
                </a:solidFill>
              </a:rPr>
              <a:t>italiana del XIX </a:t>
            </a:r>
            <a:r>
              <a:rPr lang="it-IT" sz="2400" b="1" dirty="0" smtClean="0">
                <a:solidFill>
                  <a:schemeClr val="accent1">
                    <a:lumMod val="60000"/>
                    <a:lumOff val="40000"/>
                  </a:schemeClr>
                </a:solidFill>
              </a:rPr>
              <a:t>secolo</a:t>
            </a:r>
          </a:p>
          <a:p>
            <a:r>
              <a:rPr lang="it-IT" sz="2400" b="1" dirty="0" smtClean="0">
                <a:solidFill>
                  <a:schemeClr val="accent1">
                    <a:lumMod val="60000"/>
                    <a:lumOff val="40000"/>
                  </a:schemeClr>
                </a:solidFill>
              </a:rPr>
              <a:t>e </a:t>
            </a:r>
            <a:r>
              <a:rPr lang="it-IT" sz="2400" b="1" dirty="0">
                <a:solidFill>
                  <a:schemeClr val="accent1">
                    <a:lumMod val="60000"/>
                    <a:lumOff val="40000"/>
                  </a:schemeClr>
                </a:solidFill>
              </a:rPr>
              <a:t>la lingua “talian” del </a:t>
            </a:r>
            <a:r>
              <a:rPr lang="it-IT" sz="2400" b="1" dirty="0" smtClean="0">
                <a:solidFill>
                  <a:schemeClr val="accent1">
                    <a:lumMod val="60000"/>
                    <a:lumOff val="40000"/>
                  </a:schemeClr>
                </a:solidFill>
              </a:rPr>
              <a:t>Brasile</a:t>
            </a:r>
            <a:endParaRPr lang="pt-BR" sz="2400" dirty="0">
              <a:solidFill>
                <a:schemeClr val="accent1">
                  <a:lumMod val="60000"/>
                  <a:lumOff val="40000"/>
                </a:schemeClr>
              </a:solidFill>
            </a:endParaRPr>
          </a:p>
          <a:p>
            <a:pPr indent="360000" algn="just"/>
            <a:endParaRPr lang="it-IT" dirty="0" smtClean="0">
              <a:solidFill>
                <a:schemeClr val="bg1"/>
              </a:solidFill>
            </a:endParaRPr>
          </a:p>
          <a:p>
            <a:pPr indent="360000" algn="just"/>
            <a:r>
              <a:rPr lang="it-IT" dirty="0" smtClean="0"/>
              <a:t>Secondo </a:t>
            </a:r>
            <a:r>
              <a:rPr lang="it-IT" dirty="0"/>
              <a:t>Frosi (2001, p. 259), “la koinè dialettale italiana è eterogenea, imbastardita, è ‘aportuguesada’”, come si può attestare nei due frammenti sottostanti, di un comunicatore radiofonico locale, il primo il 4 maggio e l’altro il 18 giugno 2000</a:t>
            </a:r>
            <a:r>
              <a:rPr lang="it-IT" dirty="0" smtClean="0"/>
              <a:t>:</a:t>
            </a:r>
            <a:r>
              <a:rPr lang="it-IT" dirty="0"/>
              <a:t> </a:t>
            </a:r>
            <a:endParaRPr lang="pt-BR" dirty="0"/>
          </a:p>
          <a:p>
            <a:pPr indent="360000" algn="just"/>
            <a:r>
              <a:rPr lang="it-IT" dirty="0" smtClean="0"/>
              <a:t>“</a:t>
            </a:r>
            <a:r>
              <a:rPr lang="it-IT" dirty="0"/>
              <a:t>Testo </a:t>
            </a:r>
            <a:r>
              <a:rPr lang="it-IT" dirty="0" smtClean="0"/>
              <a:t>1:</a:t>
            </a:r>
          </a:p>
          <a:p>
            <a:pPr marL="360000" algn="just"/>
            <a:r>
              <a:rPr lang="it-IT" sz="1800" i="1" dirty="0" smtClean="0"/>
              <a:t>programa</a:t>
            </a:r>
            <a:r>
              <a:rPr lang="it-IT" sz="1800" dirty="0" smtClean="0"/>
              <a:t> </a:t>
            </a:r>
            <a:r>
              <a:rPr lang="it-IT" sz="1800" dirty="0"/>
              <a:t>qua come noantri no ghe n’è altri! Varda sol, el </a:t>
            </a:r>
            <a:r>
              <a:rPr lang="it-IT" sz="1800" i="1" dirty="0"/>
              <a:t>mercado</a:t>
            </a:r>
            <a:r>
              <a:rPr lang="it-IT" sz="1800" dirty="0"/>
              <a:t> e </a:t>
            </a:r>
            <a:r>
              <a:rPr lang="it-IT" sz="1800" i="1" dirty="0"/>
              <a:t>assogue</a:t>
            </a:r>
            <a:r>
              <a:rPr lang="it-IT" sz="1800" dirty="0"/>
              <a:t> Farevan e me ga telefonà. Go perso el </a:t>
            </a:r>
            <a:r>
              <a:rPr lang="it-IT" sz="1800" i="1" dirty="0"/>
              <a:t>papeleto</a:t>
            </a:r>
            <a:r>
              <a:rPr lang="it-IT" sz="1800" dirty="0"/>
              <a:t>, i me ga catà el </a:t>
            </a:r>
            <a:r>
              <a:rPr lang="it-IT" sz="1800" i="1" dirty="0"/>
              <a:t>papeleto</a:t>
            </a:r>
            <a:r>
              <a:rPr lang="it-IT" sz="1800" dirty="0"/>
              <a:t>, i nostri scoltatori lì i me ga ligà qua, </a:t>
            </a:r>
            <a:r>
              <a:rPr lang="it-IT" sz="1800" i="1" dirty="0"/>
              <a:t>beleza</a:t>
            </a:r>
            <a:r>
              <a:rPr lang="it-IT" sz="1800" dirty="0"/>
              <a:t>, no! E lora l’è cossì: </a:t>
            </a:r>
            <a:r>
              <a:rPr lang="it-IT" sz="1800" i="1" dirty="0"/>
              <a:t>farinha nordeste orquidea</a:t>
            </a:r>
            <a:r>
              <a:rPr lang="it-IT" sz="1800" dirty="0"/>
              <a:t>, due e noventa nove al </a:t>
            </a:r>
            <a:r>
              <a:rPr lang="it-IT" sz="1800" i="1" dirty="0"/>
              <a:t>pacoto</a:t>
            </a:r>
            <a:r>
              <a:rPr lang="it-IT" sz="1800" dirty="0"/>
              <a:t>, no </a:t>
            </a:r>
            <a:r>
              <a:rPr lang="it-IT" sz="1800" i="1" dirty="0"/>
              <a:t>e chuleta</a:t>
            </a:r>
            <a:r>
              <a:rPr lang="it-IT" sz="1800" dirty="0"/>
              <a:t> e </a:t>
            </a:r>
            <a:r>
              <a:rPr lang="it-IT" sz="1800" i="1" dirty="0"/>
              <a:t>filé paulista</a:t>
            </a:r>
            <a:r>
              <a:rPr lang="it-IT" sz="1800" dirty="0"/>
              <a:t>, tre e setanta sinque al chilo, li del </a:t>
            </a:r>
            <a:r>
              <a:rPr lang="it-IT" sz="1800" i="1" dirty="0"/>
              <a:t>mercado </a:t>
            </a:r>
            <a:r>
              <a:rPr lang="it-IT" sz="1800" dirty="0" smtClean="0"/>
              <a:t>Farevan.</a:t>
            </a:r>
          </a:p>
          <a:p>
            <a:pPr marL="360000" algn="just"/>
            <a:r>
              <a:rPr lang="it-IT" dirty="0" smtClean="0"/>
              <a:t>Testo </a:t>
            </a:r>
            <a:r>
              <a:rPr lang="it-IT" dirty="0"/>
              <a:t>2</a:t>
            </a:r>
            <a:r>
              <a:rPr lang="it-IT" dirty="0" smtClean="0"/>
              <a:t>:</a:t>
            </a:r>
          </a:p>
          <a:p>
            <a:pPr marL="360000" algn="just"/>
            <a:r>
              <a:rPr lang="it-IT" sz="1800" dirty="0" smtClean="0"/>
              <a:t>... </a:t>
            </a:r>
            <a:r>
              <a:rPr lang="it-IT" sz="1800" dirty="0"/>
              <a:t>la meio carne pa ‘l so </a:t>
            </a:r>
            <a:r>
              <a:rPr lang="it-IT" sz="1800" i="1" dirty="0"/>
              <a:t>chorrasqueto</a:t>
            </a:r>
            <a:r>
              <a:rPr lang="it-IT" sz="1800" dirty="0"/>
              <a:t>, o pai </a:t>
            </a:r>
            <a:r>
              <a:rPr lang="it-IT" sz="1800" i="1" dirty="0"/>
              <a:t>bifi</a:t>
            </a:r>
            <a:r>
              <a:rPr lang="it-IT" sz="1800" dirty="0"/>
              <a:t>, completa </a:t>
            </a:r>
            <a:r>
              <a:rPr lang="it-IT" sz="1800" i="1" dirty="0"/>
              <a:t>fiambreria</a:t>
            </a:r>
            <a:r>
              <a:rPr lang="it-IT" sz="1800" dirty="0"/>
              <a:t>, savé ndove che resta? Ah! Sìs ghe n’è anca nantre robe par magnar: farina par fa la polenta, farina par fa el pan, i grustoli, no, par far i </a:t>
            </a:r>
            <a:r>
              <a:rPr lang="it-IT" sz="1800" i="1" dirty="0"/>
              <a:t>boli</a:t>
            </a:r>
            <a:r>
              <a:rPr lang="it-IT" sz="1800" dirty="0"/>
              <a:t>, anca e anca ghe n’è na mucera de cose para far </a:t>
            </a:r>
            <a:r>
              <a:rPr lang="it-IT" sz="1800" i="1" dirty="0"/>
              <a:t>limpeza pessoal</a:t>
            </a:r>
            <a:r>
              <a:rPr lang="it-IT" sz="1800" dirty="0"/>
              <a:t> e anca par </a:t>
            </a:r>
            <a:r>
              <a:rPr lang="it-IT" sz="1800" i="1" dirty="0"/>
              <a:t>limpeza</a:t>
            </a:r>
            <a:r>
              <a:rPr lang="it-IT" sz="1800" dirty="0"/>
              <a:t> dei </a:t>
            </a:r>
            <a:r>
              <a:rPr lang="it-IT" sz="1800" i="1" dirty="0"/>
              <a:t>banheri</a:t>
            </a:r>
            <a:r>
              <a:rPr lang="it-IT" sz="1800" dirty="0"/>
              <a:t>, del leto, catarlo lì del </a:t>
            </a:r>
            <a:r>
              <a:rPr lang="it-IT" sz="1800" i="1" dirty="0"/>
              <a:t>Mercado</a:t>
            </a:r>
            <a:r>
              <a:rPr lang="it-IT" sz="1800" dirty="0"/>
              <a:t> e </a:t>
            </a:r>
            <a:r>
              <a:rPr lang="it-IT" sz="1800" i="1" dirty="0"/>
              <a:t> assoghe Farevan.</a:t>
            </a:r>
            <a:r>
              <a:rPr lang="it-IT" sz="1800" dirty="0"/>
              <a:t>”</a:t>
            </a:r>
            <a:r>
              <a:rPr lang="it-IT" dirty="0"/>
              <a:t> (FROSI, 2001, p. 259)</a:t>
            </a:r>
            <a:endParaRPr lang="pt-BR" dirty="0"/>
          </a:p>
          <a:p>
            <a:r>
              <a:rPr lang="it-IT" dirty="0"/>
              <a:t> </a:t>
            </a:r>
            <a:endParaRPr lang="pt-BR" dirty="0"/>
          </a:p>
          <a:p>
            <a:pPr indent="360000" algn="just"/>
            <a:endParaRPr lang="pt-BR" dirty="0"/>
          </a:p>
        </p:txBody>
      </p:sp>
    </p:spTree>
  </p:cSld>
  <p:clrMapOvr>
    <a:masterClrMapping/>
  </p:clrMapOvr>
  <p:transition>
    <p:zoom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1"/>
          <p:cNvSpPr>
            <a:spLocks noChangeArrowheads="1"/>
          </p:cNvSpPr>
          <p:nvPr/>
        </p:nvSpPr>
        <p:spPr bwMode="auto">
          <a:xfrm>
            <a:off x="457200" y="549275"/>
            <a:ext cx="8229600" cy="5904061"/>
          </a:xfrm>
          <a:prstGeom prst="rect">
            <a:avLst/>
          </a:prstGeom>
          <a:noFill/>
          <a:ln w="19050">
            <a:solidFill>
              <a:schemeClr val="tx1"/>
            </a:solidFill>
            <a:miter lim="800000"/>
            <a:headEnd/>
            <a:tailEnd/>
          </a:ln>
        </p:spPr>
        <p:txBody>
          <a:bodyPr/>
          <a:lstStyle/>
          <a:p>
            <a:r>
              <a:rPr lang="it-IT" sz="2400" b="1" dirty="0" smtClean="0">
                <a:solidFill>
                  <a:schemeClr val="accent1">
                    <a:lumMod val="60000"/>
                    <a:lumOff val="40000"/>
                  </a:schemeClr>
                </a:solidFill>
              </a:rPr>
              <a:t>L’immigrazione </a:t>
            </a:r>
            <a:r>
              <a:rPr lang="it-IT" sz="2400" b="1" dirty="0">
                <a:solidFill>
                  <a:schemeClr val="accent1">
                    <a:lumMod val="60000"/>
                    <a:lumOff val="40000"/>
                  </a:schemeClr>
                </a:solidFill>
              </a:rPr>
              <a:t>italiana del XIX </a:t>
            </a:r>
            <a:r>
              <a:rPr lang="it-IT" sz="2400" b="1" dirty="0" smtClean="0">
                <a:solidFill>
                  <a:schemeClr val="accent1">
                    <a:lumMod val="60000"/>
                    <a:lumOff val="40000"/>
                  </a:schemeClr>
                </a:solidFill>
              </a:rPr>
              <a:t>secolo</a:t>
            </a:r>
          </a:p>
          <a:p>
            <a:r>
              <a:rPr lang="it-IT" sz="2400" b="1" dirty="0" smtClean="0">
                <a:solidFill>
                  <a:schemeClr val="accent1">
                    <a:lumMod val="60000"/>
                    <a:lumOff val="40000"/>
                  </a:schemeClr>
                </a:solidFill>
              </a:rPr>
              <a:t>e </a:t>
            </a:r>
            <a:r>
              <a:rPr lang="it-IT" sz="2400" b="1" dirty="0">
                <a:solidFill>
                  <a:schemeClr val="accent1">
                    <a:lumMod val="60000"/>
                    <a:lumOff val="40000"/>
                  </a:schemeClr>
                </a:solidFill>
              </a:rPr>
              <a:t>la lingua “talian” del </a:t>
            </a:r>
            <a:r>
              <a:rPr lang="it-IT" sz="2400" b="1" dirty="0" smtClean="0">
                <a:solidFill>
                  <a:schemeClr val="accent1">
                    <a:lumMod val="60000"/>
                    <a:lumOff val="40000"/>
                  </a:schemeClr>
                </a:solidFill>
              </a:rPr>
              <a:t>Brasile</a:t>
            </a:r>
            <a:endParaRPr lang="pt-BR" sz="2400" dirty="0">
              <a:solidFill>
                <a:schemeClr val="accent1">
                  <a:lumMod val="60000"/>
                  <a:lumOff val="40000"/>
                </a:schemeClr>
              </a:solidFill>
            </a:endParaRPr>
          </a:p>
          <a:p>
            <a:pPr indent="360000" algn="just"/>
            <a:endParaRPr lang="it-IT" dirty="0" smtClean="0">
              <a:solidFill>
                <a:schemeClr val="bg1"/>
              </a:solidFill>
            </a:endParaRPr>
          </a:p>
          <a:p>
            <a:pPr indent="360000" algn="just"/>
            <a:r>
              <a:rPr lang="it-IT" dirty="0" smtClean="0"/>
              <a:t>L’autrice </a:t>
            </a:r>
            <a:r>
              <a:rPr lang="it-IT" dirty="0"/>
              <a:t>sottolinea le frasi ibride, in cui si combinano la variante veneta e la lingua portoghese e afferma che “si verifica la presenza degli elementi del parlato dialettale italiano nel parlato di lingua portoghese e vice versa” (FROSI, 2001, p. 260</a:t>
            </a:r>
            <a:r>
              <a:rPr lang="it-IT" dirty="0" smtClean="0"/>
              <a:t>).</a:t>
            </a:r>
          </a:p>
          <a:p>
            <a:pPr indent="360000" algn="just"/>
            <a:r>
              <a:rPr lang="it-IT" dirty="0" smtClean="0"/>
              <a:t>Per </a:t>
            </a:r>
            <a:r>
              <a:rPr lang="it-IT" dirty="0"/>
              <a:t>questo motivo, l’autrice teme che il parlato dialettale italiano in quella regione scomparirà e sottolinea:</a:t>
            </a:r>
            <a:endParaRPr lang="pt-BR" dirty="0"/>
          </a:p>
          <a:p>
            <a:pPr marL="720000" algn="just"/>
            <a:endParaRPr lang="it-IT" sz="1800" dirty="0" smtClean="0"/>
          </a:p>
          <a:p>
            <a:pPr marL="720000" algn="just"/>
            <a:r>
              <a:rPr lang="it-IT" sz="1800" dirty="0" smtClean="0"/>
              <a:t>Il </a:t>
            </a:r>
            <a:r>
              <a:rPr lang="it-IT" sz="1800" dirty="0"/>
              <a:t>parlato dialettale italiano della RCI, in fase di estinzione richiede l’attenzione e lo studio di linguisti competenti perché esso diverrà un sostrato della lingua portoghese, attribuendo caratteristiche peculiari che la distinguono dalle altre varietà linguistiche del paese.</a:t>
            </a:r>
            <a:r>
              <a:rPr lang="it-IT" dirty="0"/>
              <a:t> (FROSI, 2001, p. 260)</a:t>
            </a:r>
            <a:endParaRPr lang="pt-BR" dirty="0"/>
          </a:p>
          <a:p>
            <a:r>
              <a:rPr lang="it-IT" dirty="0"/>
              <a:t> </a:t>
            </a:r>
            <a:endParaRPr lang="pt-BR" dirty="0"/>
          </a:p>
          <a:p>
            <a:pPr indent="360000" algn="just"/>
            <a:r>
              <a:rPr lang="it-IT" dirty="0"/>
              <a:t>Infatti, la koinè dialettale italiana, chiamata il talian, ha bisogno di normalizzazione linguistica ufficiale. Deve essere una disciplina grammaticale da trasmettere e insegnare a scuola. Insomma, deve essere valutata come la seconda lingua ufficiale del Brasile.</a:t>
            </a:r>
            <a:endParaRPr lang="pt-BR" dirty="0"/>
          </a:p>
        </p:txBody>
      </p:sp>
    </p:spTree>
  </p:cSld>
  <p:clrMapOvr>
    <a:masterClrMapping/>
  </p:clrMapOvr>
  <p:transition>
    <p:zoom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1"/>
          <p:cNvSpPr>
            <a:spLocks noChangeArrowheads="1"/>
          </p:cNvSpPr>
          <p:nvPr/>
        </p:nvSpPr>
        <p:spPr bwMode="auto">
          <a:xfrm>
            <a:off x="457200" y="549275"/>
            <a:ext cx="8229600" cy="5737225"/>
          </a:xfrm>
          <a:prstGeom prst="rect">
            <a:avLst/>
          </a:prstGeom>
          <a:noFill/>
          <a:ln w="19050">
            <a:solidFill>
              <a:schemeClr val="tx1"/>
            </a:solidFill>
            <a:miter lim="800000"/>
            <a:headEnd/>
            <a:tailEnd/>
          </a:ln>
        </p:spPr>
        <p:txBody>
          <a:bodyPr/>
          <a:lstStyle/>
          <a:p>
            <a:r>
              <a:rPr lang="it-IT" sz="2400" b="1" dirty="0" smtClean="0">
                <a:solidFill>
                  <a:schemeClr val="accent1">
                    <a:lumMod val="60000"/>
                    <a:lumOff val="40000"/>
                  </a:schemeClr>
                </a:solidFill>
              </a:rPr>
              <a:t>L’immigrazione </a:t>
            </a:r>
            <a:r>
              <a:rPr lang="it-IT" sz="2400" b="1" dirty="0">
                <a:solidFill>
                  <a:schemeClr val="accent1">
                    <a:lumMod val="60000"/>
                    <a:lumOff val="40000"/>
                  </a:schemeClr>
                </a:solidFill>
              </a:rPr>
              <a:t>italiana del XIX </a:t>
            </a:r>
            <a:r>
              <a:rPr lang="it-IT" sz="2400" b="1" dirty="0" smtClean="0">
                <a:solidFill>
                  <a:schemeClr val="accent1">
                    <a:lumMod val="60000"/>
                    <a:lumOff val="40000"/>
                  </a:schemeClr>
                </a:solidFill>
              </a:rPr>
              <a:t>secolo</a:t>
            </a:r>
          </a:p>
          <a:p>
            <a:r>
              <a:rPr lang="it-IT" sz="2400" b="1" dirty="0" smtClean="0">
                <a:solidFill>
                  <a:schemeClr val="accent1">
                    <a:lumMod val="60000"/>
                    <a:lumOff val="40000"/>
                  </a:schemeClr>
                </a:solidFill>
              </a:rPr>
              <a:t>e </a:t>
            </a:r>
            <a:r>
              <a:rPr lang="it-IT" sz="2400" b="1" dirty="0">
                <a:solidFill>
                  <a:schemeClr val="accent1">
                    <a:lumMod val="60000"/>
                    <a:lumOff val="40000"/>
                  </a:schemeClr>
                </a:solidFill>
              </a:rPr>
              <a:t>la lingua “talian” del </a:t>
            </a:r>
            <a:r>
              <a:rPr lang="it-IT" sz="2400" b="1" dirty="0" smtClean="0">
                <a:solidFill>
                  <a:schemeClr val="accent1">
                    <a:lumMod val="60000"/>
                    <a:lumOff val="40000"/>
                  </a:schemeClr>
                </a:solidFill>
              </a:rPr>
              <a:t>Brasile</a:t>
            </a:r>
            <a:endParaRPr lang="pt-BR" sz="2400" dirty="0">
              <a:solidFill>
                <a:schemeClr val="accent1">
                  <a:lumMod val="60000"/>
                  <a:lumOff val="40000"/>
                </a:schemeClr>
              </a:solidFill>
            </a:endParaRPr>
          </a:p>
          <a:p>
            <a:pPr indent="360000" algn="just"/>
            <a:endParaRPr lang="it-IT" dirty="0" smtClean="0">
              <a:solidFill>
                <a:schemeClr val="bg1"/>
              </a:solidFill>
            </a:endParaRPr>
          </a:p>
          <a:p>
            <a:pPr indent="360000" algn="just"/>
            <a:r>
              <a:rPr lang="it-IT" dirty="0" smtClean="0"/>
              <a:t>Molti </a:t>
            </a:r>
            <a:r>
              <a:rPr lang="it-IT" dirty="0"/>
              <a:t>non hanno acquisito il talian come loro madrelingua, che si perde durante le generazioni e il dialetto dei primi immigrati è solo un ricordo familiare di quei pochi che sono orgogliosi delle loro </a:t>
            </a:r>
            <a:r>
              <a:rPr lang="it-IT" dirty="0" smtClean="0"/>
              <a:t>origini.</a:t>
            </a:r>
          </a:p>
          <a:p>
            <a:pPr indent="360000" algn="just"/>
            <a:r>
              <a:rPr lang="it-IT" dirty="0" smtClean="0"/>
              <a:t>Non </a:t>
            </a:r>
            <a:r>
              <a:rPr lang="it-IT" dirty="0"/>
              <a:t>si sa con certezza quante persone parlano il talian in Brasile; la stima è che circa 500 mila </a:t>
            </a:r>
            <a:r>
              <a:rPr lang="it-IT" dirty="0" smtClean="0"/>
              <a:t>parlanti.</a:t>
            </a:r>
          </a:p>
          <a:p>
            <a:pPr indent="360000" algn="just"/>
            <a:r>
              <a:rPr lang="it-IT" dirty="0" smtClean="0"/>
              <a:t>Vale </a:t>
            </a:r>
            <a:r>
              <a:rPr lang="it-IT" dirty="0"/>
              <a:t>la pena ricordare che diversi libri sono già stati pubblicati nella lingua talian, come ad esempio, la </a:t>
            </a:r>
            <a:r>
              <a:rPr lang="it-IT" i="1" dirty="0"/>
              <a:t>Gramática e Vocabulário Vêneto-Português</a:t>
            </a:r>
            <a:r>
              <a:rPr lang="it-IT" dirty="0"/>
              <a:t>, di Stawinski, il </a:t>
            </a:r>
            <a:r>
              <a:rPr lang="it-IT" i="1" dirty="0"/>
              <a:t>Dicionário vêneto-português-italiano</a:t>
            </a:r>
            <a:r>
              <a:rPr lang="it-IT" dirty="0"/>
              <a:t>, anche di Stawinski e il </a:t>
            </a:r>
            <a:r>
              <a:rPr lang="it-IT" i="1" dirty="0"/>
              <a:t>Dissionario talian véneto brasilian portoghese</a:t>
            </a:r>
            <a:r>
              <a:rPr lang="it-IT" dirty="0"/>
              <a:t>, di Loss </a:t>
            </a:r>
            <a:r>
              <a:rPr lang="it-IT" dirty="0" smtClean="0"/>
              <a:t>Luzzatto.</a:t>
            </a:r>
          </a:p>
          <a:p>
            <a:pPr indent="360000" algn="just"/>
            <a:r>
              <a:rPr lang="it-IT" dirty="0" smtClean="0"/>
              <a:t>Ci </a:t>
            </a:r>
            <a:r>
              <a:rPr lang="it-IT" dirty="0"/>
              <a:t>sono anche stazioni radio che trasmettono alcuni programmi in talian in diversi comuni di Rio Grande do Sul e Santa Catarina, così come in Espírito Santo, Paraná e Mato Grosso.</a:t>
            </a:r>
            <a:endParaRPr lang="pt-BR" dirty="0"/>
          </a:p>
          <a:p>
            <a:pPr indent="360000" algn="just"/>
            <a:endParaRPr lang="pt-BR" dirty="0"/>
          </a:p>
        </p:txBody>
      </p:sp>
    </p:spTree>
  </p:cSld>
  <p:clrMapOvr>
    <a:masterClrMapping/>
  </p:clrMapOvr>
  <p:transition>
    <p:zoom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1"/>
          <p:cNvSpPr>
            <a:spLocks noChangeArrowheads="1"/>
          </p:cNvSpPr>
          <p:nvPr/>
        </p:nvSpPr>
        <p:spPr bwMode="auto">
          <a:xfrm>
            <a:off x="457200" y="549275"/>
            <a:ext cx="8229600" cy="5737225"/>
          </a:xfrm>
          <a:prstGeom prst="rect">
            <a:avLst/>
          </a:prstGeom>
          <a:noFill/>
          <a:ln w="19050">
            <a:solidFill>
              <a:schemeClr val="tx1"/>
            </a:solidFill>
            <a:miter lim="800000"/>
            <a:headEnd/>
            <a:tailEnd/>
          </a:ln>
        </p:spPr>
        <p:txBody>
          <a:bodyPr/>
          <a:lstStyle/>
          <a:p>
            <a:r>
              <a:rPr lang="it-IT" sz="2400" b="1" dirty="0" smtClean="0">
                <a:solidFill>
                  <a:schemeClr val="accent1">
                    <a:lumMod val="60000"/>
                    <a:lumOff val="40000"/>
                  </a:schemeClr>
                </a:solidFill>
              </a:rPr>
              <a:t>L’immigrazione </a:t>
            </a:r>
            <a:r>
              <a:rPr lang="it-IT" sz="2400" b="1" dirty="0">
                <a:solidFill>
                  <a:schemeClr val="accent1">
                    <a:lumMod val="60000"/>
                    <a:lumOff val="40000"/>
                  </a:schemeClr>
                </a:solidFill>
              </a:rPr>
              <a:t>italiana del XIX </a:t>
            </a:r>
            <a:r>
              <a:rPr lang="it-IT" sz="2400" b="1" dirty="0" smtClean="0">
                <a:solidFill>
                  <a:schemeClr val="accent1">
                    <a:lumMod val="60000"/>
                    <a:lumOff val="40000"/>
                  </a:schemeClr>
                </a:solidFill>
              </a:rPr>
              <a:t>secolo</a:t>
            </a:r>
          </a:p>
          <a:p>
            <a:r>
              <a:rPr lang="it-IT" sz="2400" b="1" dirty="0" smtClean="0">
                <a:solidFill>
                  <a:schemeClr val="accent1">
                    <a:lumMod val="60000"/>
                    <a:lumOff val="40000"/>
                  </a:schemeClr>
                </a:solidFill>
              </a:rPr>
              <a:t>e </a:t>
            </a:r>
            <a:r>
              <a:rPr lang="it-IT" sz="2400" b="1" dirty="0">
                <a:solidFill>
                  <a:schemeClr val="accent1">
                    <a:lumMod val="60000"/>
                    <a:lumOff val="40000"/>
                  </a:schemeClr>
                </a:solidFill>
              </a:rPr>
              <a:t>la lingua “talian” del </a:t>
            </a:r>
            <a:r>
              <a:rPr lang="it-IT" sz="2400" b="1" dirty="0" smtClean="0">
                <a:solidFill>
                  <a:schemeClr val="accent1">
                    <a:lumMod val="60000"/>
                    <a:lumOff val="40000"/>
                  </a:schemeClr>
                </a:solidFill>
              </a:rPr>
              <a:t>Brasile</a:t>
            </a:r>
            <a:endParaRPr lang="pt-BR" sz="2400" dirty="0">
              <a:solidFill>
                <a:schemeClr val="accent1">
                  <a:lumMod val="60000"/>
                  <a:lumOff val="40000"/>
                </a:schemeClr>
              </a:solidFill>
            </a:endParaRPr>
          </a:p>
          <a:p>
            <a:pPr indent="360000" algn="just"/>
            <a:endParaRPr lang="it-IT" dirty="0" smtClean="0">
              <a:solidFill>
                <a:schemeClr val="bg1"/>
              </a:solidFill>
            </a:endParaRPr>
          </a:p>
          <a:p>
            <a:endParaRPr lang="it-IT" dirty="0"/>
          </a:p>
          <a:p>
            <a:pPr indent="360000" algn="just"/>
            <a:r>
              <a:rPr lang="it-IT" dirty="0" smtClean="0"/>
              <a:t>Rádio </a:t>
            </a:r>
            <a:r>
              <a:rPr lang="it-IT" dirty="0"/>
              <a:t>Brasil Talian, che pubblica anche una rivista, ha tutta la sua programmazione in talian (http://radiobrasiltalian.com.br/) e pubblica, nel suo Face book, i seguenti annunci come invito per le sue trasmissioni:</a:t>
            </a:r>
            <a:endParaRPr lang="pt-BR" dirty="0"/>
          </a:p>
          <a:p>
            <a:r>
              <a:rPr lang="pt-BR" dirty="0"/>
              <a:t>       </a:t>
            </a:r>
          </a:p>
        </p:txBody>
      </p:sp>
      <p:pic>
        <p:nvPicPr>
          <p:cNvPr id="2050" name="Imagem 1" descr="Descrição: A imagem pode conter: com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140968"/>
            <a:ext cx="1944216" cy="25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Imagem 4" descr="Descrição: A imagem pode conter: comi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784" y="3140968"/>
            <a:ext cx="1944216" cy="25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Imagem 7" descr="Descrição: Nenhum texto alternativo automático disponíve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3140968"/>
            <a:ext cx="1944216" cy="25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Imagem 10" descr="Descrição: A imagem pode conter: trem, atividades ao ar livre e text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80076" y="3140968"/>
            <a:ext cx="1951260" cy="25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dir="in"/>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1"/>
          <p:cNvSpPr>
            <a:spLocks noChangeArrowheads="1"/>
          </p:cNvSpPr>
          <p:nvPr/>
        </p:nvSpPr>
        <p:spPr bwMode="auto">
          <a:xfrm>
            <a:off x="457200" y="549275"/>
            <a:ext cx="8229600" cy="5976069"/>
          </a:xfrm>
          <a:prstGeom prst="rect">
            <a:avLst/>
          </a:prstGeom>
          <a:noFill/>
          <a:ln w="19050">
            <a:solidFill>
              <a:schemeClr val="tx1"/>
            </a:solidFill>
            <a:miter lim="800000"/>
            <a:headEnd/>
            <a:tailEnd/>
          </a:ln>
        </p:spPr>
        <p:txBody>
          <a:bodyPr/>
          <a:lstStyle/>
          <a:p>
            <a:r>
              <a:rPr lang="it-IT" sz="2400" b="1" dirty="0" smtClean="0">
                <a:solidFill>
                  <a:schemeClr val="accent1">
                    <a:lumMod val="60000"/>
                    <a:lumOff val="40000"/>
                  </a:schemeClr>
                </a:solidFill>
              </a:rPr>
              <a:t>L’immigrazione </a:t>
            </a:r>
            <a:r>
              <a:rPr lang="it-IT" sz="2400" b="1" dirty="0">
                <a:solidFill>
                  <a:schemeClr val="accent1">
                    <a:lumMod val="60000"/>
                    <a:lumOff val="40000"/>
                  </a:schemeClr>
                </a:solidFill>
              </a:rPr>
              <a:t>italiana del XIX </a:t>
            </a:r>
            <a:r>
              <a:rPr lang="it-IT" sz="2400" b="1" dirty="0" smtClean="0">
                <a:solidFill>
                  <a:schemeClr val="accent1">
                    <a:lumMod val="60000"/>
                    <a:lumOff val="40000"/>
                  </a:schemeClr>
                </a:solidFill>
              </a:rPr>
              <a:t>secolo</a:t>
            </a:r>
          </a:p>
          <a:p>
            <a:r>
              <a:rPr lang="it-IT" sz="2400" b="1" dirty="0" smtClean="0">
                <a:solidFill>
                  <a:schemeClr val="accent1">
                    <a:lumMod val="60000"/>
                    <a:lumOff val="40000"/>
                  </a:schemeClr>
                </a:solidFill>
              </a:rPr>
              <a:t>e </a:t>
            </a:r>
            <a:r>
              <a:rPr lang="it-IT" sz="2400" b="1" dirty="0">
                <a:solidFill>
                  <a:schemeClr val="accent1">
                    <a:lumMod val="60000"/>
                    <a:lumOff val="40000"/>
                  </a:schemeClr>
                </a:solidFill>
              </a:rPr>
              <a:t>la lingua “talian” del </a:t>
            </a:r>
            <a:r>
              <a:rPr lang="it-IT" sz="2400" b="1" dirty="0" smtClean="0">
                <a:solidFill>
                  <a:schemeClr val="accent1">
                    <a:lumMod val="60000"/>
                    <a:lumOff val="40000"/>
                  </a:schemeClr>
                </a:solidFill>
              </a:rPr>
              <a:t>Brasile</a:t>
            </a:r>
            <a:endParaRPr lang="pt-BR" sz="2400" dirty="0">
              <a:solidFill>
                <a:schemeClr val="accent1">
                  <a:lumMod val="60000"/>
                  <a:lumOff val="40000"/>
                </a:schemeClr>
              </a:solidFill>
            </a:endParaRPr>
          </a:p>
          <a:p>
            <a:pPr indent="360000" algn="just"/>
            <a:r>
              <a:rPr lang="it-IT" dirty="0" smtClean="0"/>
              <a:t>Attualmente</a:t>
            </a:r>
            <a:r>
              <a:rPr lang="it-IT" dirty="0"/>
              <a:t>, i governi regionali, composti da italo-brasiliani, hanno cercato di valorizzare il talian, che è ufficialmente una lingua brasiliana. Tanto che nel 2009 tale lingua è stata riconosciuta come Patrimonio Storico e Culturale di Rio Grande do Sul, che contribuisce ad eliminare lo stigma di essere parlante di quella </a:t>
            </a:r>
            <a:r>
              <a:rPr lang="it-IT" dirty="0" smtClean="0"/>
              <a:t>lingua.</a:t>
            </a:r>
          </a:p>
          <a:p>
            <a:pPr indent="360000" algn="just"/>
            <a:r>
              <a:rPr lang="it-IT" dirty="0" smtClean="0"/>
              <a:t>Nel </a:t>
            </a:r>
            <a:r>
              <a:rPr lang="it-IT" dirty="0"/>
              <a:t>Município de Fagundes Varela-RS, il suo sindaco ha promulgato la seguente legge di istituzione del </a:t>
            </a:r>
            <a:r>
              <a:rPr lang="it-IT" dirty="0" smtClean="0"/>
              <a:t>talian:</a:t>
            </a:r>
          </a:p>
          <a:p>
            <a:pPr marL="720000" algn="just"/>
            <a:endParaRPr lang="it-IT" sz="1800" dirty="0" smtClean="0"/>
          </a:p>
          <a:p>
            <a:pPr marL="720000" algn="just"/>
            <a:r>
              <a:rPr lang="it-IT" sz="1800" dirty="0" smtClean="0"/>
              <a:t>Legge </a:t>
            </a:r>
            <a:r>
              <a:rPr lang="it-IT" sz="1800" dirty="0"/>
              <a:t>n. 1.922 del 10 giugno </a:t>
            </a:r>
            <a:r>
              <a:rPr lang="it-IT" sz="1800" dirty="0" smtClean="0"/>
              <a:t>2016</a:t>
            </a:r>
          </a:p>
          <a:p>
            <a:pPr marL="720000" algn="just"/>
            <a:endParaRPr lang="it-IT" sz="1800" dirty="0"/>
          </a:p>
          <a:p>
            <a:pPr marL="720000" algn="just"/>
            <a:r>
              <a:rPr lang="it-IT" sz="1800" dirty="0" smtClean="0"/>
              <a:t>DISCUSSIONE </a:t>
            </a:r>
            <a:r>
              <a:rPr lang="it-IT" sz="1800" dirty="0"/>
              <a:t>SULLA CO-OFFICIALIZZAZIONE DELLA LINGUA TALIAN – VENETO BRAZILIANO, ALLA LINGUA PORTOGHESE NEL MUNICÍPIO DE FAGUNDES VARELA-RS.</a:t>
            </a:r>
            <a:endParaRPr lang="pt-BR" sz="1800" dirty="0"/>
          </a:p>
          <a:p>
            <a:pPr marL="720000" algn="just"/>
            <a:r>
              <a:rPr lang="it-IT" sz="1800" dirty="0"/>
              <a:t>JEAN FERNANDO SOTTILI, Sindaco di Fagundes Varela, nell’uso delle sue attribuzioni legali, fa sapere che la Câmara Municipal, nell’uso della sua esclusiva iniziativa, ha approvato e sancisco e promulgano la seguente legge:</a:t>
            </a:r>
            <a:r>
              <a:rPr lang="it-IT" dirty="0"/>
              <a:t> (...) (CÂMARA MUNICIPAL, 2016)</a:t>
            </a:r>
            <a:endParaRPr lang="pt-BR" dirty="0"/>
          </a:p>
          <a:p>
            <a:pPr indent="360000" algn="just"/>
            <a:endParaRPr lang="pt-BR" dirty="0"/>
          </a:p>
        </p:txBody>
      </p:sp>
    </p:spTree>
  </p:cSld>
  <p:clrMapOvr>
    <a:masterClrMapping/>
  </p:clrMapOvr>
  <p:transition>
    <p:zoom dir="in"/>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1"/>
          <p:cNvSpPr>
            <a:spLocks noChangeArrowheads="1"/>
          </p:cNvSpPr>
          <p:nvPr/>
        </p:nvSpPr>
        <p:spPr bwMode="auto">
          <a:xfrm>
            <a:off x="457200" y="549275"/>
            <a:ext cx="8229600" cy="6048077"/>
          </a:xfrm>
          <a:prstGeom prst="rect">
            <a:avLst/>
          </a:prstGeom>
          <a:noFill/>
          <a:ln w="19050">
            <a:solidFill>
              <a:schemeClr val="tx1"/>
            </a:solidFill>
            <a:miter lim="800000"/>
            <a:headEnd/>
            <a:tailEnd/>
          </a:ln>
        </p:spPr>
        <p:txBody>
          <a:bodyPr/>
          <a:lstStyle/>
          <a:p>
            <a:r>
              <a:rPr lang="it-IT" sz="2400" b="1" dirty="0" smtClean="0">
                <a:solidFill>
                  <a:schemeClr val="accent1">
                    <a:lumMod val="60000"/>
                    <a:lumOff val="40000"/>
                  </a:schemeClr>
                </a:solidFill>
              </a:rPr>
              <a:t>Gli attestazioni della </a:t>
            </a:r>
            <a:r>
              <a:rPr lang="it-IT" sz="2400" b="1" dirty="0">
                <a:solidFill>
                  <a:schemeClr val="accent1">
                    <a:lumMod val="60000"/>
                    <a:lumOff val="40000"/>
                  </a:schemeClr>
                </a:solidFill>
              </a:rPr>
              <a:t>lingua “talian” del </a:t>
            </a:r>
            <a:r>
              <a:rPr lang="it-IT" sz="2400" b="1" dirty="0" smtClean="0">
                <a:solidFill>
                  <a:schemeClr val="accent1">
                    <a:lumMod val="60000"/>
                    <a:lumOff val="40000"/>
                  </a:schemeClr>
                </a:solidFill>
              </a:rPr>
              <a:t>Brasile</a:t>
            </a:r>
            <a:endParaRPr lang="pt-BR" sz="2400" dirty="0">
              <a:solidFill>
                <a:schemeClr val="accent1">
                  <a:lumMod val="60000"/>
                  <a:lumOff val="40000"/>
                </a:schemeClr>
              </a:solidFill>
            </a:endParaRPr>
          </a:p>
          <a:p>
            <a:r>
              <a:rPr lang="it-IT" sz="1800" dirty="0" smtClean="0"/>
              <a:t>Intervista </a:t>
            </a:r>
            <a:r>
              <a:rPr lang="it-IT" sz="1800" dirty="0"/>
              <a:t>con Darcy Loss Luzzartto:</a:t>
            </a:r>
            <a:endParaRPr lang="pt-BR" sz="1800" dirty="0"/>
          </a:p>
          <a:p>
            <a:r>
              <a:rPr lang="it-IT" sz="1800" u="sng" dirty="0">
                <a:hlinkClick r:id="rId2"/>
              </a:rPr>
              <a:t>https://www.youtube.com/watch?v=YfnQkLHQQZs</a:t>
            </a:r>
            <a:endParaRPr lang="pt-BR" sz="1800" dirty="0"/>
          </a:p>
          <a:p>
            <a:r>
              <a:rPr lang="it-IT" sz="1800" dirty="0"/>
              <a:t>Presentazione della Revista Talian Brasil:</a:t>
            </a:r>
            <a:endParaRPr lang="pt-BR" sz="1800" dirty="0"/>
          </a:p>
          <a:p>
            <a:r>
              <a:rPr lang="it-IT" sz="1800" dirty="0"/>
              <a:t>(</a:t>
            </a:r>
            <a:r>
              <a:rPr lang="it-IT" sz="1800" dirty="0">
                <a:hlinkClick r:id="rId3"/>
              </a:rPr>
              <a:t>https://www.youtube.com/watch?v=_</a:t>
            </a:r>
            <a:r>
              <a:rPr lang="it-IT" sz="1800" dirty="0" smtClean="0">
                <a:hlinkClick r:id="rId3"/>
              </a:rPr>
              <a:t>HBpRG2PQ9o</a:t>
            </a:r>
            <a:r>
              <a:rPr lang="it-IT" sz="1800" dirty="0" smtClean="0"/>
              <a:t>)</a:t>
            </a:r>
            <a:endParaRPr lang="pt-BR" sz="1800" dirty="0"/>
          </a:p>
          <a:p>
            <a:r>
              <a:rPr lang="it-IT" sz="1800" dirty="0"/>
              <a:t>Documentario: “Talian – La nostra vera lengua madre”</a:t>
            </a:r>
            <a:endParaRPr lang="pt-BR" sz="1800" dirty="0"/>
          </a:p>
          <a:p>
            <a:r>
              <a:rPr lang="it-IT" sz="1800" dirty="0"/>
              <a:t>(</a:t>
            </a:r>
            <a:r>
              <a:rPr lang="it-IT" sz="1800" u="sng" dirty="0">
                <a:hlinkClick r:id="rId4"/>
              </a:rPr>
              <a:t>https://www.youtube.com/watch?v=cla34bTSvIs</a:t>
            </a:r>
            <a:r>
              <a:rPr lang="it-IT" sz="1800" dirty="0"/>
              <a:t>)</a:t>
            </a:r>
            <a:endParaRPr lang="pt-BR" sz="1800" dirty="0"/>
          </a:p>
          <a:p>
            <a:r>
              <a:rPr lang="it-IT" b="1" dirty="0"/>
              <a:t> </a:t>
            </a:r>
            <a:endParaRPr lang="pt-BR" dirty="0"/>
          </a:p>
        </p:txBody>
      </p:sp>
      <p:pic>
        <p:nvPicPr>
          <p:cNvPr id="3074" name="Picture 2" descr="capa-%2Bplaca%2Bserafibna%252C%2Bmelho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2696" y="3200246"/>
            <a:ext cx="2195143" cy="14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tângulo 3"/>
          <p:cNvSpPr/>
          <p:nvPr/>
        </p:nvSpPr>
        <p:spPr>
          <a:xfrm>
            <a:off x="611560" y="2852936"/>
            <a:ext cx="3816424" cy="338554"/>
          </a:xfrm>
          <a:prstGeom prst="rect">
            <a:avLst/>
          </a:prstGeom>
        </p:spPr>
        <p:txBody>
          <a:bodyPr wrap="square">
            <a:spAutoFit/>
          </a:bodyPr>
          <a:lstStyle/>
          <a:p>
            <a:r>
              <a:rPr lang="it-IT" sz="1600" dirty="0"/>
              <a:t>Piastra su una via di Serafina Correia-RS</a:t>
            </a:r>
            <a:endParaRPr lang="pt-BR" sz="1600" dirty="0"/>
          </a:p>
        </p:txBody>
      </p:sp>
      <p:pic>
        <p:nvPicPr>
          <p:cNvPr id="3075" name="Picture 3" descr="dicionario%2Btalia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02696" y="5157192"/>
            <a:ext cx="1725088" cy="1368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4" descr="Dissiona%25CC%2581rio"/>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55404" y="4869160"/>
            <a:ext cx="1168524" cy="1643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5" descr="Resultado de imagem para Dicionário português-talia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39952" y="4893807"/>
            <a:ext cx="1152128" cy="163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6" descr="Resultado de imagem para Dicionário português-talia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477087" y="4910150"/>
            <a:ext cx="1615193" cy="1615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7" descr="?pro_id=355227&amp;qld=90&amp;l=550&amp;a=-1&amp;PIM_Id="/>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440262" y="4910151"/>
            <a:ext cx="1092178" cy="1615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tângulo 10"/>
          <p:cNvSpPr/>
          <p:nvPr/>
        </p:nvSpPr>
        <p:spPr>
          <a:xfrm>
            <a:off x="902696" y="4757082"/>
            <a:ext cx="1725088" cy="400110"/>
          </a:xfrm>
          <a:prstGeom prst="rect">
            <a:avLst/>
          </a:prstGeom>
        </p:spPr>
        <p:txBody>
          <a:bodyPr wrap="none">
            <a:spAutoFit/>
          </a:bodyPr>
          <a:lstStyle/>
          <a:p>
            <a:r>
              <a:rPr lang="pt-BR" dirty="0" err="1"/>
              <a:t>Livri</a:t>
            </a:r>
            <a:r>
              <a:rPr lang="pt-BR" dirty="0"/>
              <a:t> in </a:t>
            </a:r>
            <a:r>
              <a:rPr lang="pt-BR" dirty="0" err="1"/>
              <a:t>Talian</a:t>
            </a:r>
            <a:r>
              <a:rPr lang="pt-BR" dirty="0"/>
              <a:t>:</a:t>
            </a:r>
          </a:p>
        </p:txBody>
      </p:sp>
    </p:spTree>
  </p:cSld>
  <p:clrMapOvr>
    <a:masterClrMapping/>
  </p:clrMapOvr>
  <p:transition>
    <p:zoom dir="in"/>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3"/>
          <p:cNvSpPr>
            <a:spLocks noChangeArrowheads="1"/>
          </p:cNvSpPr>
          <p:nvPr/>
        </p:nvSpPr>
        <p:spPr bwMode="auto">
          <a:xfrm>
            <a:off x="357188" y="428625"/>
            <a:ext cx="8353425" cy="6000750"/>
          </a:xfrm>
          <a:prstGeom prst="rect">
            <a:avLst/>
          </a:prstGeom>
          <a:noFill/>
          <a:ln w="19050">
            <a:solidFill>
              <a:schemeClr val="tx1"/>
            </a:solidFill>
            <a:headEnd/>
            <a:tailEnd/>
          </a:ln>
        </p:spPr>
        <p:style>
          <a:lnRef idx="2">
            <a:schemeClr val="accent2">
              <a:shade val="50000"/>
            </a:schemeClr>
          </a:lnRef>
          <a:fillRef idx="1">
            <a:schemeClr val="accent2"/>
          </a:fillRef>
          <a:effectRef idx="0">
            <a:schemeClr val="accent2"/>
          </a:effectRef>
          <a:fontRef idx="minor">
            <a:schemeClr val="lt1"/>
          </a:fontRef>
        </p:style>
        <p:txBody>
          <a:bodyPr/>
          <a:lstStyle/>
          <a:p>
            <a:pPr>
              <a:defRPr/>
            </a:pPr>
            <a:r>
              <a:rPr lang="it-IT" sz="2800" dirty="0">
                <a:solidFill>
                  <a:schemeClr val="accent1">
                    <a:lumMod val="60000"/>
                    <a:lumOff val="40000"/>
                  </a:schemeClr>
                </a:solidFill>
              </a:rPr>
              <a:t>Frasi in Talian:</a:t>
            </a:r>
            <a:endParaRPr lang="pt-BR" sz="2800" dirty="0">
              <a:solidFill>
                <a:schemeClr val="accent1">
                  <a:lumMod val="60000"/>
                  <a:lumOff val="40000"/>
                </a:schemeClr>
              </a:solidFill>
            </a:endParaRPr>
          </a:p>
          <a:p>
            <a:pPr marL="432000" lvl="0" indent="-360000" algn="just">
              <a:spcBef>
                <a:spcPts val="600"/>
              </a:spcBef>
              <a:buClr>
                <a:schemeClr val="tx1"/>
              </a:buClr>
              <a:buSzPct val="75000"/>
              <a:buFont typeface="+mj-lt"/>
              <a:buAutoNum type="arabicPeriod"/>
              <a:defRPr/>
            </a:pPr>
            <a:r>
              <a:rPr lang="it-IT" dirty="0" smtClean="0"/>
              <a:t>“El </a:t>
            </a:r>
            <a:r>
              <a:rPr lang="it-IT" dirty="0"/>
              <a:t>talian ze la seconda lengoa più parlada del </a:t>
            </a:r>
            <a:r>
              <a:rPr lang="it-IT" b="1" dirty="0">
                <a:solidFill>
                  <a:schemeClr val="accent1">
                    <a:lumMod val="60000"/>
                    <a:lumOff val="40000"/>
                  </a:schemeClr>
                </a:solidFill>
              </a:rPr>
              <a:t>Brasil</a:t>
            </a:r>
            <a:r>
              <a:rPr lang="it-IT" dirty="0" smtClean="0"/>
              <a:t>.”</a:t>
            </a:r>
          </a:p>
          <a:p>
            <a:pPr marL="432000" indent="-360000" algn="just">
              <a:spcBef>
                <a:spcPts val="600"/>
              </a:spcBef>
              <a:buClr>
                <a:schemeClr val="tx1"/>
              </a:buClr>
              <a:buSzPct val="75000"/>
              <a:buFontTx/>
              <a:buAutoNum type="arabicPeriod"/>
              <a:defRPr/>
            </a:pPr>
            <a:r>
              <a:rPr lang="it-IT" dirty="0"/>
              <a:t>“El talian ze ricognossesto par el governo brasilian come una lengoa de imigrassion, referensa </a:t>
            </a:r>
            <a:r>
              <a:rPr lang="it-IT" b="1" dirty="0">
                <a:solidFill>
                  <a:schemeClr val="accent1">
                    <a:lumMod val="60000"/>
                    <a:lumOff val="40000"/>
                  </a:schemeClr>
                </a:solidFill>
              </a:rPr>
              <a:t>cultural</a:t>
            </a:r>
            <a:r>
              <a:rPr lang="it-IT" dirty="0">
                <a:solidFill>
                  <a:schemeClr val="accent1">
                    <a:lumMod val="60000"/>
                    <a:lumOff val="40000"/>
                  </a:schemeClr>
                </a:solidFill>
              </a:rPr>
              <a:t> </a:t>
            </a:r>
            <a:r>
              <a:rPr lang="it-IT" dirty="0"/>
              <a:t>del </a:t>
            </a:r>
            <a:r>
              <a:rPr lang="it-IT" b="1" dirty="0">
                <a:solidFill>
                  <a:schemeClr val="accent1">
                    <a:lumMod val="60000"/>
                    <a:lumOff val="40000"/>
                  </a:schemeClr>
                </a:solidFill>
              </a:rPr>
              <a:t>Brasil</a:t>
            </a:r>
            <a:r>
              <a:rPr lang="it-IT" dirty="0">
                <a:solidFill>
                  <a:schemeClr val="accent1">
                    <a:lumMod val="60000"/>
                    <a:lumOff val="40000"/>
                  </a:schemeClr>
                </a:solidFill>
              </a:rPr>
              <a:t> </a:t>
            </a:r>
            <a:r>
              <a:rPr lang="it-IT" dirty="0"/>
              <a:t>– IPHAN 2014</a:t>
            </a:r>
            <a:r>
              <a:rPr lang="it-IT" dirty="0" smtClean="0"/>
              <a:t>.”</a:t>
            </a:r>
          </a:p>
          <a:p>
            <a:pPr marL="432000" indent="-360000" algn="just">
              <a:spcBef>
                <a:spcPts val="600"/>
              </a:spcBef>
              <a:buClr>
                <a:schemeClr val="tx1"/>
              </a:buClr>
              <a:buSzPct val="75000"/>
              <a:buFontTx/>
              <a:buAutoNum type="arabicPeriod"/>
              <a:defRPr/>
            </a:pPr>
            <a:r>
              <a:rPr lang="pt-BR" dirty="0" smtClean="0"/>
              <a:t>(...) </a:t>
            </a:r>
            <a:r>
              <a:rPr lang="pt-BR" dirty="0"/>
              <a:t>e anca </a:t>
            </a:r>
            <a:r>
              <a:rPr lang="pt-BR" dirty="0" err="1"/>
              <a:t>ghe</a:t>
            </a:r>
            <a:r>
              <a:rPr lang="pt-BR" dirty="0"/>
              <a:t> n’</a:t>
            </a:r>
            <a:r>
              <a:rPr lang="pt-BR" dirty="0" err="1"/>
              <a:t>è</a:t>
            </a:r>
            <a:r>
              <a:rPr lang="pt-BR" dirty="0"/>
              <a:t> na </a:t>
            </a:r>
            <a:r>
              <a:rPr lang="pt-BR" dirty="0" err="1"/>
              <a:t>mucera</a:t>
            </a:r>
            <a:r>
              <a:rPr lang="pt-BR" dirty="0"/>
              <a:t> de cose </a:t>
            </a:r>
            <a:r>
              <a:rPr lang="pt-BR" b="1" dirty="0">
                <a:solidFill>
                  <a:schemeClr val="accent1">
                    <a:lumMod val="60000"/>
                    <a:lumOff val="40000"/>
                  </a:schemeClr>
                </a:solidFill>
              </a:rPr>
              <a:t>para</a:t>
            </a:r>
            <a:r>
              <a:rPr lang="pt-BR" dirty="0"/>
              <a:t> </a:t>
            </a:r>
            <a:r>
              <a:rPr lang="pt-BR" dirty="0" err="1"/>
              <a:t>far</a:t>
            </a:r>
            <a:r>
              <a:rPr lang="pt-BR" dirty="0"/>
              <a:t> </a:t>
            </a:r>
            <a:r>
              <a:rPr lang="pt-BR" b="1" dirty="0">
                <a:solidFill>
                  <a:schemeClr val="accent1">
                    <a:lumMod val="60000"/>
                    <a:lumOff val="40000"/>
                  </a:schemeClr>
                </a:solidFill>
              </a:rPr>
              <a:t>limpeza pessoal</a:t>
            </a:r>
            <a:r>
              <a:rPr lang="pt-BR" dirty="0"/>
              <a:t> e anca </a:t>
            </a:r>
            <a:r>
              <a:rPr lang="pt-BR" b="1" dirty="0" smtClean="0">
                <a:solidFill>
                  <a:schemeClr val="accent1">
                    <a:lumMod val="60000"/>
                    <a:lumOff val="40000"/>
                  </a:schemeClr>
                </a:solidFill>
              </a:rPr>
              <a:t>par (= para)</a:t>
            </a:r>
            <a:r>
              <a:rPr lang="pt-BR" b="1" dirty="0" smtClean="0">
                <a:solidFill>
                  <a:schemeClr val="accent1">
                    <a:lumMod val="75000"/>
                  </a:schemeClr>
                </a:solidFill>
              </a:rPr>
              <a:t> </a:t>
            </a:r>
            <a:r>
              <a:rPr lang="pt-BR" b="1" dirty="0">
                <a:solidFill>
                  <a:schemeClr val="accent1">
                    <a:lumMod val="60000"/>
                    <a:lumOff val="40000"/>
                  </a:schemeClr>
                </a:solidFill>
              </a:rPr>
              <a:t>limpeza</a:t>
            </a:r>
            <a:r>
              <a:rPr lang="pt-BR" dirty="0">
                <a:solidFill>
                  <a:schemeClr val="accent1">
                    <a:lumMod val="60000"/>
                    <a:lumOff val="40000"/>
                  </a:schemeClr>
                </a:solidFill>
              </a:rPr>
              <a:t> </a:t>
            </a:r>
            <a:r>
              <a:rPr lang="pt-BR" dirty="0"/>
              <a:t>dei </a:t>
            </a:r>
            <a:r>
              <a:rPr lang="pt-BR" b="1" dirty="0" err="1" smtClean="0">
                <a:solidFill>
                  <a:schemeClr val="accent1">
                    <a:lumMod val="60000"/>
                    <a:lumOff val="40000"/>
                  </a:schemeClr>
                </a:solidFill>
              </a:rPr>
              <a:t>banheri</a:t>
            </a:r>
            <a:r>
              <a:rPr lang="pt-BR" dirty="0" smtClean="0"/>
              <a:t> </a:t>
            </a:r>
            <a:r>
              <a:rPr lang="pt-BR" dirty="0" smtClean="0">
                <a:solidFill>
                  <a:schemeClr val="accent1">
                    <a:lumMod val="60000"/>
                    <a:lumOff val="40000"/>
                  </a:schemeClr>
                </a:solidFill>
              </a:rPr>
              <a:t>(= banheiros)</a:t>
            </a:r>
            <a:r>
              <a:rPr lang="pt-BR" dirty="0"/>
              <a:t> (...)</a:t>
            </a:r>
            <a:endParaRPr lang="pt-BR" dirty="0" smtClean="0">
              <a:solidFill>
                <a:schemeClr val="accent1">
                  <a:lumMod val="60000"/>
                  <a:lumOff val="40000"/>
                </a:schemeClr>
              </a:solidFill>
            </a:endParaRPr>
          </a:p>
          <a:p>
            <a:pPr marL="432000" lvl="0" indent="-360000" algn="just">
              <a:spcBef>
                <a:spcPts val="600"/>
              </a:spcBef>
              <a:buClr>
                <a:schemeClr val="tx1"/>
              </a:buClr>
              <a:buSzPct val="75000"/>
              <a:buFontTx/>
              <a:buAutoNum type="arabicPeriod"/>
              <a:defRPr/>
            </a:pPr>
            <a:r>
              <a:rPr lang="it-IT" dirty="0"/>
              <a:t>“Quande che me pare l </a:t>
            </a:r>
            <a:r>
              <a:rPr lang="it-IT" b="1" dirty="0">
                <a:solidFill>
                  <a:schemeClr val="accent1">
                    <a:lumMod val="60000"/>
                    <a:lumOff val="40000"/>
                  </a:schemeClr>
                </a:solidFill>
              </a:rPr>
              <a:t>se</a:t>
            </a:r>
            <a:r>
              <a:rPr lang="it-IT" dirty="0"/>
              <a:t> à </a:t>
            </a:r>
            <a:r>
              <a:rPr lang="it-IT" b="1" dirty="0" smtClean="0">
                <a:solidFill>
                  <a:schemeClr val="accent1">
                    <a:lumMod val="60000"/>
                    <a:lumOff val="40000"/>
                  </a:schemeClr>
                </a:solidFill>
              </a:rPr>
              <a:t>maridà (= maridar-se)</a:t>
            </a:r>
            <a:r>
              <a:rPr lang="it-IT" dirty="0" smtClean="0"/>
              <a:t> </a:t>
            </a:r>
            <a:r>
              <a:rPr lang="it-IT" dirty="0"/>
              <a:t>i èra in tanti in faméia (-) pò i é ndati </a:t>
            </a:r>
            <a:r>
              <a:rPr lang="it-IT" b="1" dirty="0" smtClean="0">
                <a:solidFill>
                  <a:schemeClr val="accent1">
                    <a:lumMod val="60000"/>
                    <a:lumOff val="40000"/>
                  </a:schemeClr>
                </a:solidFill>
              </a:rPr>
              <a:t>cadaùn (= cada um)</a:t>
            </a:r>
            <a:r>
              <a:rPr lang="it-IT" dirty="0" smtClean="0">
                <a:solidFill>
                  <a:schemeClr val="accent1">
                    <a:lumMod val="60000"/>
                    <a:lumOff val="40000"/>
                  </a:schemeClr>
                </a:solidFill>
              </a:rPr>
              <a:t> </a:t>
            </a:r>
            <a:r>
              <a:rPr lang="it-IT" dirty="0"/>
              <a:t>(-)... la mama la diséa: “L ón pagada a vénder radici </a:t>
            </a:r>
            <a:r>
              <a:rPr lang="it-IT" b="1" dirty="0">
                <a:solidFill>
                  <a:schemeClr val="accent1">
                    <a:lumMod val="60000"/>
                    <a:lumOff val="40000"/>
                  </a:schemeClr>
                </a:solidFill>
              </a:rPr>
              <a:t>de</a:t>
            </a:r>
            <a:r>
              <a:rPr lang="it-IT" dirty="0">
                <a:solidFill>
                  <a:schemeClr val="accent1">
                    <a:lumMod val="60000"/>
                    <a:lumOff val="40000"/>
                  </a:schemeClr>
                </a:solidFill>
              </a:rPr>
              <a:t> </a:t>
            </a:r>
            <a:r>
              <a:rPr lang="it-IT" b="1" dirty="0">
                <a:solidFill>
                  <a:schemeClr val="accent1">
                    <a:lumMod val="60000"/>
                    <a:lumOff val="40000"/>
                  </a:schemeClr>
                </a:solidFill>
              </a:rPr>
              <a:t>mato</a:t>
            </a:r>
            <a:r>
              <a:rPr lang="it-IT" dirty="0"/>
              <a:t>!”.</a:t>
            </a:r>
            <a:endParaRPr lang="pt-BR" dirty="0"/>
          </a:p>
          <a:p>
            <a:pPr marL="432000" lvl="0" indent="-360000" algn="just">
              <a:spcBef>
                <a:spcPts val="600"/>
              </a:spcBef>
              <a:buClr>
                <a:schemeClr val="tx1"/>
              </a:buClr>
              <a:buSzPct val="75000"/>
              <a:buFontTx/>
              <a:buAutoNum type="arabicPeriod"/>
              <a:defRPr/>
            </a:pPr>
            <a:r>
              <a:rPr lang="it-IT" dirty="0"/>
              <a:t>“(...) alora l </a:t>
            </a:r>
            <a:r>
              <a:rPr lang="it-IT" b="1" dirty="0">
                <a:solidFill>
                  <a:schemeClr val="accent1">
                    <a:lumMod val="60000"/>
                    <a:lumOff val="40000"/>
                  </a:schemeClr>
                </a:solidFill>
              </a:rPr>
              <a:t>pai</a:t>
            </a:r>
            <a:r>
              <a:rPr lang="it-IT" dirty="0"/>
              <a:t> e la </a:t>
            </a:r>
            <a:r>
              <a:rPr lang="it-IT" b="1" dirty="0" smtClean="0">
                <a:solidFill>
                  <a:schemeClr val="accent1">
                    <a:lumMod val="60000"/>
                    <a:lumOff val="40000"/>
                  </a:schemeClr>
                </a:solidFill>
              </a:rPr>
              <a:t>mai (= mãe)</a:t>
            </a:r>
            <a:r>
              <a:rPr lang="it-IT" dirty="0" smtClean="0"/>
              <a:t> </a:t>
            </a:r>
            <a:r>
              <a:rPr lang="it-IT" dirty="0"/>
              <a:t>i ndéa a laorar noaltri co la nona la ièra la nostra fèsta de parlar in </a:t>
            </a:r>
            <a:r>
              <a:rPr lang="it-IT" dirty="0" smtClean="0"/>
              <a:t>taliàn</a:t>
            </a:r>
            <a:r>
              <a:rPr lang="it-IT" dirty="0"/>
              <a:t>(...)”</a:t>
            </a:r>
            <a:endParaRPr lang="pt-BR" dirty="0"/>
          </a:p>
          <a:p>
            <a:pPr marL="432000" indent="-360000" algn="just">
              <a:spcBef>
                <a:spcPts val="600"/>
              </a:spcBef>
              <a:buClr>
                <a:schemeClr val="tx1"/>
              </a:buClr>
              <a:buSzPct val="75000"/>
              <a:buFontTx/>
              <a:buAutoNum type="arabicPeriod"/>
              <a:defRPr/>
            </a:pPr>
            <a:r>
              <a:rPr lang="it-IT" dirty="0"/>
              <a:t>È </a:t>
            </a:r>
            <a:r>
              <a:rPr lang="it-IT" b="1" dirty="0">
                <a:solidFill>
                  <a:schemeClr val="accent1">
                    <a:lumMod val="60000"/>
                    <a:lumOff val="40000"/>
                  </a:schemeClr>
                </a:solidFill>
              </a:rPr>
              <a:t>uma</a:t>
            </a:r>
            <a:r>
              <a:rPr lang="it-IT" dirty="0"/>
              <a:t> benedeta graccia </a:t>
            </a:r>
            <a:r>
              <a:rPr lang="it-IT" b="1" dirty="0">
                <a:solidFill>
                  <a:schemeClr val="accent1">
                    <a:lumMod val="60000"/>
                    <a:lumOff val="40000"/>
                  </a:schemeClr>
                </a:solidFill>
              </a:rPr>
              <a:t>de</a:t>
            </a:r>
            <a:r>
              <a:rPr lang="it-IT" dirty="0"/>
              <a:t> Dio vedere la nostra lengua madre, talian, reconocida </a:t>
            </a:r>
            <a:r>
              <a:rPr lang="it-IT" b="1" dirty="0">
                <a:solidFill>
                  <a:schemeClr val="accent1">
                    <a:lumMod val="60000"/>
                    <a:lumOff val="40000"/>
                  </a:schemeClr>
                </a:solidFill>
              </a:rPr>
              <a:t>oficialmente</a:t>
            </a:r>
            <a:r>
              <a:rPr lang="it-IT" dirty="0">
                <a:solidFill>
                  <a:schemeClr val="accent1">
                    <a:lumMod val="60000"/>
                    <a:lumOff val="40000"/>
                  </a:schemeClr>
                </a:solidFill>
              </a:rPr>
              <a:t> </a:t>
            </a:r>
            <a:r>
              <a:rPr lang="it-IT" b="1" dirty="0">
                <a:solidFill>
                  <a:schemeClr val="tx1"/>
                </a:solidFill>
              </a:rPr>
              <a:t>Patrimonio</a:t>
            </a:r>
            <a:r>
              <a:rPr lang="it-IT" dirty="0"/>
              <a:t> Culturale Brasiliano</a:t>
            </a:r>
            <a:r>
              <a:rPr lang="it-IT" dirty="0" smtClean="0"/>
              <a:t>!!!</a:t>
            </a:r>
          </a:p>
          <a:p>
            <a:pPr marL="432000" indent="-360000" algn="just">
              <a:spcBef>
                <a:spcPts val="600"/>
              </a:spcBef>
              <a:buClr>
                <a:schemeClr val="tx1"/>
              </a:buClr>
              <a:buSzPct val="75000"/>
              <a:buFontTx/>
              <a:buAutoNum type="arabicPeriod"/>
              <a:defRPr/>
            </a:pPr>
            <a:r>
              <a:rPr lang="it-IT" dirty="0"/>
              <a:t>La più </a:t>
            </a:r>
            <a:r>
              <a:rPr lang="it-IT" b="1" dirty="0">
                <a:solidFill>
                  <a:schemeClr val="accent1">
                    <a:lumMod val="60000"/>
                    <a:lumOff val="40000"/>
                  </a:schemeClr>
                </a:solidFill>
              </a:rPr>
              <a:t>bela</a:t>
            </a:r>
            <a:r>
              <a:rPr lang="it-IT" dirty="0"/>
              <a:t> lengua, è quela chi abiamo ciuciate de le tete de nostre mame! Brao maestro Darci Loss la xe pròpio cosita</a:t>
            </a:r>
            <a:r>
              <a:rPr lang="it-IT" dirty="0" smtClean="0"/>
              <a:t>!</a:t>
            </a:r>
          </a:p>
          <a:p>
            <a:pPr marL="432000" indent="-360000" algn="just">
              <a:spcBef>
                <a:spcPts val="600"/>
              </a:spcBef>
              <a:buClr>
                <a:schemeClr val="tx1"/>
              </a:buClr>
              <a:buSzPct val="75000"/>
              <a:buFontTx/>
              <a:buAutoNum type="arabicPeriod"/>
              <a:defRPr/>
            </a:pPr>
            <a:r>
              <a:rPr lang="it-IT" dirty="0"/>
              <a:t>“</a:t>
            </a:r>
            <a:r>
              <a:rPr lang="it-IT" b="1" dirty="0">
                <a:solidFill>
                  <a:schemeClr val="accent1">
                    <a:lumMod val="60000"/>
                    <a:lumOff val="40000"/>
                  </a:schemeClr>
                </a:solidFill>
              </a:rPr>
              <a:t>Senhor</a:t>
            </a:r>
            <a:r>
              <a:rPr lang="it-IT" dirty="0"/>
              <a:t>, ntel silensio de sto giorno che scomissia </a:t>
            </a:r>
            <a:r>
              <a:rPr lang="it-IT" b="1" dirty="0" smtClean="0">
                <a:solidFill>
                  <a:schemeClr val="accent1">
                    <a:lumMod val="60000"/>
                    <a:lumOff val="40000"/>
                  </a:schemeClr>
                </a:solidFill>
              </a:rPr>
              <a:t>vegno (= venho)</a:t>
            </a:r>
            <a:r>
              <a:rPr lang="it-IT" dirty="0" smtClean="0"/>
              <a:t> </a:t>
            </a:r>
            <a:r>
              <a:rPr lang="it-IT" dirty="0"/>
              <a:t>domandarte la pace, la sapiensa e la </a:t>
            </a:r>
            <a:r>
              <a:rPr lang="it-IT" b="1" dirty="0" smtClean="0">
                <a:solidFill>
                  <a:schemeClr val="accent1">
                    <a:lumMod val="60000"/>
                    <a:lumOff val="40000"/>
                  </a:schemeClr>
                </a:solidFill>
              </a:rPr>
              <a:t>forsa (= força)</a:t>
            </a:r>
            <a:r>
              <a:rPr lang="it-IT" dirty="0" smtClean="0"/>
              <a:t>.”</a:t>
            </a:r>
            <a:endParaRPr lang="pt-BR" dirty="0"/>
          </a:p>
          <a:p>
            <a:pPr marL="457200" lvl="0" indent="-457200" algn="just">
              <a:lnSpc>
                <a:spcPct val="150000"/>
              </a:lnSpc>
              <a:spcBef>
                <a:spcPts val="1200"/>
              </a:spcBef>
              <a:buClr>
                <a:schemeClr val="tx1"/>
              </a:buClr>
              <a:buSzPct val="75000"/>
              <a:buAutoNum type="arabicPeriod"/>
              <a:defRPr/>
            </a:pPr>
            <a:endParaRPr lang="pt-BR" dirty="0"/>
          </a:p>
          <a:p>
            <a:pPr marL="180000" indent="-180000" algn="just">
              <a:lnSpc>
                <a:spcPct val="150000"/>
              </a:lnSpc>
              <a:spcBef>
                <a:spcPts val="1200"/>
              </a:spcBef>
              <a:buClr>
                <a:schemeClr val="tx1"/>
              </a:buClr>
              <a:buSzPct val="75000"/>
              <a:buFont typeface="Wingdings" pitchFamily="2" charset="2"/>
              <a:buChar char="Ø"/>
              <a:defRPr/>
            </a:pPr>
            <a:endParaRPr lang="pt-BR" dirty="0" smtClean="0"/>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3"/>
          <p:cNvSpPr>
            <a:spLocks noChangeArrowheads="1"/>
          </p:cNvSpPr>
          <p:nvPr/>
        </p:nvSpPr>
        <p:spPr bwMode="auto">
          <a:xfrm>
            <a:off x="357188" y="428625"/>
            <a:ext cx="8353425" cy="6000750"/>
          </a:xfrm>
          <a:prstGeom prst="rect">
            <a:avLst/>
          </a:prstGeom>
          <a:noFill/>
          <a:ln w="19050">
            <a:solidFill>
              <a:schemeClr val="tx1"/>
            </a:solidFill>
            <a:headEnd/>
            <a:tailEnd/>
          </a:ln>
        </p:spPr>
        <p:style>
          <a:lnRef idx="2">
            <a:schemeClr val="accent2">
              <a:shade val="50000"/>
            </a:schemeClr>
          </a:lnRef>
          <a:fillRef idx="1">
            <a:schemeClr val="accent2"/>
          </a:fillRef>
          <a:effectRef idx="0">
            <a:schemeClr val="accent2"/>
          </a:effectRef>
          <a:fontRef idx="minor">
            <a:schemeClr val="lt1"/>
          </a:fontRef>
        </p:style>
        <p:txBody>
          <a:bodyPr/>
          <a:lstStyle/>
          <a:p>
            <a:pPr>
              <a:defRPr/>
            </a:pPr>
            <a:r>
              <a:rPr lang="pt-BR" sz="2800" b="1" dirty="0" err="1" smtClean="0">
                <a:solidFill>
                  <a:schemeClr val="accent1">
                    <a:lumMod val="60000"/>
                    <a:lumOff val="40000"/>
                  </a:schemeClr>
                </a:solidFill>
                <a:latin typeface="Times New Roman" pitchFamily="18" charset="0"/>
                <a:cs typeface="Times New Roman" pitchFamily="18" charset="0"/>
              </a:rPr>
              <a:t>Considerazioni</a:t>
            </a:r>
            <a:r>
              <a:rPr lang="pt-BR" sz="2800" b="1" dirty="0" smtClean="0">
                <a:solidFill>
                  <a:schemeClr val="accent1">
                    <a:lumMod val="60000"/>
                    <a:lumOff val="40000"/>
                  </a:schemeClr>
                </a:solidFill>
                <a:latin typeface="Times New Roman" pitchFamily="18" charset="0"/>
                <a:cs typeface="Times New Roman" pitchFamily="18" charset="0"/>
              </a:rPr>
              <a:t> </a:t>
            </a:r>
            <a:r>
              <a:rPr lang="pt-BR" sz="2800" b="1" dirty="0" err="1" smtClean="0">
                <a:solidFill>
                  <a:schemeClr val="accent1">
                    <a:lumMod val="60000"/>
                    <a:lumOff val="40000"/>
                  </a:schemeClr>
                </a:solidFill>
                <a:latin typeface="Times New Roman" pitchFamily="18" charset="0"/>
                <a:cs typeface="Times New Roman" pitchFamily="18" charset="0"/>
              </a:rPr>
              <a:t>finali</a:t>
            </a:r>
            <a:endParaRPr lang="pt-BR" sz="2800" b="1" dirty="0" smtClean="0">
              <a:solidFill>
                <a:schemeClr val="accent1">
                  <a:lumMod val="60000"/>
                  <a:lumOff val="40000"/>
                </a:schemeClr>
              </a:solidFill>
              <a:latin typeface="Times New Roman" pitchFamily="18" charset="0"/>
              <a:cs typeface="Times New Roman" pitchFamily="18" charset="0"/>
            </a:endParaRPr>
          </a:p>
          <a:p>
            <a:pPr>
              <a:defRPr/>
            </a:pPr>
            <a:endParaRPr lang="pt-BR" sz="2800" b="1" dirty="0" smtClean="0">
              <a:solidFill>
                <a:schemeClr val="accent1">
                  <a:lumMod val="60000"/>
                  <a:lumOff val="40000"/>
                </a:schemeClr>
              </a:solidFill>
              <a:latin typeface="Times New Roman" pitchFamily="18" charset="0"/>
              <a:cs typeface="Times New Roman" pitchFamily="18" charset="0"/>
            </a:endParaRPr>
          </a:p>
          <a:p>
            <a:pPr marL="180000" indent="-180000" algn="just">
              <a:lnSpc>
                <a:spcPct val="150000"/>
              </a:lnSpc>
              <a:spcBef>
                <a:spcPts val="1200"/>
              </a:spcBef>
              <a:buClr>
                <a:schemeClr val="tx1"/>
              </a:buClr>
              <a:buSzPct val="75000"/>
              <a:buFont typeface="Wingdings" pitchFamily="2" charset="2"/>
              <a:buChar char="Ø"/>
              <a:defRPr/>
            </a:pPr>
            <a:r>
              <a:rPr lang="it-IT" dirty="0" smtClean="0"/>
              <a:t>Abbiamo </a:t>
            </a:r>
            <a:r>
              <a:rPr lang="it-IT" dirty="0"/>
              <a:t>visto che l’emigrazione italiana in Brasile ha provocato un nuovo periodo di multilinguismo nei terreni brasiliani e la nascita di una lingua di base italiana esclusivamente brasiliana – il talian</a:t>
            </a:r>
            <a:r>
              <a:rPr lang="it-IT" dirty="0" smtClean="0"/>
              <a:t>.</a:t>
            </a:r>
          </a:p>
          <a:p>
            <a:pPr marL="180000" indent="-180000" algn="just">
              <a:lnSpc>
                <a:spcPct val="150000"/>
              </a:lnSpc>
              <a:spcBef>
                <a:spcPts val="1200"/>
              </a:spcBef>
              <a:buClr>
                <a:schemeClr val="tx1"/>
              </a:buClr>
              <a:buSzPct val="75000"/>
              <a:buFont typeface="Wingdings" pitchFamily="2" charset="2"/>
              <a:buChar char="Ø"/>
              <a:defRPr/>
            </a:pPr>
            <a:r>
              <a:rPr lang="it-IT" dirty="0"/>
              <a:t>la permanenza della maggior parte di essi in terre brasiliane, in quelle regioni sono stati introdotti elementi diversi di ogni natura</a:t>
            </a:r>
            <a:r>
              <a:rPr lang="it-IT" dirty="0" smtClean="0"/>
              <a:t>.</a:t>
            </a:r>
          </a:p>
          <a:p>
            <a:pPr marL="180000" indent="-180000" algn="just">
              <a:lnSpc>
                <a:spcPct val="150000"/>
              </a:lnSpc>
              <a:spcBef>
                <a:spcPts val="1200"/>
              </a:spcBef>
              <a:buClr>
                <a:schemeClr val="tx1"/>
              </a:buClr>
              <a:buSzPct val="75000"/>
              <a:buFont typeface="Wingdings" pitchFamily="2" charset="2"/>
              <a:buChar char="Ø"/>
              <a:defRPr/>
            </a:pPr>
            <a:r>
              <a:rPr lang="it-IT" dirty="0" smtClean="0"/>
              <a:t>Alcune </a:t>
            </a:r>
            <a:r>
              <a:rPr lang="it-IT" dirty="0"/>
              <a:t>caratteristiche fisionomiche, i nomi delle famiglie, le abitudini e le tradizioni, il cui significato è stato perduto nel tempo o accomodato alla nuova realtà, e molte altre manifestazioni culturali, religiose, politiche e linguistiche, rendono flagrante l’origine italiana in molti popoli dell’intero mondo e soprattutto in </a:t>
            </a:r>
            <a:r>
              <a:rPr lang="it-IT" dirty="0" smtClean="0"/>
              <a:t>Brasile.</a:t>
            </a:r>
            <a:endParaRPr lang="pt-BR" dirty="0" smtClean="0"/>
          </a:p>
        </p:txBody>
      </p:sp>
    </p:spTree>
    <p:extLst>
      <p:ext uri="{BB962C8B-B14F-4D97-AF65-F5344CB8AC3E}">
        <p14:creationId xmlns:p14="http://schemas.microsoft.com/office/powerpoint/2010/main" val="742371353"/>
      </p:ext>
    </p:extLst>
  </p:cSld>
  <p:clrMapOvr>
    <a:masterClrMapping/>
  </p:clrMapOvr>
  <p:transition>
    <p:zoom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571500" y="417513"/>
            <a:ext cx="8083550" cy="6186309"/>
          </a:xfrm>
          <a:prstGeom prst="rect">
            <a:avLst/>
          </a:prstGeom>
          <a:noFill/>
          <a:ln w="19050" algn="ctr">
            <a:solidFill>
              <a:schemeClr val="tx1"/>
            </a:solidFill>
            <a:prstDash val="solid"/>
            <a:miter lim="800000"/>
            <a:headEnd/>
            <a:tailEnd/>
          </a:ln>
        </p:spPr>
        <p:txBody>
          <a:bodyPr>
            <a:spAutoFit/>
          </a:bodyPr>
          <a:lstStyle/>
          <a:p>
            <a:pPr algn="just"/>
            <a:r>
              <a:rPr lang="pt-BR" sz="1800" b="1" dirty="0" err="1" smtClean="0">
                <a:solidFill>
                  <a:schemeClr val="accent1">
                    <a:lumMod val="60000"/>
                    <a:lumOff val="40000"/>
                  </a:schemeClr>
                </a:solidFill>
              </a:rPr>
              <a:t>Riferimenti</a:t>
            </a:r>
            <a:r>
              <a:rPr lang="pt-BR" sz="1800" b="1" dirty="0" smtClean="0">
                <a:solidFill>
                  <a:schemeClr val="accent1">
                    <a:lumMod val="60000"/>
                    <a:lumOff val="40000"/>
                  </a:schemeClr>
                </a:solidFill>
              </a:rPr>
              <a:t>  </a:t>
            </a:r>
            <a:r>
              <a:rPr lang="pt-BR" sz="1800" b="1" dirty="0" err="1" smtClean="0">
                <a:solidFill>
                  <a:schemeClr val="accent1">
                    <a:lumMod val="60000"/>
                    <a:lumOff val="40000"/>
                  </a:schemeClr>
                </a:solidFill>
              </a:rPr>
              <a:t>bibliografici</a:t>
            </a:r>
            <a:endParaRPr lang="pt-BR" sz="1800" dirty="0">
              <a:solidFill>
                <a:schemeClr val="accent1">
                  <a:lumMod val="60000"/>
                  <a:lumOff val="40000"/>
                </a:schemeClr>
              </a:solidFill>
            </a:endParaRPr>
          </a:p>
          <a:p>
            <a:pPr algn="just"/>
            <a:endParaRPr lang="pt-BR" sz="1400" dirty="0"/>
          </a:p>
          <a:p>
            <a:pPr algn="just"/>
            <a:r>
              <a:rPr lang="pt-BR" sz="1400" dirty="0"/>
              <a:t>BALHANA, A. P. </a:t>
            </a:r>
            <a:r>
              <a:rPr lang="pt-BR" sz="1400" i="1" dirty="0"/>
              <a:t>Famílias coloniais</a:t>
            </a:r>
            <a:r>
              <a:rPr lang="pt-BR" sz="1400" dirty="0"/>
              <a:t>: Fecundidade e descendência. Curitiba, A. M. Cavalcante &amp; Cia., 1977.</a:t>
            </a:r>
          </a:p>
          <a:p>
            <a:pPr algn="just"/>
            <a:r>
              <a:rPr lang="pt-BR" sz="1400" dirty="0"/>
              <a:t>BERTONHA, João Fábio. </a:t>
            </a:r>
            <a:r>
              <a:rPr lang="pt-BR" sz="1400" i="1" dirty="0"/>
              <a:t>A imigração italiana no Brasil. </a:t>
            </a:r>
            <a:r>
              <a:rPr lang="it-IT" sz="1400" dirty="0"/>
              <a:t>São Paulo: Saraiva, 2004.</a:t>
            </a:r>
            <a:endParaRPr lang="pt-BR" sz="1400" dirty="0"/>
          </a:p>
          <a:p>
            <a:pPr algn="just"/>
            <a:r>
              <a:rPr lang="it-IT" sz="1400" dirty="0"/>
              <a:t>CORRÀ, Loredana. “Il ‘Talian’ dei veneto-brasiliani”. In: MARCATO, Gianna. </a:t>
            </a:r>
            <a:r>
              <a:rPr lang="it-IT" sz="1400" i="1" dirty="0"/>
              <a:t>Italiano</a:t>
            </a:r>
            <a:r>
              <a:rPr lang="it-IT" sz="1400" dirty="0"/>
              <a:t>. Strana lingua?. Padova: Unipress, 2002. p. 347-52.</a:t>
            </a:r>
            <a:endParaRPr lang="pt-BR" sz="1400" dirty="0"/>
          </a:p>
          <a:p>
            <a:pPr algn="just"/>
            <a:r>
              <a:rPr lang="it-IT" sz="1400" dirty="0"/>
              <a:t>______. “I veneti in Brasile: koinè dialettale come superamento dei confini?. In: MARCATO, Gianna. </a:t>
            </a:r>
            <a:r>
              <a:rPr lang="it-IT" sz="1400" i="1" dirty="0"/>
              <a:t>I confini del dialetto</a:t>
            </a:r>
            <a:r>
              <a:rPr lang="it-IT" sz="1400" dirty="0"/>
              <a:t>. Padova: Unipress, 2001. p. 279-88.</a:t>
            </a:r>
            <a:endParaRPr lang="pt-BR" sz="1400" dirty="0"/>
          </a:p>
          <a:p>
            <a:pPr algn="just"/>
            <a:r>
              <a:rPr lang="pt-BR" sz="1400" dirty="0"/>
              <a:t>ECCHER, </a:t>
            </a:r>
            <a:r>
              <a:rPr lang="pt-BR" sz="1400" dirty="0" err="1"/>
              <a:t>Jaciano</a:t>
            </a:r>
            <a:r>
              <a:rPr lang="pt-BR" sz="1400" dirty="0"/>
              <a:t>, </a:t>
            </a:r>
            <a:r>
              <a:rPr lang="pt-BR" sz="1400" i="1" dirty="0"/>
              <a:t>Dicionário português-</a:t>
            </a:r>
            <a:r>
              <a:rPr lang="pt-BR" sz="1400" i="1" dirty="0" err="1"/>
              <a:t>talian</a:t>
            </a:r>
            <a:r>
              <a:rPr lang="pt-BR" sz="1400" i="1" dirty="0"/>
              <a:t>-</a:t>
            </a:r>
            <a:r>
              <a:rPr lang="pt-BR" sz="1400" i="1" dirty="0" err="1"/>
              <a:t>vêneto</a:t>
            </a:r>
            <a:r>
              <a:rPr lang="pt-BR" sz="1400" dirty="0"/>
              <a:t>. Caxias do Sul: Edição do autor, 1997.</a:t>
            </a:r>
          </a:p>
          <a:p>
            <a:pPr algn="just"/>
            <a:r>
              <a:rPr lang="pt-BR" sz="1400" dirty="0"/>
              <a:t>FAGGION, Carmen Maria. “O </a:t>
            </a:r>
            <a:r>
              <a:rPr lang="pt-BR" sz="1400" dirty="0" err="1"/>
              <a:t>talian</a:t>
            </a:r>
            <a:r>
              <a:rPr lang="pt-BR" sz="1400" dirty="0"/>
              <a:t>, morfossintaxe quase resistente; </a:t>
            </a:r>
            <a:r>
              <a:rPr lang="pt-BR" sz="1400" dirty="0" err="1"/>
              <a:t>lexico</a:t>
            </a:r>
            <a:r>
              <a:rPr lang="pt-BR" sz="1400" dirty="0"/>
              <a:t>, nem tanto”. In: </a:t>
            </a:r>
            <a:r>
              <a:rPr lang="pt-BR" sz="1400" i="1" dirty="0"/>
              <a:t>Anais Eletrônicos do IX Congresso Brasileiro de Linguística Aplicada</a:t>
            </a:r>
            <a:r>
              <a:rPr lang="pt-BR" sz="1400" dirty="0"/>
              <a:t>. V. 1, n. 1. Rio de Janeiro: ALAB, 2012.</a:t>
            </a:r>
          </a:p>
          <a:p>
            <a:pPr algn="just"/>
            <a:r>
              <a:rPr lang="pt-BR" sz="1400" dirty="0"/>
              <a:t>FURLAN, Oswaldo Antônio. </a:t>
            </a:r>
            <a:r>
              <a:rPr lang="pt-BR" sz="1400" i="1" dirty="0"/>
              <a:t>Brava e </a:t>
            </a:r>
            <a:r>
              <a:rPr lang="pt-BR" sz="1400" i="1" dirty="0" err="1"/>
              <a:t>buona</a:t>
            </a:r>
            <a:r>
              <a:rPr lang="pt-BR" sz="1400" i="1" dirty="0"/>
              <a:t> gente, cem anos pelo Brasil.</a:t>
            </a:r>
            <a:r>
              <a:rPr lang="pt-BR" sz="1400" dirty="0"/>
              <a:t> Florianópolis: Editora do autor, 1997.</a:t>
            </a:r>
          </a:p>
          <a:p>
            <a:pPr algn="just"/>
            <a:r>
              <a:rPr lang="pt-BR" sz="1400" dirty="0"/>
              <a:t>FERRARINI, S. A. </a:t>
            </a:r>
            <a:r>
              <a:rPr lang="pt-BR" sz="1400" i="1" dirty="0"/>
              <a:t>Imigração italiana na província do Paraná e o município de Colombo</a:t>
            </a:r>
            <a:r>
              <a:rPr lang="pt-BR" sz="1400" dirty="0"/>
              <a:t>. </a:t>
            </a:r>
            <a:r>
              <a:rPr lang="it-IT" sz="1400" dirty="0"/>
              <a:t>Curitiba: Lítero-técnica-científica, 1973.</a:t>
            </a:r>
            <a:endParaRPr lang="pt-BR" sz="1400" dirty="0"/>
          </a:p>
          <a:p>
            <a:pPr algn="just"/>
            <a:r>
              <a:rPr lang="it-IT" sz="1400" dirty="0"/>
              <a:t>FROSI, Vitalina Maria. “L’italiano standard e i dialetti italiani in Brasile”. In: MARCATO, Gianna. </a:t>
            </a:r>
            <a:r>
              <a:rPr lang="it-IT" sz="1400" i="1" dirty="0"/>
              <a:t>I confini del dialetto</a:t>
            </a:r>
            <a:r>
              <a:rPr lang="it-IT" sz="1400" dirty="0"/>
              <a:t>. Padova: Unipress, 2001. p. 253-64.</a:t>
            </a:r>
            <a:endParaRPr lang="pt-BR" sz="1400" dirty="0"/>
          </a:p>
          <a:p>
            <a:pPr algn="just"/>
            <a:r>
              <a:rPr lang="it-IT" sz="1400" dirty="0"/>
              <a:t>FROSI, Vitalina Maria e Mioranza, Ciro. </a:t>
            </a:r>
            <a:r>
              <a:rPr lang="pt-BR" sz="1400" i="1" dirty="0"/>
              <a:t>Dialetos italianos</a:t>
            </a:r>
            <a:r>
              <a:rPr lang="pt-BR" sz="1400" dirty="0"/>
              <a:t>: </a:t>
            </a:r>
            <a:r>
              <a:rPr lang="pt-BR" sz="1400" i="1" dirty="0"/>
              <a:t>um perfil linguístico dos ítalo-brasileiros do Nordeste do Rio Grande do Sul</a:t>
            </a:r>
            <a:r>
              <a:rPr lang="pt-BR" sz="1400" dirty="0"/>
              <a:t>. Caxias do Sul: EDUCS, 1983.</a:t>
            </a:r>
          </a:p>
          <a:p>
            <a:pPr algn="just"/>
            <a:r>
              <a:rPr lang="pt-BR" sz="1400" dirty="0"/>
              <a:t>______.  </a:t>
            </a:r>
            <a:r>
              <a:rPr lang="pt-BR" sz="1400" i="1" dirty="0"/>
              <a:t>Imigração italiana no nordeste do Rio Grande do Sul: processo de formação e evolução de uma comunidade ítalo-brasileira</a:t>
            </a:r>
            <a:r>
              <a:rPr lang="pt-BR" sz="1400" dirty="0"/>
              <a:t>. Porto Alegre: Movimento, 1975.</a:t>
            </a:r>
          </a:p>
          <a:p>
            <a:pPr algn="just"/>
            <a:r>
              <a:rPr lang="pt-BR" sz="1400" dirty="0"/>
              <a:t>IBGE (Instituto Brasileiro de Geografia e Estatística). </a:t>
            </a:r>
            <a:r>
              <a:rPr lang="pt-BR" sz="1400" i="1" dirty="0"/>
              <a:t>Brasil 500 anos de povoamento</a:t>
            </a:r>
            <a:r>
              <a:rPr lang="pt-BR" sz="1400" dirty="0"/>
              <a:t>. Rio de Janeiro: IBGE, 2007, p. 164.</a:t>
            </a:r>
          </a:p>
          <a:p>
            <a:pPr algn="just"/>
            <a:r>
              <a:rPr lang="it-IT" sz="1400" dirty="0"/>
              <a:t>FUNDAZIONE MIGRANTES. </a:t>
            </a:r>
            <a:r>
              <a:rPr lang="it-IT" sz="1400" i="1" dirty="0"/>
              <a:t>Rapporto Italiani nel Mondo</a:t>
            </a:r>
            <a:r>
              <a:rPr lang="it-IT" sz="1400" dirty="0"/>
              <a:t>. </a:t>
            </a:r>
            <a:r>
              <a:rPr lang="pt-BR" sz="1400" dirty="0" err="1"/>
              <a:t>Todi</a:t>
            </a:r>
            <a:r>
              <a:rPr lang="pt-BR" sz="1400" dirty="0"/>
              <a:t>: Tau </a:t>
            </a:r>
            <a:r>
              <a:rPr lang="pt-BR" sz="1400" dirty="0" err="1"/>
              <a:t>editrice</a:t>
            </a:r>
            <a:r>
              <a:rPr lang="pt-BR" sz="1400" dirty="0"/>
              <a:t>, 2016.</a:t>
            </a:r>
          </a:p>
          <a:p>
            <a:pPr algn="just"/>
            <a:r>
              <a:rPr lang="pt-BR" sz="1400" dirty="0"/>
              <a:t>HORTA, Ana Paula Beja. “A diáspora portuguesa e a política de multiculturalismo do Canadá. </a:t>
            </a:r>
            <a:r>
              <a:rPr lang="pt-BR" sz="1400" b="1" dirty="0"/>
              <a:t>In</a:t>
            </a:r>
            <a:r>
              <a:rPr lang="pt-BR" sz="1400" dirty="0"/>
              <a:t>:</a:t>
            </a:r>
            <a:r>
              <a:rPr lang="pt-BR" sz="1400" i="1" dirty="0"/>
              <a:t> Tempo Exterior</a:t>
            </a:r>
            <a:r>
              <a:rPr lang="pt-BR" sz="1400" dirty="0"/>
              <a:t>, nº 5, segunda época – </a:t>
            </a:r>
            <a:r>
              <a:rPr lang="pt-BR" sz="1400" dirty="0" err="1"/>
              <a:t>xullo</a:t>
            </a:r>
            <a:r>
              <a:rPr lang="pt-BR" sz="1400" dirty="0"/>
              <a:t>/</a:t>
            </a:r>
            <a:r>
              <a:rPr lang="pt-BR" sz="1400" dirty="0" err="1"/>
              <a:t>decembro</a:t>
            </a:r>
            <a:r>
              <a:rPr lang="pt-BR" sz="1400" dirty="0"/>
              <a:t>, </a:t>
            </a:r>
            <a:r>
              <a:rPr lang="pt-BR" sz="1400" dirty="0" err="1"/>
              <a:t>Pontevedra</a:t>
            </a:r>
            <a:r>
              <a:rPr lang="pt-BR" sz="1400" dirty="0"/>
              <a:t>: IGADI, 2002.</a:t>
            </a:r>
          </a:p>
          <a:p>
            <a:pPr algn="just"/>
            <a:r>
              <a:rPr lang="pt-BR" sz="1400" dirty="0"/>
              <a:t>INSIEME a revista italiana daqui. Ano XXIII, n. 217, Março. Curitiba, 2017.</a:t>
            </a:r>
          </a:p>
          <a:p>
            <a:pPr algn="just"/>
            <a:r>
              <a:rPr lang="pt-BR" sz="1400" dirty="0"/>
              <a:t>INSIEME a revista italiana daqui. Ano XXIII, n. 220, Março. </a:t>
            </a:r>
            <a:r>
              <a:rPr lang="it-IT" sz="1400" dirty="0"/>
              <a:t>Curitiba, 2017</a:t>
            </a:r>
            <a:r>
              <a:rPr lang="it-IT" sz="1400" dirty="0" smtClean="0"/>
              <a:t>.</a:t>
            </a:r>
            <a:endParaRPr lang="pt-BR" sz="1400" dirty="0"/>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1433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4"/>
          <p:cNvSpPr txBox="1">
            <a:spLocks noChangeArrowheads="1"/>
          </p:cNvSpPr>
          <p:nvPr/>
        </p:nvSpPr>
        <p:spPr bwMode="auto">
          <a:xfrm>
            <a:off x="571500" y="417513"/>
            <a:ext cx="8083550" cy="5909310"/>
          </a:xfrm>
          <a:prstGeom prst="rect">
            <a:avLst/>
          </a:prstGeom>
          <a:noFill/>
          <a:ln w="19050" algn="ctr">
            <a:solidFill>
              <a:schemeClr val="tx1"/>
            </a:solidFill>
            <a:prstDash val="solid"/>
            <a:miter lim="800000"/>
            <a:headEnd/>
            <a:tailEnd/>
          </a:ln>
        </p:spPr>
        <p:txBody>
          <a:bodyPr>
            <a:spAutoFit/>
          </a:bodyPr>
          <a:lstStyle/>
          <a:p>
            <a:pPr algn="just"/>
            <a:r>
              <a:rPr lang="pt-BR" sz="1400" dirty="0" smtClean="0"/>
              <a:t>LUZZATTO</a:t>
            </a:r>
            <a:r>
              <a:rPr lang="pt-BR" sz="1400" dirty="0"/>
              <a:t>, Darcy </a:t>
            </a:r>
            <a:r>
              <a:rPr lang="pt-BR" sz="1400" dirty="0" err="1"/>
              <a:t>Loss</a:t>
            </a:r>
            <a:r>
              <a:rPr lang="pt-BR" sz="1400" dirty="0"/>
              <a:t>. </a:t>
            </a:r>
            <a:r>
              <a:rPr lang="pt-BR" sz="1400" i="1" dirty="0"/>
              <a:t>Dicionário português-</a:t>
            </a:r>
            <a:r>
              <a:rPr lang="pt-BR" sz="1400" i="1" dirty="0" err="1"/>
              <a:t>talian</a:t>
            </a:r>
            <a:r>
              <a:rPr lang="pt-BR" sz="1400" dirty="0"/>
              <a:t>. </a:t>
            </a:r>
            <a:r>
              <a:rPr lang="it-IT" sz="1400" dirty="0"/>
              <a:t>2. ed. Porto Alegre: CORAG, 2016.</a:t>
            </a:r>
            <a:endParaRPr lang="pt-BR" sz="1400" dirty="0"/>
          </a:p>
          <a:p>
            <a:pPr algn="just"/>
            <a:r>
              <a:rPr lang="pt-BR" sz="1400" dirty="0"/>
              <a:t>______. </a:t>
            </a:r>
            <a:r>
              <a:rPr lang="pt-BR" sz="1400" i="1" dirty="0" err="1"/>
              <a:t>Dissionario</a:t>
            </a:r>
            <a:r>
              <a:rPr lang="pt-BR" sz="1400" i="1" dirty="0"/>
              <a:t> </a:t>
            </a:r>
            <a:r>
              <a:rPr lang="pt-BR" sz="1400" i="1" dirty="0" err="1"/>
              <a:t>talian</a:t>
            </a:r>
            <a:r>
              <a:rPr lang="pt-BR" sz="1400" i="1" dirty="0"/>
              <a:t> </a:t>
            </a:r>
            <a:r>
              <a:rPr lang="pt-BR" sz="1400" i="1" dirty="0" err="1"/>
              <a:t>véneto</a:t>
            </a:r>
            <a:r>
              <a:rPr lang="pt-BR" sz="1400" i="1" dirty="0"/>
              <a:t> </a:t>
            </a:r>
            <a:r>
              <a:rPr lang="pt-BR" sz="1400" i="1" dirty="0" err="1"/>
              <a:t>brasilian</a:t>
            </a:r>
            <a:r>
              <a:rPr lang="pt-BR" sz="1400" i="1" dirty="0"/>
              <a:t> </a:t>
            </a:r>
            <a:r>
              <a:rPr lang="pt-BR" sz="1400" i="1" dirty="0" err="1"/>
              <a:t>portoghese</a:t>
            </a:r>
            <a:r>
              <a:rPr lang="pt-BR" sz="1400" dirty="0"/>
              <a:t>. Porto Alegre: Sagra </a:t>
            </a:r>
            <a:r>
              <a:rPr lang="pt-BR" sz="1400" dirty="0" err="1"/>
              <a:t>Luzzatto</a:t>
            </a:r>
            <a:r>
              <a:rPr lang="pt-BR" sz="1400" dirty="0"/>
              <a:t>, 2000.</a:t>
            </a:r>
          </a:p>
          <a:p>
            <a:pPr algn="just"/>
            <a:r>
              <a:rPr lang="pt-BR" sz="1400" dirty="0"/>
              <a:t>______. </a:t>
            </a:r>
            <a:r>
              <a:rPr lang="pt-BR" sz="1400" i="1" dirty="0" err="1"/>
              <a:t>Talian</a:t>
            </a:r>
            <a:r>
              <a:rPr lang="pt-BR" sz="1400" i="1" dirty="0"/>
              <a:t> (</a:t>
            </a:r>
            <a:r>
              <a:rPr lang="pt-BR" sz="1400" i="1" dirty="0" err="1"/>
              <a:t>Veneto</a:t>
            </a:r>
            <a:r>
              <a:rPr lang="pt-BR" sz="1400" i="1" dirty="0"/>
              <a:t> brasileiro)</a:t>
            </a:r>
            <a:r>
              <a:rPr lang="pt-BR" sz="1400" dirty="0"/>
              <a:t>. Noções de gramática, história e cultura. Porto Alegre: SAGRA-D.C </a:t>
            </a:r>
            <a:r>
              <a:rPr lang="pt-BR" sz="1400" dirty="0" err="1"/>
              <a:t>Luzzatto</a:t>
            </a:r>
            <a:r>
              <a:rPr lang="pt-BR" sz="1400" dirty="0"/>
              <a:t> Editores, 1997.</a:t>
            </a:r>
          </a:p>
          <a:p>
            <a:pPr algn="just"/>
            <a:r>
              <a:rPr lang="pt-BR" sz="1400" dirty="0"/>
              <a:t>MARCATO, Carla. “Il </a:t>
            </a:r>
            <a:r>
              <a:rPr lang="pt-BR" sz="1400" dirty="0" err="1"/>
              <a:t>taliàn</a:t>
            </a:r>
            <a:r>
              <a:rPr lang="pt-BR" sz="1400" dirty="0"/>
              <a:t> in </a:t>
            </a:r>
            <a:r>
              <a:rPr lang="pt-BR" sz="1400" dirty="0" err="1"/>
              <a:t>Brasile</a:t>
            </a:r>
            <a:r>
              <a:rPr lang="pt-BR" sz="1400" dirty="0"/>
              <a:t>. </a:t>
            </a:r>
            <a:r>
              <a:rPr lang="pt-BR" sz="1400" dirty="0" err="1"/>
              <a:t>Alcune</a:t>
            </a:r>
            <a:r>
              <a:rPr lang="pt-BR" sz="1400" dirty="0"/>
              <a:t> </a:t>
            </a:r>
            <a:r>
              <a:rPr lang="pt-BR" sz="1400" dirty="0" err="1"/>
              <a:t>opin</a:t>
            </a:r>
            <a:r>
              <a:rPr lang="it-IT" sz="1400" dirty="0"/>
              <a:t>ioni dei parlanti”. In: SERAFIN, Silvana. </a:t>
            </a:r>
            <a:r>
              <a:rPr lang="it-IT" sz="1400" i="1" dirty="0"/>
              <a:t>Oltreoceano</a:t>
            </a:r>
            <a:r>
              <a:rPr lang="it-IT" sz="1400" dirty="0"/>
              <a:t>. </a:t>
            </a:r>
            <a:r>
              <a:rPr lang="it-IT" sz="1400" i="1" dirty="0"/>
              <a:t>Percorsi letterari e linguistici</a:t>
            </a:r>
            <a:r>
              <a:rPr lang="it-IT" sz="1400" dirty="0"/>
              <a:t>. 1. Udine: UNIUD, 2007. p. 149-156.</a:t>
            </a:r>
            <a:endParaRPr lang="pt-BR" sz="1400" dirty="0"/>
          </a:p>
          <a:p>
            <a:pPr algn="just"/>
            <a:r>
              <a:rPr lang="it-IT" sz="1400" dirty="0"/>
              <a:t>MARRO, Casimiro. </a:t>
            </a:r>
            <a:r>
              <a:rPr lang="it-IT" sz="1400" i="1" dirty="0"/>
              <a:t>Manuale pratico dell’emigrante all’Argentina, Urugay e Brasile</a:t>
            </a:r>
            <a:r>
              <a:rPr lang="it-IT" sz="1400" dirty="0"/>
              <a:t>. Roma: Presso L’Autore, 1889.</a:t>
            </a:r>
            <a:endParaRPr lang="pt-BR" sz="1400" dirty="0"/>
          </a:p>
          <a:p>
            <a:pPr algn="just"/>
            <a:r>
              <a:rPr lang="pt-BR" sz="1400" dirty="0"/>
              <a:t>ODALI, Nilo. </a:t>
            </a:r>
            <a:r>
              <a:rPr lang="pt-BR" sz="1400" i="1" dirty="0"/>
              <a:t>Gilberto Freyre</a:t>
            </a:r>
            <a:r>
              <a:rPr lang="pt-BR" sz="1400" dirty="0"/>
              <a:t>: uma interpretação </a:t>
            </a:r>
            <a:r>
              <a:rPr lang="pt-BR" sz="1400" dirty="0" err="1"/>
              <a:t>etno</a:t>
            </a:r>
            <a:r>
              <a:rPr lang="pt-BR" sz="1400" dirty="0"/>
              <a:t>-cultural do Brasil. São Paulo: </a:t>
            </a:r>
            <a:r>
              <a:rPr lang="pt-BR" sz="1400" dirty="0" err="1"/>
              <a:t>Especiente</a:t>
            </a:r>
            <a:r>
              <a:rPr lang="pt-BR" sz="1400" dirty="0"/>
              <a:t>, 2001.</a:t>
            </a:r>
          </a:p>
          <a:p>
            <a:pPr algn="just"/>
            <a:r>
              <a:rPr lang="pt-BR" sz="1400" dirty="0"/>
              <a:t>OLIBORNI, </a:t>
            </a:r>
            <a:r>
              <a:rPr lang="pt-BR" sz="1400" dirty="0" err="1"/>
              <a:t>Bernardete</a:t>
            </a:r>
            <a:r>
              <a:rPr lang="pt-BR" sz="1400" dirty="0"/>
              <a:t> </a:t>
            </a:r>
            <a:r>
              <a:rPr lang="pt-BR" sz="1400" dirty="0" err="1"/>
              <a:t>Solditelli</a:t>
            </a:r>
            <a:r>
              <a:rPr lang="pt-BR" sz="1400" dirty="0"/>
              <a:t>. “A </a:t>
            </a:r>
            <a:r>
              <a:rPr lang="pt-BR" sz="1400" dirty="0" err="1"/>
              <a:t>estigmatização</a:t>
            </a:r>
            <a:r>
              <a:rPr lang="pt-BR" sz="1400" dirty="0"/>
              <a:t> como fator determinante dos bloqueios de fala de descendentes de imigrantes italianos do nordeste do Rio Grande do Sul”. In: </a:t>
            </a:r>
            <a:r>
              <a:rPr lang="pt-BR" sz="1400" i="1" dirty="0" err="1"/>
              <a:t>Ideas</a:t>
            </a:r>
            <a:r>
              <a:rPr lang="pt-BR" sz="1400" dirty="0"/>
              <a:t>, 1 (2). El Salvador: USAL, 2013. p. 79-91.</a:t>
            </a:r>
          </a:p>
          <a:p>
            <a:pPr algn="just"/>
            <a:r>
              <a:rPr lang="pt-BR" sz="1400" dirty="0"/>
              <a:t>PERTILE, Marley Terezinha. </a:t>
            </a:r>
            <a:r>
              <a:rPr lang="pt-BR" sz="1400" i="1" dirty="0"/>
              <a:t>O </a:t>
            </a:r>
            <a:r>
              <a:rPr lang="pt-BR" sz="1400" i="1" dirty="0" err="1"/>
              <a:t>talian</a:t>
            </a:r>
            <a:r>
              <a:rPr lang="pt-BR" sz="1400" i="1" dirty="0"/>
              <a:t> entre o italiano padrão e o português brasileiro</a:t>
            </a:r>
            <a:r>
              <a:rPr lang="pt-BR" sz="1400" dirty="0"/>
              <a:t>: Manutenção e substituição linguística no alto Uruguai gaúcho. Tese de Doutorado (Instituto de Letras da Universidade Federal Rio Grande do Sul), Porto Alegre: UFRS, 2009.</a:t>
            </a:r>
          </a:p>
          <a:p>
            <a:pPr algn="just"/>
            <a:r>
              <a:rPr lang="pt-BR" sz="1400" dirty="0"/>
              <a:t>PRADO JUNIOR, Caio da Silva. </a:t>
            </a:r>
            <a:r>
              <a:rPr lang="pt-BR" sz="1400" i="1" dirty="0"/>
              <a:t>Formação do Brasil Contemporâneo</a:t>
            </a:r>
            <a:r>
              <a:rPr lang="pt-BR" sz="1400" dirty="0"/>
              <a:t>: colônia. 12. ed. São Paulo: Brasiliense, 1972.</a:t>
            </a:r>
          </a:p>
          <a:p>
            <a:pPr algn="just"/>
            <a:r>
              <a:rPr lang="pt-BR" sz="1400" dirty="0"/>
              <a:t>SANTIN, Silvino. “Os falares dialetais como expressão da vida pessoal e familiar: relato de uma experiência pessoal”. </a:t>
            </a:r>
            <a:r>
              <a:rPr lang="it-IT" sz="1400" dirty="0"/>
              <a:t>In: MARCATO, Gianna. </a:t>
            </a:r>
            <a:r>
              <a:rPr lang="it-IT" sz="1400" i="1" dirty="0"/>
              <a:t>I confini del dialetto</a:t>
            </a:r>
            <a:r>
              <a:rPr lang="it-IT" sz="1400" dirty="0"/>
              <a:t>. Padova: Unipress, 2001. p. 265-78.</a:t>
            </a:r>
            <a:endParaRPr lang="pt-BR" sz="1400" dirty="0"/>
          </a:p>
          <a:p>
            <a:pPr algn="just"/>
            <a:r>
              <a:rPr lang="it-IT" sz="1400" dirty="0"/>
              <a:t>STAWINSKI, Alberto V. </a:t>
            </a:r>
            <a:r>
              <a:rPr lang="it-IT" sz="1400" i="1" dirty="0"/>
              <a:t>Dicionário vêneto-português-italiano</a:t>
            </a:r>
            <a:r>
              <a:rPr lang="it-IT" sz="1400" dirty="0"/>
              <a:t>, versione italiana a cura di Ulberico Bernardi e Aldo Toffoli. Cornuda (TV): Grafiche Antiga, 1995.</a:t>
            </a:r>
            <a:endParaRPr lang="pt-BR" sz="1400" dirty="0"/>
          </a:p>
          <a:p>
            <a:pPr algn="just"/>
            <a:r>
              <a:rPr lang="pt-BR" sz="1400" dirty="0"/>
              <a:t>______. </a:t>
            </a:r>
            <a:r>
              <a:rPr lang="pt-BR" sz="1400" i="1" dirty="0"/>
              <a:t>Dicionário </a:t>
            </a:r>
            <a:r>
              <a:rPr lang="pt-BR" sz="1400" i="1" dirty="0" err="1"/>
              <a:t>vêneto</a:t>
            </a:r>
            <a:r>
              <a:rPr lang="pt-BR" sz="1400" i="1" dirty="0"/>
              <a:t> sul-rio-grandense-português</a:t>
            </a:r>
            <a:r>
              <a:rPr lang="pt-BR" sz="1400" dirty="0"/>
              <a:t>. Caxias do Sul: EST Editora, 1987.</a:t>
            </a:r>
          </a:p>
          <a:p>
            <a:pPr algn="just"/>
            <a:r>
              <a:rPr lang="pt-BR" sz="1400" dirty="0"/>
              <a:t>______. </a:t>
            </a:r>
            <a:r>
              <a:rPr lang="pt-BR" sz="1400" i="1" dirty="0"/>
              <a:t>Gramática e Vocabulário </a:t>
            </a:r>
            <a:r>
              <a:rPr lang="pt-BR" sz="1400" i="1" dirty="0" err="1"/>
              <a:t>Vêneto</a:t>
            </a:r>
            <a:r>
              <a:rPr lang="pt-BR" sz="1400" i="1" dirty="0"/>
              <a:t>-Português</a:t>
            </a:r>
            <a:r>
              <a:rPr lang="pt-BR" sz="1400" dirty="0"/>
              <a:t>. Porto Alegre: EST/UCS, 1976.</a:t>
            </a:r>
          </a:p>
          <a:p>
            <a:pPr algn="just"/>
            <a:r>
              <a:rPr lang="pt-BR" sz="1400" dirty="0"/>
              <a:t>TONIAL, Honório. </a:t>
            </a:r>
            <a:r>
              <a:rPr lang="pt-BR" sz="1400" i="1" dirty="0"/>
              <a:t>Dicionário Português-</a:t>
            </a:r>
            <a:r>
              <a:rPr lang="pt-BR" sz="1400" i="1" dirty="0" err="1"/>
              <a:t>Talian</a:t>
            </a:r>
            <a:r>
              <a:rPr lang="pt-BR" sz="1400" dirty="0"/>
              <a:t>. Porto Alegre: EST, 1997.</a:t>
            </a:r>
          </a:p>
          <a:p>
            <a:pPr algn="just"/>
            <a:r>
              <a:rPr lang="en-GB" sz="1400" dirty="0"/>
              <a:t>VERTOVEC, Steven e COHEN, Robin (</a:t>
            </a:r>
            <a:r>
              <a:rPr lang="en-GB" sz="1400" dirty="0" err="1"/>
              <a:t>Eds</a:t>
            </a:r>
            <a:r>
              <a:rPr lang="en-GB" sz="1400" dirty="0"/>
              <a:t>). </a:t>
            </a:r>
            <a:r>
              <a:rPr lang="en-GB" sz="1400" i="1" dirty="0" err="1"/>
              <a:t>Migratio</a:t>
            </a:r>
            <a:r>
              <a:rPr lang="en-US" sz="1400" i="1" dirty="0"/>
              <a:t>n, diaspora and Transnationalism</a:t>
            </a:r>
            <a:r>
              <a:rPr lang="en-US" sz="1400" dirty="0"/>
              <a:t>, Cheltenham: Edward Edgar Publishers, 1999.</a:t>
            </a:r>
            <a:endParaRPr lang="pt-BR" sz="1400" dirty="0"/>
          </a:p>
        </p:txBody>
      </p:sp>
    </p:spTree>
  </p:cSld>
  <p:clrMapOvr>
    <a:masterClrMapping/>
  </p:clrMapOvr>
  <p:transition>
    <p:zoom dir="in"/>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Ápice">
  <a:themeElements>
    <a:clrScheme name="Ápice">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Ápic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Ápice">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3244</TotalTime>
  <Words>3068</Words>
  <Application>Microsoft Office PowerPoint</Application>
  <PresentationFormat>Apresentação na tela (4:3)</PresentationFormat>
  <Paragraphs>208</Paragraphs>
  <Slides>22</Slides>
  <Notes>1</Notes>
  <HiddenSlides>0</HiddenSlides>
  <MMClips>0</MMClips>
  <ScaleCrop>false</ScaleCrop>
  <HeadingPairs>
    <vt:vector size="4" baseType="variant">
      <vt:variant>
        <vt:lpstr>Tema</vt:lpstr>
      </vt:variant>
      <vt:variant>
        <vt:i4>1</vt:i4>
      </vt:variant>
      <vt:variant>
        <vt:lpstr>Títulos de slides</vt:lpstr>
      </vt:variant>
      <vt:variant>
        <vt:i4>22</vt:i4>
      </vt:variant>
    </vt:vector>
  </HeadingPairs>
  <TitlesOfParts>
    <vt:vector size="23" baseType="lpstr">
      <vt:lpstr>Ápice</vt:lpstr>
      <vt:lpstr>La diaspora italiana ottocentesca in Brasile e la formazione del talian come lingua di comunicazione tra gli  immigrati  italiani  in terre brasiliane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Própria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diaspora itaiana in Brasile e la formação del Talian</dc:title>
  <dc:subject>Immigrazione italiana e il talian</dc:subject>
  <dc:creator>Mario Botelho</dc:creator>
  <dc:description>Palestra presentata nel I Seminario, 2017.</dc:description>
  <cp:lastModifiedBy>Iguaraciara Botelho</cp:lastModifiedBy>
  <cp:revision>155</cp:revision>
  <dcterms:created xsi:type="dcterms:W3CDTF">2007-11-04T00:31:54Z</dcterms:created>
  <dcterms:modified xsi:type="dcterms:W3CDTF">2017-11-12T13:02:18Z</dcterms:modified>
</cp:coreProperties>
</file>