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Közepesen sötét stílus 2 – 1. jelölőszín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718" autoAdjust="0"/>
  </p:normalViewPr>
  <p:slideViewPr>
    <p:cSldViewPr>
      <p:cViewPr varScale="1">
        <p:scale>
          <a:sx n="65" d="100"/>
          <a:sy n="65" d="100"/>
        </p:scale>
        <p:origin x="1320" y="4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Címdia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ím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9" name="Alcím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hu-HU" smtClean="0"/>
              <a:t>Alcím mintájának szerkesztése</a:t>
            </a:r>
            <a:endParaRPr kumimoji="0" lang="en-US"/>
          </a:p>
        </p:txBody>
      </p:sp>
      <p:sp>
        <p:nvSpPr>
          <p:cNvPr id="28" name="Dátum helye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22C15A3E-9121-4744-9679-7BE90A6E5DC9}" type="datetimeFigureOut">
              <a:rPr lang="hu-HU" smtClean="0"/>
              <a:pPr/>
              <a:t>2019. 05. 15.</a:t>
            </a:fld>
            <a:endParaRPr lang="hu-HU"/>
          </a:p>
        </p:txBody>
      </p:sp>
      <p:sp>
        <p:nvSpPr>
          <p:cNvPr id="17" name="Élőláb helye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hu-HU"/>
          </a:p>
        </p:txBody>
      </p:sp>
      <p:sp>
        <p:nvSpPr>
          <p:cNvPr id="10" name="Téglalap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Téglalap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Téglalap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Téglalap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Egyenes összekötő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Egyenes összekötő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Egyenes összekötő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Egyenes összekötő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Egyenes összekötő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Egyenes összekötő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Téglalap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lipszis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lipszis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Ellipszis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Ellipszis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Ellipszis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Dia számának helye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1D83131A-7B94-4A0C-8A26-4B67E50E39D2}" type="slidenum">
              <a:rPr lang="hu-HU" smtClean="0"/>
              <a:pPr/>
              <a:t>‹N›</a:t>
            </a:fld>
            <a:endParaRPr lang="hu-H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C15A3E-9121-4744-9679-7BE90A6E5DC9}" type="datetimeFigureOut">
              <a:rPr lang="hu-HU" smtClean="0"/>
              <a:pPr/>
              <a:t>2019. 05. 15.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83131A-7B94-4A0C-8A26-4B67E50E39D2}" type="slidenum">
              <a:rPr lang="hu-HU" smtClean="0"/>
              <a:pPr/>
              <a:t>‹N›</a:t>
            </a:fld>
            <a:endParaRPr lang="hu-H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C15A3E-9121-4744-9679-7BE90A6E5DC9}" type="datetimeFigureOut">
              <a:rPr lang="hu-HU" smtClean="0"/>
              <a:pPr/>
              <a:t>2019. 05. 15.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83131A-7B94-4A0C-8A26-4B67E50E39D2}" type="slidenum">
              <a:rPr lang="hu-HU" smtClean="0"/>
              <a:pPr/>
              <a:t>‹N›</a:t>
            </a:fld>
            <a:endParaRPr lang="hu-H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8" name="Tartalom helye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22C15A3E-9121-4744-9679-7BE90A6E5DC9}" type="datetimeFigureOut">
              <a:rPr lang="hu-HU" smtClean="0"/>
              <a:pPr/>
              <a:t>2019. 05. 15.</a:t>
            </a:fld>
            <a:endParaRPr lang="hu-HU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1D83131A-7B94-4A0C-8A26-4B67E50E39D2}" type="slidenum">
              <a:rPr lang="hu-HU" smtClean="0"/>
              <a:pPr/>
              <a:t>‹N›</a:t>
            </a:fld>
            <a:endParaRPr lang="hu-HU"/>
          </a:p>
        </p:txBody>
      </p:sp>
      <p:sp>
        <p:nvSpPr>
          <p:cNvPr id="10" name="Élőláb helye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hu-H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zakaszfejléc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22C15A3E-9121-4744-9679-7BE90A6E5DC9}" type="datetimeFigureOut">
              <a:rPr lang="hu-HU" smtClean="0"/>
              <a:pPr/>
              <a:t>2019. 05. 15.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hu-HU"/>
          </a:p>
        </p:txBody>
      </p:sp>
      <p:sp>
        <p:nvSpPr>
          <p:cNvPr id="9" name="Téglalap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Téglalap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Téglalap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Téglalap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Egyenes összekötő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Egyenes összekötő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Egyenes összekötő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Egyenes összekötő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Egyenes összekötő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Téglalap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Ellipszis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Ellipszis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lipszis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Ellipszis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lipszis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Egyenes összekötő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1D83131A-7B94-4A0C-8A26-4B67E50E39D2}" type="slidenum">
              <a:rPr lang="hu-HU" smtClean="0"/>
              <a:pPr/>
              <a:t>‹N›</a:t>
            </a:fld>
            <a:endParaRPr lang="hu-H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C15A3E-9121-4744-9679-7BE90A6E5DC9}" type="datetimeFigureOut">
              <a:rPr lang="hu-HU" smtClean="0"/>
              <a:pPr/>
              <a:t>2019. 05. 15.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83131A-7B94-4A0C-8A26-4B67E50E39D2}" type="slidenum">
              <a:rPr lang="hu-HU" smtClean="0"/>
              <a:pPr/>
              <a:t>‹N›</a:t>
            </a:fld>
            <a:endParaRPr lang="hu-HU"/>
          </a:p>
        </p:txBody>
      </p:sp>
      <p:sp>
        <p:nvSpPr>
          <p:cNvPr id="9" name="Tartalom helye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11" name="Tartalom helye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C15A3E-9121-4744-9679-7BE90A6E5DC9}" type="datetimeFigureOut">
              <a:rPr lang="hu-HU" smtClean="0"/>
              <a:pPr/>
              <a:t>2019. 05. 15.</a:t>
            </a:fld>
            <a:endParaRPr lang="hu-HU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83131A-7B94-4A0C-8A26-4B67E50E39D2}" type="slidenum">
              <a:rPr lang="hu-HU" smtClean="0"/>
              <a:pPr/>
              <a:t>‹N›</a:t>
            </a:fld>
            <a:endParaRPr lang="hu-HU"/>
          </a:p>
        </p:txBody>
      </p:sp>
      <p:sp>
        <p:nvSpPr>
          <p:cNvPr id="11" name="Tartalom helye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13" name="Tartalom helye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12" name="Szöveg helye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hu-HU" smtClean="0"/>
              <a:t>Mintaszöveg szerkesztése</a:t>
            </a:r>
          </a:p>
        </p:txBody>
      </p:sp>
      <p:sp>
        <p:nvSpPr>
          <p:cNvPr id="14" name="Szöveg helye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hu-HU" smtClean="0"/>
              <a:t>Mintaszöveg szerkesztése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6" name="Dátum helye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22C15A3E-9121-4744-9679-7BE90A6E5DC9}" type="datetimeFigureOut">
              <a:rPr lang="hu-HU" smtClean="0"/>
              <a:pPr/>
              <a:t>2019. 05. 15.</a:t>
            </a:fld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1D83131A-7B94-4A0C-8A26-4B67E50E39D2}" type="slidenum">
              <a:rPr lang="hu-HU" smtClean="0"/>
              <a:pPr/>
              <a:t>‹N›</a:t>
            </a:fld>
            <a:endParaRPr lang="hu-HU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hu-H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C15A3E-9121-4744-9679-7BE90A6E5DC9}" type="datetimeFigureOut">
              <a:rPr lang="hu-HU" smtClean="0"/>
              <a:pPr/>
              <a:t>2019. 05. 15.</a:t>
            </a:fld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83131A-7B94-4A0C-8A26-4B67E50E39D2}" type="slidenum">
              <a:rPr lang="hu-HU" smtClean="0"/>
              <a:pPr/>
              <a:t>‹N›</a:t>
            </a:fld>
            <a:endParaRPr lang="hu-H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Tartalomrész képaláírással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Egyenes összekötő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Szöveg helye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hu-HU" smtClean="0"/>
              <a:t>Mintaszöveg szerkesztése</a:t>
            </a:r>
          </a:p>
        </p:txBody>
      </p:sp>
      <p:sp>
        <p:nvSpPr>
          <p:cNvPr id="8" name="Egyenes összekötő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Egyenes összekötő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Egyenes összekötő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Téglalap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Egyenes összekötő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Ellipszis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Tartalom helye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21" name="Dátum helye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22C15A3E-9121-4744-9679-7BE90A6E5DC9}" type="datetimeFigureOut">
              <a:rPr lang="hu-HU" smtClean="0"/>
              <a:pPr/>
              <a:t>2019. 05. 15.</a:t>
            </a:fld>
            <a:endParaRPr lang="hu-HU"/>
          </a:p>
        </p:txBody>
      </p:sp>
      <p:sp>
        <p:nvSpPr>
          <p:cNvPr id="22" name="Dia számának helye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1D83131A-7B94-4A0C-8A26-4B67E50E39D2}" type="slidenum">
              <a:rPr lang="hu-HU" smtClean="0"/>
              <a:pPr/>
              <a:t>‹N›</a:t>
            </a:fld>
            <a:endParaRPr lang="hu-HU"/>
          </a:p>
        </p:txBody>
      </p:sp>
      <p:sp>
        <p:nvSpPr>
          <p:cNvPr id="23" name="Élőláb helye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hu-H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gyenes összekötő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Ellipszis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hu-HU" smtClean="0"/>
              <a:t>Kép beszúrásához kattintson az ikonra</a:t>
            </a:r>
            <a:endParaRPr kumimoji="0" lang="en-US" dirty="0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hu-HU" smtClean="0"/>
              <a:t>Mintaszöveg szerkesztése</a:t>
            </a:r>
          </a:p>
        </p:txBody>
      </p:sp>
      <p:sp>
        <p:nvSpPr>
          <p:cNvPr id="10" name="Egyenes összekötő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Téglalap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Egyenes összekötő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Egyenes összekötő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Egyenes összekötő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átum helye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22C15A3E-9121-4744-9679-7BE90A6E5DC9}" type="datetimeFigureOut">
              <a:rPr lang="hu-HU" smtClean="0"/>
              <a:pPr/>
              <a:t>2019. 05. 15.</a:t>
            </a:fld>
            <a:endParaRPr lang="hu-HU"/>
          </a:p>
        </p:txBody>
      </p:sp>
      <p:sp>
        <p:nvSpPr>
          <p:cNvPr id="18" name="Dia számának helye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1D83131A-7B94-4A0C-8A26-4B67E50E39D2}" type="slidenum">
              <a:rPr lang="hu-HU" smtClean="0"/>
              <a:pPr/>
              <a:t>‹N›</a:t>
            </a:fld>
            <a:endParaRPr lang="hu-HU"/>
          </a:p>
        </p:txBody>
      </p:sp>
      <p:sp>
        <p:nvSpPr>
          <p:cNvPr id="21" name="Élőláb helye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hu-H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Egyenes összekötő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Cím helye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13" name="Szöveg helye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hu-HU" smtClean="0"/>
              <a:t>Mintaszöveg szerkesztése</a:t>
            </a:r>
          </a:p>
          <a:p>
            <a:pPr lvl="1" eaLnBrk="1" latinLnBrk="0" hangingPunct="1"/>
            <a:r>
              <a:rPr kumimoji="0" lang="hu-HU" smtClean="0"/>
              <a:t>Második szint</a:t>
            </a:r>
          </a:p>
          <a:p>
            <a:pPr lvl="2" eaLnBrk="1" latinLnBrk="0" hangingPunct="1"/>
            <a:r>
              <a:rPr kumimoji="0" lang="hu-HU" smtClean="0"/>
              <a:t>Harmadik szint</a:t>
            </a:r>
          </a:p>
          <a:p>
            <a:pPr lvl="3" eaLnBrk="1" latinLnBrk="0" hangingPunct="1"/>
            <a:r>
              <a:rPr kumimoji="0" lang="hu-HU" smtClean="0"/>
              <a:t>Negyedik szint</a:t>
            </a:r>
          </a:p>
          <a:p>
            <a:pPr lvl="4" eaLnBrk="1" latinLnBrk="0" hangingPunct="1"/>
            <a:r>
              <a:rPr kumimoji="0" lang="hu-HU" smtClean="0"/>
              <a:t>Ötödik szint</a:t>
            </a:r>
            <a:endParaRPr kumimoji="0" lang="en-US"/>
          </a:p>
        </p:txBody>
      </p:sp>
      <p:sp>
        <p:nvSpPr>
          <p:cNvPr id="14" name="Dátum helye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22C15A3E-9121-4744-9679-7BE90A6E5DC9}" type="datetimeFigureOut">
              <a:rPr lang="hu-HU" smtClean="0"/>
              <a:pPr/>
              <a:t>2019. 05. 15.</a:t>
            </a:fld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hu-HU"/>
          </a:p>
        </p:txBody>
      </p:sp>
      <p:sp>
        <p:nvSpPr>
          <p:cNvPr id="7" name="Egyenes összekötő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Egyenes összekötő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Téglalap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Egyenes összekötő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Ellipszis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Dia számának helye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1D83131A-7B94-4A0C-8A26-4B67E50E39D2}" type="slidenum">
              <a:rPr lang="hu-HU" smtClean="0"/>
              <a:pPr/>
              <a:t>‹N›</a:t>
            </a:fld>
            <a:endParaRPr lang="hu-H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2286000" y="1700808"/>
            <a:ext cx="6172200" cy="1944216"/>
          </a:xfrm>
        </p:spPr>
        <p:txBody>
          <a:bodyPr/>
          <a:lstStyle/>
          <a:p>
            <a:r>
              <a:rPr lang="hu-HU" dirty="0" err="1" smtClean="0"/>
              <a:t>Cambiamenti</a:t>
            </a:r>
            <a:r>
              <a:rPr lang="hu-HU" dirty="0" smtClean="0"/>
              <a:t> </a:t>
            </a:r>
            <a:r>
              <a:rPr lang="hu-HU" dirty="0" err="1" smtClean="0"/>
              <a:t>nella</a:t>
            </a:r>
            <a:r>
              <a:rPr lang="hu-HU" dirty="0" smtClean="0"/>
              <a:t> </a:t>
            </a:r>
            <a:r>
              <a:rPr lang="hu-HU" dirty="0" err="1" smtClean="0"/>
              <a:t>funzione</a:t>
            </a:r>
            <a:r>
              <a:rPr lang="hu-HU" dirty="0" smtClean="0"/>
              <a:t> del </a:t>
            </a:r>
            <a:r>
              <a:rPr lang="hu-HU" dirty="0" err="1" smtClean="0"/>
              <a:t>prefisso</a:t>
            </a:r>
            <a:r>
              <a:rPr lang="hu-HU" dirty="0" smtClean="0"/>
              <a:t> </a:t>
            </a:r>
            <a:r>
              <a:rPr lang="hu-HU" dirty="0" err="1" smtClean="0"/>
              <a:t>verbale</a:t>
            </a:r>
            <a:r>
              <a:rPr lang="hu-HU" dirty="0" smtClean="0"/>
              <a:t> </a:t>
            </a:r>
            <a:r>
              <a:rPr lang="hu-HU" i="1" dirty="0" smtClean="0"/>
              <a:t>ad</a:t>
            </a:r>
            <a:r>
              <a:rPr lang="hu-HU" dirty="0" smtClean="0"/>
              <a:t>- dal </a:t>
            </a:r>
            <a:r>
              <a:rPr lang="hu-HU" dirty="0" err="1" smtClean="0"/>
              <a:t>latino</a:t>
            </a:r>
            <a:r>
              <a:rPr lang="hu-HU" dirty="0" smtClean="0"/>
              <a:t> </a:t>
            </a:r>
            <a:r>
              <a:rPr lang="hu-HU" dirty="0" err="1" smtClean="0"/>
              <a:t>classico</a:t>
            </a:r>
            <a:r>
              <a:rPr lang="hu-HU" dirty="0" smtClean="0"/>
              <a:t> </a:t>
            </a:r>
            <a:r>
              <a:rPr lang="hu-HU" dirty="0" err="1" smtClean="0"/>
              <a:t>all’italiano</a:t>
            </a:r>
            <a:endParaRPr lang="hu-HU" dirty="0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2286000" y="4221088"/>
            <a:ext cx="6172200" cy="2160240"/>
          </a:xfrm>
        </p:spPr>
        <p:txBody>
          <a:bodyPr>
            <a:normAutofit fontScale="92500" lnSpcReduction="20000"/>
          </a:bodyPr>
          <a:lstStyle/>
          <a:p>
            <a:r>
              <a:rPr lang="hu-HU" dirty="0" smtClean="0"/>
              <a:t>Ágnes </a:t>
            </a:r>
            <a:r>
              <a:rPr lang="hu-HU" dirty="0" err="1" smtClean="0"/>
              <a:t>Jekl</a:t>
            </a:r>
            <a:endParaRPr lang="hu-HU" dirty="0" smtClean="0"/>
          </a:p>
          <a:p>
            <a:r>
              <a:rPr lang="hu-HU" dirty="0" err="1" smtClean="0"/>
              <a:t>agnes.jekl</a:t>
            </a:r>
            <a:r>
              <a:rPr lang="hu-HU" dirty="0" smtClean="0"/>
              <a:t>@</a:t>
            </a:r>
            <a:r>
              <a:rPr lang="hu-HU" dirty="0" err="1" smtClean="0"/>
              <a:t>gmail.com</a:t>
            </a:r>
            <a:endParaRPr lang="hu-HU" dirty="0" smtClean="0"/>
          </a:p>
          <a:p>
            <a:r>
              <a:rPr lang="hu-HU" dirty="0" err="1" smtClean="0"/>
              <a:t>Università</a:t>
            </a:r>
            <a:r>
              <a:rPr lang="hu-HU" dirty="0" smtClean="0"/>
              <a:t> </a:t>
            </a:r>
            <a:r>
              <a:rPr lang="hu-HU" dirty="0" err="1" smtClean="0"/>
              <a:t>degli</a:t>
            </a:r>
            <a:r>
              <a:rPr lang="hu-HU" dirty="0" smtClean="0"/>
              <a:t> </a:t>
            </a:r>
            <a:r>
              <a:rPr lang="hu-HU" dirty="0" err="1" smtClean="0"/>
              <a:t>Studi</a:t>
            </a:r>
            <a:r>
              <a:rPr lang="hu-HU" dirty="0" smtClean="0"/>
              <a:t> Eötvös Loránd, Budapest</a:t>
            </a:r>
          </a:p>
          <a:p>
            <a:endParaRPr lang="hu-HU" dirty="0" smtClean="0"/>
          </a:p>
          <a:p>
            <a:r>
              <a:rPr lang="hu-HU" dirty="0" smtClean="0"/>
              <a:t>Seminario – Università degli Studi di </a:t>
            </a:r>
            <a:r>
              <a:rPr lang="hu-HU" dirty="0" smtClean="0"/>
              <a:t>Udine</a:t>
            </a:r>
            <a:endParaRPr lang="it-IT" dirty="0" smtClean="0"/>
          </a:p>
          <a:p>
            <a:r>
              <a:rPr lang="it-IT" dirty="0" smtClean="0"/>
              <a:t>Centro Internazionale sul </a:t>
            </a:r>
            <a:r>
              <a:rPr lang="it-IT" dirty="0" err="1" smtClean="0"/>
              <a:t>Plurilingusimo</a:t>
            </a:r>
            <a:endParaRPr lang="hu-HU" dirty="0" smtClean="0"/>
          </a:p>
          <a:p>
            <a:r>
              <a:rPr lang="hu-HU" dirty="0" smtClean="0"/>
              <a:t>16 </a:t>
            </a:r>
            <a:r>
              <a:rPr lang="hu-HU" dirty="0" err="1" smtClean="0"/>
              <a:t>maggio</a:t>
            </a:r>
            <a:r>
              <a:rPr lang="hu-HU" dirty="0" smtClean="0"/>
              <a:t> 2019</a:t>
            </a:r>
          </a:p>
          <a:p>
            <a:endParaRPr lang="hu-H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err="1" smtClean="0"/>
              <a:t>Verbi</a:t>
            </a:r>
            <a:r>
              <a:rPr lang="hu-HU" dirty="0" smtClean="0"/>
              <a:t> </a:t>
            </a:r>
            <a:r>
              <a:rPr lang="hu-HU" dirty="0" err="1" smtClean="0"/>
              <a:t>ricostruiti</a:t>
            </a:r>
            <a:r>
              <a:rPr lang="hu-HU" dirty="0" smtClean="0"/>
              <a:t> per il </a:t>
            </a:r>
            <a:r>
              <a:rPr lang="hu-HU" dirty="0" err="1" smtClean="0"/>
              <a:t>latino</a:t>
            </a:r>
            <a:r>
              <a:rPr lang="hu-HU" dirty="0" smtClean="0"/>
              <a:t> </a:t>
            </a:r>
            <a:r>
              <a:rPr lang="hu-HU" dirty="0" err="1" smtClean="0"/>
              <a:t>volgare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hu-HU" sz="2000" dirty="0" smtClean="0"/>
              <a:t>Dei 51 </a:t>
            </a:r>
            <a:r>
              <a:rPr lang="hu-HU" sz="2000" dirty="0" err="1" smtClean="0"/>
              <a:t>verbi</a:t>
            </a:r>
            <a:r>
              <a:rPr lang="hu-HU" sz="2000" dirty="0" smtClean="0"/>
              <a:t> </a:t>
            </a:r>
            <a:r>
              <a:rPr lang="hu-HU" sz="2000" dirty="0" err="1" smtClean="0"/>
              <a:t>in</a:t>
            </a:r>
            <a:r>
              <a:rPr lang="hu-HU" sz="2000" dirty="0" smtClean="0"/>
              <a:t> 36 la </a:t>
            </a:r>
            <a:r>
              <a:rPr lang="hu-HU" sz="2000" dirty="0" err="1" smtClean="0"/>
              <a:t>funzione</a:t>
            </a:r>
            <a:r>
              <a:rPr lang="hu-HU" sz="2000" dirty="0" smtClean="0"/>
              <a:t> del </a:t>
            </a:r>
            <a:r>
              <a:rPr lang="hu-HU" sz="2000" dirty="0" err="1" smtClean="0"/>
              <a:t>prefisso</a:t>
            </a:r>
            <a:r>
              <a:rPr lang="hu-HU" sz="2000" dirty="0" smtClean="0"/>
              <a:t> </a:t>
            </a:r>
            <a:r>
              <a:rPr lang="hu-HU" sz="2000" dirty="0" err="1" smtClean="0"/>
              <a:t>si</a:t>
            </a:r>
            <a:r>
              <a:rPr lang="hu-HU" sz="2000" dirty="0" smtClean="0"/>
              <a:t> </a:t>
            </a:r>
            <a:r>
              <a:rPr lang="hu-HU" sz="2000" dirty="0" err="1" smtClean="0"/>
              <a:t>riconosce</a:t>
            </a:r>
            <a:endParaRPr lang="hu-HU" sz="2000" dirty="0" smtClean="0"/>
          </a:p>
          <a:p>
            <a:r>
              <a:rPr lang="hu-HU" sz="2000" dirty="0" err="1" smtClean="0"/>
              <a:t>Si</a:t>
            </a:r>
            <a:r>
              <a:rPr lang="hu-HU" sz="2000" dirty="0" smtClean="0"/>
              <a:t> </a:t>
            </a:r>
            <a:r>
              <a:rPr lang="hu-HU" sz="2000" dirty="0" err="1" smtClean="0"/>
              <a:t>riconoscono</a:t>
            </a:r>
            <a:r>
              <a:rPr lang="hu-HU" sz="2000" dirty="0" smtClean="0"/>
              <a:t> </a:t>
            </a:r>
            <a:r>
              <a:rPr lang="hu-HU" sz="2000" dirty="0" err="1" smtClean="0"/>
              <a:t>solo</a:t>
            </a:r>
            <a:r>
              <a:rPr lang="hu-HU" sz="2000" dirty="0" smtClean="0"/>
              <a:t> </a:t>
            </a:r>
            <a:r>
              <a:rPr lang="hu-HU" sz="2000" dirty="0" err="1" smtClean="0"/>
              <a:t>due</a:t>
            </a:r>
            <a:r>
              <a:rPr lang="hu-HU" sz="2000" dirty="0" smtClean="0"/>
              <a:t> </a:t>
            </a:r>
            <a:r>
              <a:rPr lang="hu-HU" sz="2000" dirty="0" err="1" smtClean="0"/>
              <a:t>funzioni</a:t>
            </a:r>
            <a:r>
              <a:rPr lang="hu-HU" sz="2000" dirty="0" smtClean="0"/>
              <a:t> </a:t>
            </a:r>
            <a:r>
              <a:rPr lang="hu-HU" sz="2000" dirty="0" err="1" smtClean="0"/>
              <a:t>latine</a:t>
            </a:r>
            <a:endParaRPr lang="hu-HU" sz="2000" dirty="0" smtClean="0"/>
          </a:p>
          <a:p>
            <a:pPr marL="457200" indent="-457200">
              <a:buFont typeface="+mj-lt"/>
              <a:buAutoNum type="arabicParenR"/>
            </a:pPr>
            <a:r>
              <a:rPr lang="hu-HU" sz="2000" dirty="0" err="1" smtClean="0"/>
              <a:t>Funzione</a:t>
            </a:r>
            <a:r>
              <a:rPr lang="hu-HU" sz="2000" dirty="0" smtClean="0"/>
              <a:t> di ‘</a:t>
            </a:r>
            <a:r>
              <a:rPr lang="hu-HU" sz="2000" dirty="0" err="1" smtClean="0"/>
              <a:t>avvicinamento</a:t>
            </a:r>
            <a:r>
              <a:rPr lang="hu-HU" sz="2000" dirty="0" smtClean="0"/>
              <a:t>’: per es. </a:t>
            </a:r>
            <a:r>
              <a:rPr lang="it-IT" sz="2000" i="1" dirty="0" smtClean="0"/>
              <a:t>affibbiare</a:t>
            </a:r>
            <a:r>
              <a:rPr lang="it-IT" sz="2000" dirty="0" smtClean="0"/>
              <a:t>, </a:t>
            </a:r>
            <a:r>
              <a:rPr lang="it-IT" sz="2000" i="1" dirty="0" smtClean="0"/>
              <a:t>accogliere</a:t>
            </a:r>
            <a:r>
              <a:rPr lang="it-IT" sz="2000" dirty="0" smtClean="0"/>
              <a:t> (con sfumatura riflessiva), </a:t>
            </a:r>
            <a:r>
              <a:rPr lang="it-IT" sz="2000" i="1" dirty="0" smtClean="0"/>
              <a:t>assaltare</a:t>
            </a:r>
            <a:r>
              <a:rPr lang="it-IT" sz="2000" dirty="0" smtClean="0"/>
              <a:t> (con la sfumatura di ostilità</a:t>
            </a:r>
            <a:r>
              <a:rPr lang="hu-HU" sz="2000" dirty="0" smtClean="0"/>
              <a:t>), </a:t>
            </a:r>
            <a:r>
              <a:rPr lang="it-IT" sz="2000" i="1" dirty="0" smtClean="0"/>
              <a:t>assomigliare</a:t>
            </a:r>
            <a:r>
              <a:rPr lang="it-IT" sz="2000" dirty="0" smtClean="0"/>
              <a:t> (con la sfumatura di ‘adattamento’)</a:t>
            </a:r>
            <a:endParaRPr lang="hu-HU" sz="2000" dirty="0" smtClean="0"/>
          </a:p>
          <a:p>
            <a:pPr marL="457200" indent="-457200">
              <a:buFont typeface="+mj-lt"/>
              <a:buAutoNum type="arabicParenR"/>
            </a:pPr>
            <a:r>
              <a:rPr lang="hu-HU" sz="2000" dirty="0" err="1" smtClean="0"/>
              <a:t>Funzione</a:t>
            </a:r>
            <a:r>
              <a:rPr lang="hu-HU" sz="2000" dirty="0" smtClean="0"/>
              <a:t> di ‘</a:t>
            </a:r>
            <a:r>
              <a:rPr lang="hu-HU" sz="2000" dirty="0" err="1" smtClean="0"/>
              <a:t>cominciare</a:t>
            </a:r>
            <a:r>
              <a:rPr lang="hu-HU" sz="2000" dirty="0" smtClean="0"/>
              <a:t> un </a:t>
            </a:r>
            <a:r>
              <a:rPr lang="hu-HU" sz="2000" dirty="0" err="1" smtClean="0"/>
              <a:t>processo</a:t>
            </a:r>
            <a:r>
              <a:rPr lang="hu-HU" sz="2000" dirty="0" smtClean="0"/>
              <a:t>’: per es. </a:t>
            </a:r>
            <a:r>
              <a:rPr lang="it-IT" sz="2000" i="1" dirty="0" smtClean="0"/>
              <a:t>allentare</a:t>
            </a:r>
            <a:r>
              <a:rPr lang="it-IT" sz="2000" dirty="0" smtClean="0"/>
              <a:t>, </a:t>
            </a:r>
            <a:r>
              <a:rPr lang="it-IT" sz="2000" i="1" dirty="0" smtClean="0"/>
              <a:t>annottare</a:t>
            </a:r>
            <a:endParaRPr lang="hu-HU" sz="2000" dirty="0" smtClean="0"/>
          </a:p>
          <a:p>
            <a:r>
              <a:rPr lang="hu-HU" sz="2000" dirty="0" err="1" smtClean="0"/>
              <a:t>Cambio</a:t>
            </a:r>
            <a:r>
              <a:rPr lang="hu-HU" sz="2000" dirty="0" smtClean="0"/>
              <a:t> di </a:t>
            </a:r>
            <a:r>
              <a:rPr lang="hu-HU" sz="2000" dirty="0" err="1" smtClean="0"/>
              <a:t>prefisso</a:t>
            </a:r>
            <a:r>
              <a:rPr lang="hu-HU" sz="2000" dirty="0" smtClean="0"/>
              <a:t> (per es. </a:t>
            </a:r>
            <a:r>
              <a:rPr lang="hu-HU" sz="2000" i="1" dirty="0" err="1" smtClean="0"/>
              <a:t>affogare</a:t>
            </a:r>
            <a:r>
              <a:rPr lang="hu-HU" sz="2000" dirty="0" smtClean="0"/>
              <a:t> per </a:t>
            </a:r>
            <a:r>
              <a:rPr lang="it-IT" sz="2000" dirty="0" smtClean="0"/>
              <a:t>il latino tardo </a:t>
            </a:r>
            <a:r>
              <a:rPr lang="it-IT" sz="2000" i="1" dirty="0" smtClean="0"/>
              <a:t>offōcāre</a:t>
            </a:r>
            <a:r>
              <a:rPr lang="hu-HU" sz="2000" dirty="0" smtClean="0"/>
              <a:t>); </a:t>
            </a:r>
            <a:r>
              <a:rPr lang="hu-HU" sz="2000" dirty="0" err="1" smtClean="0"/>
              <a:t>prefissi</a:t>
            </a:r>
            <a:r>
              <a:rPr lang="hu-HU" sz="2000" dirty="0" smtClean="0"/>
              <a:t> </a:t>
            </a:r>
            <a:r>
              <a:rPr lang="hu-HU" sz="2000" dirty="0" err="1" smtClean="0"/>
              <a:t>doppi</a:t>
            </a:r>
            <a:r>
              <a:rPr lang="hu-HU" sz="2000" dirty="0" smtClean="0"/>
              <a:t> (per es. </a:t>
            </a:r>
            <a:r>
              <a:rPr lang="hu-HU" sz="2000" i="1" dirty="0" err="1" smtClean="0"/>
              <a:t>accorgersi</a:t>
            </a:r>
            <a:r>
              <a:rPr lang="hu-HU" sz="2000" dirty="0" smtClean="0"/>
              <a:t> </a:t>
            </a:r>
            <a:r>
              <a:rPr lang="it-IT" sz="2000" dirty="0" smtClean="0"/>
              <a:t>[</a:t>
            </a:r>
            <a:r>
              <a:rPr lang="it-IT" sz="2000" i="1" dirty="0" smtClean="0"/>
              <a:t>ad</a:t>
            </a:r>
            <a:r>
              <a:rPr lang="it-IT" sz="2000" dirty="0" smtClean="0"/>
              <a:t>- + </a:t>
            </a:r>
            <a:r>
              <a:rPr lang="it-IT" sz="2000" i="1" dirty="0" smtClean="0"/>
              <a:t>corrigō</a:t>
            </a:r>
            <a:r>
              <a:rPr lang="it-IT" sz="2000" dirty="0" smtClean="0"/>
              <a:t> [</a:t>
            </a:r>
            <a:r>
              <a:rPr lang="it-IT" sz="2000" i="1" dirty="0" smtClean="0"/>
              <a:t>con</a:t>
            </a:r>
            <a:r>
              <a:rPr lang="it-IT" sz="2000" dirty="0" smtClean="0"/>
              <a:t>- + </a:t>
            </a:r>
            <a:r>
              <a:rPr lang="it-IT" sz="2000" i="1" dirty="0" smtClean="0"/>
              <a:t>regō</a:t>
            </a:r>
            <a:r>
              <a:rPr lang="it-IT" sz="2000" dirty="0" smtClean="0"/>
              <a:t>]</a:t>
            </a:r>
            <a:r>
              <a:rPr lang="hu-HU" sz="2000" dirty="0" smtClean="0"/>
              <a:t>])</a:t>
            </a:r>
          </a:p>
          <a:p>
            <a:r>
              <a:rPr lang="hu-HU" sz="2000" dirty="0" smtClean="0"/>
              <a:t>La </a:t>
            </a:r>
            <a:r>
              <a:rPr lang="hu-HU" sz="2000" dirty="0" err="1" smtClean="0"/>
              <a:t>parasintesi</a:t>
            </a:r>
            <a:r>
              <a:rPr lang="hu-HU" sz="2000" dirty="0" smtClean="0"/>
              <a:t> (per es. </a:t>
            </a:r>
            <a:r>
              <a:rPr lang="hu-HU" sz="2000" i="1" dirty="0" err="1" smtClean="0"/>
              <a:t>adirarsi</a:t>
            </a:r>
            <a:r>
              <a:rPr lang="hu-HU" sz="2000" dirty="0" smtClean="0"/>
              <a:t>)</a:t>
            </a:r>
          </a:p>
          <a:p>
            <a:endParaRPr lang="hu-HU" dirty="0" smtClean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err="1" smtClean="0"/>
              <a:t>Verbi</a:t>
            </a:r>
            <a:r>
              <a:rPr lang="hu-HU" dirty="0" smtClean="0"/>
              <a:t> </a:t>
            </a:r>
            <a:r>
              <a:rPr lang="hu-HU" dirty="0" err="1" smtClean="0"/>
              <a:t>derivati</a:t>
            </a:r>
            <a:r>
              <a:rPr lang="hu-HU" dirty="0" smtClean="0"/>
              <a:t> dal </a:t>
            </a:r>
            <a:r>
              <a:rPr lang="hu-HU" dirty="0" err="1" smtClean="0"/>
              <a:t>latino</a:t>
            </a:r>
            <a:r>
              <a:rPr lang="hu-HU" dirty="0" smtClean="0"/>
              <a:t> </a:t>
            </a:r>
            <a:r>
              <a:rPr lang="hu-HU" dirty="0" err="1" smtClean="0"/>
              <a:t>tardo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hu-HU" sz="2000" dirty="0" err="1" smtClean="0"/>
              <a:t>Solo</a:t>
            </a:r>
            <a:r>
              <a:rPr lang="hu-HU" sz="2000" dirty="0" smtClean="0"/>
              <a:t> 6 </a:t>
            </a:r>
            <a:r>
              <a:rPr lang="hu-HU" sz="2000" dirty="0" err="1" smtClean="0"/>
              <a:t>verbi</a:t>
            </a:r>
            <a:r>
              <a:rPr lang="hu-HU" sz="2000" dirty="0" smtClean="0"/>
              <a:t> di </a:t>
            </a:r>
            <a:r>
              <a:rPr lang="hu-HU" sz="2000" dirty="0" err="1" smtClean="0"/>
              <a:t>cui</a:t>
            </a:r>
            <a:r>
              <a:rPr lang="hu-HU" sz="2000" dirty="0" smtClean="0"/>
              <a:t> </a:t>
            </a:r>
            <a:r>
              <a:rPr lang="hu-HU" sz="2000" dirty="0" err="1" smtClean="0"/>
              <a:t>in</a:t>
            </a:r>
            <a:r>
              <a:rPr lang="hu-HU" sz="2000" dirty="0" smtClean="0"/>
              <a:t> 5 la </a:t>
            </a:r>
            <a:r>
              <a:rPr lang="hu-HU" sz="2000" dirty="0" err="1" smtClean="0"/>
              <a:t>funzione</a:t>
            </a:r>
            <a:r>
              <a:rPr lang="hu-HU" sz="2000" dirty="0" smtClean="0"/>
              <a:t> del </a:t>
            </a:r>
            <a:r>
              <a:rPr lang="hu-HU" sz="2000" dirty="0" err="1" smtClean="0"/>
              <a:t>prefisso</a:t>
            </a:r>
            <a:r>
              <a:rPr lang="hu-HU" sz="2000" dirty="0" smtClean="0"/>
              <a:t> </a:t>
            </a:r>
            <a:r>
              <a:rPr lang="hu-HU" sz="2000" dirty="0" err="1" smtClean="0"/>
              <a:t>si</a:t>
            </a:r>
            <a:r>
              <a:rPr lang="hu-HU" sz="2000" dirty="0" smtClean="0"/>
              <a:t> </a:t>
            </a:r>
            <a:r>
              <a:rPr lang="hu-HU" sz="2000" dirty="0" err="1" smtClean="0"/>
              <a:t>riconosce</a:t>
            </a:r>
            <a:endParaRPr lang="hu-HU" sz="2000" dirty="0" smtClean="0"/>
          </a:p>
          <a:p>
            <a:pPr marL="457200" indent="-457200">
              <a:buFont typeface="+mj-lt"/>
              <a:buAutoNum type="arabicParenR"/>
            </a:pPr>
            <a:r>
              <a:rPr lang="hu-HU" sz="2000" dirty="0" err="1" smtClean="0"/>
              <a:t>Funzione</a:t>
            </a:r>
            <a:r>
              <a:rPr lang="hu-HU" sz="2000" dirty="0" smtClean="0"/>
              <a:t> di ‘</a:t>
            </a:r>
            <a:r>
              <a:rPr lang="hu-HU" sz="2000" dirty="0" err="1" smtClean="0"/>
              <a:t>avvicinamento</a:t>
            </a:r>
            <a:r>
              <a:rPr lang="hu-HU" sz="2000" dirty="0" smtClean="0"/>
              <a:t>’: </a:t>
            </a:r>
            <a:r>
              <a:rPr lang="it-IT" sz="2000" i="1" dirty="0" smtClean="0"/>
              <a:t>adunare</a:t>
            </a:r>
            <a:r>
              <a:rPr lang="it-IT" sz="2000" dirty="0" smtClean="0"/>
              <a:t>, </a:t>
            </a:r>
            <a:r>
              <a:rPr lang="it-IT" sz="2000" i="1" dirty="0" smtClean="0"/>
              <a:t>approssimare</a:t>
            </a:r>
            <a:endParaRPr lang="hu-HU" sz="2000" i="1" dirty="0" smtClean="0"/>
          </a:p>
          <a:p>
            <a:pPr marL="457200" indent="-457200">
              <a:buFont typeface="+mj-lt"/>
              <a:buAutoNum type="arabicParenR"/>
            </a:pPr>
            <a:r>
              <a:rPr lang="hu-HU" sz="2000" dirty="0" err="1" smtClean="0"/>
              <a:t>Funzione</a:t>
            </a:r>
            <a:r>
              <a:rPr lang="hu-HU" sz="2000" dirty="0" smtClean="0"/>
              <a:t> di ‘</a:t>
            </a:r>
            <a:r>
              <a:rPr lang="hu-HU" sz="2000" dirty="0" err="1" smtClean="0"/>
              <a:t>cominciare</a:t>
            </a:r>
            <a:r>
              <a:rPr lang="hu-HU" sz="2000" dirty="0" smtClean="0"/>
              <a:t> un </a:t>
            </a:r>
            <a:r>
              <a:rPr lang="hu-HU" sz="2000" dirty="0" err="1" smtClean="0"/>
              <a:t>processo</a:t>
            </a:r>
            <a:r>
              <a:rPr lang="hu-HU" sz="2000" dirty="0" smtClean="0"/>
              <a:t>’: </a:t>
            </a:r>
            <a:r>
              <a:rPr lang="it-IT" sz="2000" i="1" dirty="0" smtClean="0"/>
              <a:t>allattare</a:t>
            </a:r>
            <a:r>
              <a:rPr lang="it-IT" sz="2000" dirty="0" smtClean="0"/>
              <a:t>, </a:t>
            </a:r>
            <a:r>
              <a:rPr lang="it-IT" sz="2000" i="1" dirty="0" smtClean="0"/>
              <a:t>appianare</a:t>
            </a:r>
            <a:r>
              <a:rPr lang="it-IT" sz="2000" dirty="0" smtClean="0"/>
              <a:t> </a:t>
            </a:r>
            <a:endParaRPr lang="hu-HU" sz="2000" dirty="0" smtClean="0"/>
          </a:p>
          <a:p>
            <a:pPr marL="457200" indent="-457200">
              <a:buFont typeface="+mj-lt"/>
              <a:buAutoNum type="arabicParenR"/>
            </a:pPr>
            <a:r>
              <a:rPr lang="hu-HU" sz="2000" dirty="0" smtClean="0"/>
              <a:t>? </a:t>
            </a:r>
            <a:r>
              <a:rPr lang="it-IT" sz="2000" dirty="0" smtClean="0"/>
              <a:t>Funzione additiva</a:t>
            </a:r>
            <a:r>
              <a:rPr lang="hu-HU" sz="2000" dirty="0" smtClean="0"/>
              <a:t>: </a:t>
            </a:r>
            <a:r>
              <a:rPr lang="it-IT" sz="2000" i="1" dirty="0" smtClean="0"/>
              <a:t>assommare</a:t>
            </a:r>
            <a:endParaRPr lang="hu-HU" sz="2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err="1" smtClean="0"/>
              <a:t>Verbi</a:t>
            </a:r>
            <a:r>
              <a:rPr lang="hu-HU" dirty="0" smtClean="0"/>
              <a:t> di </a:t>
            </a:r>
            <a:r>
              <a:rPr lang="hu-HU" dirty="0" err="1" smtClean="0"/>
              <a:t>creazione</a:t>
            </a:r>
            <a:r>
              <a:rPr lang="hu-HU" dirty="0" smtClean="0"/>
              <a:t> </a:t>
            </a:r>
            <a:r>
              <a:rPr lang="hu-HU" dirty="0" err="1" smtClean="0"/>
              <a:t>italiana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hu-HU" sz="2000" dirty="0" smtClean="0"/>
              <a:t>57 </a:t>
            </a:r>
            <a:r>
              <a:rPr lang="hu-HU" sz="2000" dirty="0" err="1" smtClean="0"/>
              <a:t>verbi</a:t>
            </a:r>
            <a:r>
              <a:rPr lang="hu-HU" sz="2000" dirty="0" smtClean="0"/>
              <a:t> </a:t>
            </a:r>
            <a:r>
              <a:rPr lang="hu-HU" sz="2000" dirty="0" err="1" smtClean="0"/>
              <a:t>divisi</a:t>
            </a:r>
            <a:r>
              <a:rPr lang="hu-HU" sz="2000" dirty="0" smtClean="0"/>
              <a:t> </a:t>
            </a:r>
            <a:r>
              <a:rPr lang="hu-HU" sz="2000" dirty="0" err="1" smtClean="0"/>
              <a:t>in</a:t>
            </a:r>
            <a:r>
              <a:rPr lang="hu-HU" sz="2000" dirty="0" smtClean="0"/>
              <a:t> </a:t>
            </a:r>
            <a:r>
              <a:rPr lang="hu-HU" sz="2000" dirty="0" err="1" smtClean="0"/>
              <a:t>verbi</a:t>
            </a:r>
            <a:r>
              <a:rPr lang="hu-HU" sz="2000" dirty="0" smtClean="0"/>
              <a:t> </a:t>
            </a:r>
            <a:r>
              <a:rPr lang="hu-HU" sz="2000" dirty="0" err="1" smtClean="0"/>
              <a:t>prefissati</a:t>
            </a:r>
            <a:r>
              <a:rPr lang="hu-HU" sz="2000" dirty="0" smtClean="0"/>
              <a:t> (12) e </a:t>
            </a:r>
            <a:r>
              <a:rPr lang="hu-HU" sz="2000" dirty="0" err="1" smtClean="0"/>
              <a:t>parasintetici</a:t>
            </a:r>
            <a:r>
              <a:rPr lang="hu-HU" sz="2000" dirty="0" smtClean="0"/>
              <a:t> (45)</a:t>
            </a:r>
          </a:p>
          <a:p>
            <a:r>
              <a:rPr lang="hu-HU" sz="2000" dirty="0" err="1" smtClean="0"/>
              <a:t>L’ipotesi</a:t>
            </a:r>
            <a:r>
              <a:rPr lang="hu-HU" sz="2000" dirty="0" smtClean="0"/>
              <a:t> del </a:t>
            </a:r>
            <a:r>
              <a:rPr lang="hu-HU" sz="2000" i="1" dirty="0" smtClean="0"/>
              <a:t>DELI</a:t>
            </a:r>
            <a:r>
              <a:rPr lang="hu-HU" sz="2000" dirty="0" smtClean="0"/>
              <a:t> per la </a:t>
            </a:r>
            <a:r>
              <a:rPr lang="hu-HU" sz="2000" dirty="0" err="1" smtClean="0"/>
              <a:t>funzione</a:t>
            </a:r>
            <a:r>
              <a:rPr lang="hu-HU" sz="2000" dirty="0" smtClean="0"/>
              <a:t> </a:t>
            </a:r>
            <a:r>
              <a:rPr lang="hu-HU" sz="2000" dirty="0" err="1" smtClean="0"/>
              <a:t>rafforzativa</a:t>
            </a:r>
            <a:r>
              <a:rPr lang="hu-HU" sz="2000" dirty="0" smtClean="0"/>
              <a:t> del </a:t>
            </a:r>
            <a:r>
              <a:rPr lang="hu-HU" sz="2000" dirty="0" err="1" smtClean="0"/>
              <a:t>prefisso</a:t>
            </a:r>
            <a:r>
              <a:rPr lang="hu-HU" sz="2000" dirty="0" smtClean="0"/>
              <a:t> </a:t>
            </a:r>
            <a:r>
              <a:rPr lang="it-IT" sz="2000" dirty="0" smtClean="0"/>
              <a:t>è </a:t>
            </a:r>
            <a:r>
              <a:rPr lang="hu-HU" sz="2000" dirty="0" err="1" smtClean="0"/>
              <a:t>confermata</a:t>
            </a:r>
            <a:r>
              <a:rPr lang="hu-HU" sz="2000" dirty="0" smtClean="0"/>
              <a:t> </a:t>
            </a:r>
            <a:r>
              <a:rPr lang="hu-HU" sz="2000" dirty="0" err="1" smtClean="0"/>
              <a:t>nella</a:t>
            </a:r>
            <a:r>
              <a:rPr lang="hu-HU" sz="2000" dirty="0" smtClean="0"/>
              <a:t>/per la </a:t>
            </a:r>
            <a:r>
              <a:rPr lang="hu-HU" sz="2000" dirty="0" err="1" smtClean="0"/>
              <a:t>maggior</a:t>
            </a:r>
            <a:r>
              <a:rPr lang="hu-HU" sz="2000" dirty="0" smtClean="0"/>
              <a:t> parte </a:t>
            </a:r>
            <a:r>
              <a:rPr lang="hu-HU" sz="2000" dirty="0" err="1" smtClean="0"/>
              <a:t>dei</a:t>
            </a:r>
            <a:r>
              <a:rPr lang="hu-HU" sz="2000" dirty="0" smtClean="0"/>
              <a:t> </a:t>
            </a:r>
            <a:r>
              <a:rPr lang="hu-HU" sz="2000" dirty="0" err="1" smtClean="0"/>
              <a:t>verbi</a:t>
            </a:r>
            <a:r>
              <a:rPr lang="hu-HU" sz="2000" dirty="0" smtClean="0"/>
              <a:t> </a:t>
            </a:r>
            <a:r>
              <a:rPr lang="hu-HU" sz="2000" dirty="0" err="1" smtClean="0"/>
              <a:t>prefissati</a:t>
            </a:r>
            <a:r>
              <a:rPr lang="hu-HU" sz="2000" dirty="0" smtClean="0"/>
              <a:t> </a:t>
            </a:r>
            <a:r>
              <a:rPr lang="it-IT" sz="2000" dirty="0" smtClean="0"/>
              <a:t>più</a:t>
            </a:r>
            <a:r>
              <a:rPr lang="hu-HU" sz="2000" dirty="0" smtClean="0"/>
              <a:t> </a:t>
            </a:r>
            <a:r>
              <a:rPr lang="hu-HU" sz="2000" dirty="0" err="1" smtClean="0"/>
              <a:t>frequenti</a:t>
            </a:r>
            <a:r>
              <a:rPr lang="hu-HU" sz="2000" dirty="0" smtClean="0"/>
              <a:t> (</a:t>
            </a:r>
            <a:r>
              <a:rPr lang="hu-HU" sz="2000" dirty="0" err="1" smtClean="0"/>
              <a:t>in</a:t>
            </a:r>
            <a:r>
              <a:rPr lang="hu-HU" sz="2000" dirty="0" smtClean="0"/>
              <a:t> 8 </a:t>
            </a:r>
            <a:r>
              <a:rPr lang="hu-HU" sz="2000" dirty="0" err="1" smtClean="0"/>
              <a:t>verbi</a:t>
            </a:r>
            <a:r>
              <a:rPr lang="hu-HU" sz="2000" dirty="0" smtClean="0"/>
              <a:t> </a:t>
            </a:r>
            <a:r>
              <a:rPr lang="hu-HU" sz="2000" dirty="0" err="1" smtClean="0"/>
              <a:t>su</a:t>
            </a:r>
            <a:r>
              <a:rPr lang="hu-HU" sz="2000" dirty="0" smtClean="0"/>
              <a:t> 12, per es. </a:t>
            </a:r>
            <a:r>
              <a:rPr lang="it-IT" sz="2000" i="1" dirty="0" smtClean="0"/>
              <a:t>accontentare</a:t>
            </a:r>
            <a:r>
              <a:rPr lang="it-IT" sz="2000" dirty="0" smtClean="0"/>
              <a:t> da </a:t>
            </a:r>
            <a:r>
              <a:rPr lang="it-IT" sz="2000" i="1" dirty="0" smtClean="0"/>
              <a:t>contentare</a:t>
            </a:r>
            <a:r>
              <a:rPr lang="it-IT" sz="2000" dirty="0" smtClean="0"/>
              <a:t>, </a:t>
            </a:r>
            <a:r>
              <a:rPr lang="it-IT" sz="2000" i="1" dirty="0" smtClean="0"/>
              <a:t>approfittare</a:t>
            </a:r>
            <a:r>
              <a:rPr lang="it-IT" sz="2000" dirty="0" smtClean="0"/>
              <a:t> da </a:t>
            </a:r>
            <a:r>
              <a:rPr lang="it-IT" sz="2000" i="1" dirty="0" smtClean="0"/>
              <a:t>profittare</a:t>
            </a:r>
            <a:r>
              <a:rPr lang="hu-HU" sz="2000" dirty="0" smtClean="0"/>
              <a:t>)</a:t>
            </a:r>
          </a:p>
          <a:p>
            <a:r>
              <a:rPr lang="hu-HU" sz="2000" dirty="0" smtClean="0"/>
              <a:t>Mentre </a:t>
            </a:r>
            <a:r>
              <a:rPr lang="hu-HU" sz="2000" dirty="0" err="1" smtClean="0"/>
              <a:t>nella</a:t>
            </a:r>
            <a:r>
              <a:rPr lang="hu-HU" sz="2000" dirty="0" smtClean="0"/>
              <a:t> </a:t>
            </a:r>
            <a:r>
              <a:rPr lang="hu-HU" sz="2000" dirty="0" err="1" smtClean="0"/>
              <a:t>maggioranza</a:t>
            </a:r>
            <a:r>
              <a:rPr lang="hu-HU" sz="2000" dirty="0" smtClean="0"/>
              <a:t> parte </a:t>
            </a:r>
            <a:r>
              <a:rPr lang="hu-HU" sz="2000" dirty="0" err="1" smtClean="0"/>
              <a:t>dei</a:t>
            </a:r>
            <a:r>
              <a:rPr lang="hu-HU" sz="2000" dirty="0" smtClean="0"/>
              <a:t> </a:t>
            </a:r>
            <a:r>
              <a:rPr lang="hu-HU" sz="2000" dirty="0" err="1" smtClean="0"/>
              <a:t>verbi</a:t>
            </a:r>
            <a:r>
              <a:rPr lang="hu-HU" sz="2000" dirty="0" smtClean="0"/>
              <a:t> </a:t>
            </a:r>
            <a:r>
              <a:rPr lang="hu-HU" sz="2000" dirty="0" err="1" smtClean="0"/>
              <a:t>parasintetici</a:t>
            </a:r>
            <a:r>
              <a:rPr lang="hu-HU" sz="2000" dirty="0" smtClean="0"/>
              <a:t> </a:t>
            </a:r>
            <a:r>
              <a:rPr lang="it-IT" sz="2000" dirty="0" smtClean="0"/>
              <a:t>più</a:t>
            </a:r>
            <a:r>
              <a:rPr lang="hu-HU" sz="2000" dirty="0" smtClean="0"/>
              <a:t> </a:t>
            </a:r>
            <a:r>
              <a:rPr lang="hu-HU" sz="2000" dirty="0" err="1" smtClean="0"/>
              <a:t>frequenti</a:t>
            </a:r>
            <a:r>
              <a:rPr lang="hu-HU" sz="2000" dirty="0" smtClean="0"/>
              <a:t> (</a:t>
            </a:r>
            <a:r>
              <a:rPr lang="hu-HU" sz="2000" dirty="0" err="1" smtClean="0"/>
              <a:t>in</a:t>
            </a:r>
            <a:r>
              <a:rPr lang="hu-HU" sz="2000" dirty="0" smtClean="0"/>
              <a:t> 38-39 </a:t>
            </a:r>
            <a:r>
              <a:rPr lang="hu-HU" sz="2000" dirty="0" err="1" smtClean="0"/>
              <a:t>verbi</a:t>
            </a:r>
            <a:r>
              <a:rPr lang="hu-HU" sz="2000" dirty="0" smtClean="0"/>
              <a:t> </a:t>
            </a:r>
            <a:r>
              <a:rPr lang="hu-HU" sz="2000" dirty="0" err="1" smtClean="0"/>
              <a:t>su</a:t>
            </a:r>
            <a:r>
              <a:rPr lang="hu-HU" sz="2000" dirty="0" smtClean="0"/>
              <a:t> 45) il </a:t>
            </a:r>
            <a:r>
              <a:rPr lang="hu-HU" sz="2000" dirty="0" err="1" smtClean="0"/>
              <a:t>prefisso</a:t>
            </a:r>
            <a:r>
              <a:rPr lang="hu-HU" sz="2000" dirty="0" smtClean="0"/>
              <a:t> non ha </a:t>
            </a:r>
            <a:r>
              <a:rPr lang="it-IT" sz="2000" dirty="0" smtClean="0"/>
              <a:t>più </a:t>
            </a:r>
            <a:r>
              <a:rPr lang="hu-HU" sz="2000" dirty="0" err="1" smtClean="0"/>
              <a:t>una</a:t>
            </a:r>
            <a:r>
              <a:rPr lang="hu-HU" sz="2000" dirty="0" smtClean="0"/>
              <a:t> </a:t>
            </a:r>
            <a:r>
              <a:rPr lang="hu-HU" sz="2000" dirty="0" err="1" smtClean="0"/>
              <a:t>funzione</a:t>
            </a:r>
            <a:r>
              <a:rPr lang="hu-HU" sz="2000" dirty="0" smtClean="0"/>
              <a:t> </a:t>
            </a:r>
            <a:r>
              <a:rPr lang="hu-HU" sz="2000" dirty="0" err="1" smtClean="0"/>
              <a:t>semantica</a:t>
            </a:r>
            <a:r>
              <a:rPr lang="hu-HU" sz="2000" dirty="0" smtClean="0"/>
              <a:t> (per es. </a:t>
            </a:r>
            <a:r>
              <a:rPr lang="hu-HU" sz="2000" i="1" dirty="0" err="1" smtClean="0"/>
              <a:t>affittare</a:t>
            </a:r>
            <a:r>
              <a:rPr lang="hu-HU" sz="2000" dirty="0" smtClean="0"/>
              <a:t>, </a:t>
            </a:r>
            <a:r>
              <a:rPr lang="hu-HU" sz="2000" i="1" dirty="0" err="1" smtClean="0"/>
              <a:t>allagare</a:t>
            </a:r>
            <a:r>
              <a:rPr lang="hu-HU" sz="2000" dirty="0" smtClean="0"/>
              <a:t>)</a:t>
            </a:r>
            <a:endParaRPr lang="hu-HU" sz="2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err="1" smtClean="0"/>
              <a:t>Conclusione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hu-HU" dirty="0" smtClean="0"/>
              <a:t>Le funzioni latine (incluse le </a:t>
            </a:r>
            <a:r>
              <a:rPr lang="it-IT" dirty="0" smtClean="0"/>
              <a:t>loro</a:t>
            </a:r>
            <a:r>
              <a:rPr lang="hu-HU" dirty="0" smtClean="0"/>
              <a:t> </a:t>
            </a:r>
            <a:r>
              <a:rPr lang="hu-HU" dirty="0" smtClean="0"/>
              <a:t>sfumature) del prefisso </a:t>
            </a:r>
            <a:r>
              <a:rPr lang="hu-HU" i="1" dirty="0" smtClean="0"/>
              <a:t>ad-</a:t>
            </a:r>
            <a:r>
              <a:rPr lang="hu-HU" dirty="0" smtClean="0"/>
              <a:t> sono ancora riconoscibili nei verbi sopravvissuti nell’italiano</a:t>
            </a:r>
          </a:p>
          <a:p>
            <a:r>
              <a:rPr lang="hu-HU" dirty="0" err="1" smtClean="0"/>
              <a:t>Nel</a:t>
            </a:r>
            <a:r>
              <a:rPr lang="hu-HU" dirty="0" smtClean="0"/>
              <a:t> </a:t>
            </a:r>
            <a:r>
              <a:rPr lang="hu-HU" dirty="0" err="1" smtClean="0"/>
              <a:t>latino</a:t>
            </a:r>
            <a:r>
              <a:rPr lang="hu-HU" dirty="0" smtClean="0"/>
              <a:t> </a:t>
            </a:r>
            <a:r>
              <a:rPr lang="hu-HU" dirty="0" err="1" smtClean="0"/>
              <a:t>tardo</a:t>
            </a:r>
            <a:r>
              <a:rPr lang="hu-HU" dirty="0" smtClean="0"/>
              <a:t> </a:t>
            </a:r>
            <a:r>
              <a:rPr lang="hu-HU" dirty="0" err="1" smtClean="0"/>
              <a:t>era</a:t>
            </a:r>
            <a:r>
              <a:rPr lang="it-IT" dirty="0" smtClean="0"/>
              <a:t> cominciato </a:t>
            </a:r>
            <a:r>
              <a:rPr lang="hu-HU" dirty="0" smtClean="0"/>
              <a:t>un riordinamento </a:t>
            </a:r>
            <a:r>
              <a:rPr lang="hu-HU" dirty="0" smtClean="0"/>
              <a:t>delle </a:t>
            </a:r>
            <a:r>
              <a:rPr lang="hu-HU" dirty="0" smtClean="0"/>
              <a:t>funzioni del prefisso </a:t>
            </a:r>
            <a:r>
              <a:rPr lang="hu-HU" i="1" dirty="0" smtClean="0"/>
              <a:t>ad-</a:t>
            </a:r>
            <a:r>
              <a:rPr lang="hu-HU" dirty="0" smtClean="0"/>
              <a:t>; la funzione di ‘cominciare un processo’ aveva acquisito un ruolo </a:t>
            </a:r>
            <a:r>
              <a:rPr lang="it-IT" dirty="0" smtClean="0"/>
              <a:t>importante</a:t>
            </a:r>
            <a:endParaRPr lang="hu-HU" dirty="0" smtClean="0"/>
          </a:p>
          <a:p>
            <a:r>
              <a:rPr lang="hu-HU" dirty="0" smtClean="0"/>
              <a:t>Era </a:t>
            </a:r>
            <a:r>
              <a:rPr lang="hu-HU" dirty="0" smtClean="0"/>
              <a:t>appars</a:t>
            </a:r>
            <a:r>
              <a:rPr lang="it-IT" dirty="0" smtClean="0"/>
              <a:t>a</a:t>
            </a:r>
            <a:r>
              <a:rPr lang="hu-HU" dirty="0" smtClean="0"/>
              <a:t> </a:t>
            </a:r>
            <a:r>
              <a:rPr lang="hu-HU" dirty="0" smtClean="0"/>
              <a:t>una nuova ‘funzione’ (soprattutto nell’italiano): la funzione di ‘elemento prostetico’</a:t>
            </a:r>
          </a:p>
          <a:p>
            <a:r>
              <a:rPr lang="hu-HU" dirty="0" err="1" smtClean="0"/>
              <a:t>Nell’italiano</a:t>
            </a:r>
            <a:r>
              <a:rPr lang="hu-HU" dirty="0" smtClean="0"/>
              <a:t> </a:t>
            </a:r>
            <a:r>
              <a:rPr lang="hu-HU" dirty="0" err="1" smtClean="0"/>
              <a:t>moderno</a:t>
            </a:r>
            <a:r>
              <a:rPr lang="hu-HU" dirty="0" smtClean="0"/>
              <a:t> il </a:t>
            </a:r>
            <a:r>
              <a:rPr lang="hu-HU" dirty="0" err="1" smtClean="0"/>
              <a:t>prefisso</a:t>
            </a:r>
            <a:r>
              <a:rPr lang="hu-HU" dirty="0" smtClean="0"/>
              <a:t> </a:t>
            </a:r>
            <a:r>
              <a:rPr lang="hu-HU" i="1" dirty="0" smtClean="0"/>
              <a:t>ad-</a:t>
            </a:r>
            <a:r>
              <a:rPr lang="hu-HU" dirty="0" smtClean="0"/>
              <a:t> </a:t>
            </a:r>
            <a:r>
              <a:rPr lang="hu-HU" dirty="0" err="1" smtClean="0"/>
              <a:t>viene</a:t>
            </a:r>
            <a:r>
              <a:rPr lang="hu-HU" dirty="0" smtClean="0"/>
              <a:t> </a:t>
            </a:r>
            <a:r>
              <a:rPr lang="hu-HU" dirty="0" err="1" smtClean="0"/>
              <a:t>usato</a:t>
            </a:r>
            <a:r>
              <a:rPr lang="hu-HU" dirty="0" smtClean="0"/>
              <a:t> </a:t>
            </a:r>
            <a:r>
              <a:rPr lang="hu-HU" dirty="0" err="1" smtClean="0"/>
              <a:t>soprattutto</a:t>
            </a:r>
            <a:r>
              <a:rPr lang="hu-HU" dirty="0" smtClean="0"/>
              <a:t> per </a:t>
            </a:r>
            <a:r>
              <a:rPr lang="hu-HU" dirty="0" err="1" smtClean="0"/>
              <a:t>formare</a:t>
            </a:r>
            <a:r>
              <a:rPr lang="hu-HU" dirty="0" smtClean="0"/>
              <a:t> </a:t>
            </a:r>
            <a:r>
              <a:rPr lang="hu-HU" dirty="0" err="1" smtClean="0"/>
              <a:t>verbi</a:t>
            </a:r>
            <a:r>
              <a:rPr lang="hu-HU" dirty="0" smtClean="0"/>
              <a:t> </a:t>
            </a:r>
            <a:r>
              <a:rPr lang="hu-HU" dirty="0" err="1" smtClean="0"/>
              <a:t>parasintetici</a:t>
            </a:r>
            <a:r>
              <a:rPr lang="hu-HU" dirty="0" smtClean="0"/>
              <a:t>, </a:t>
            </a:r>
            <a:r>
              <a:rPr lang="hu-HU" dirty="0" err="1" smtClean="0"/>
              <a:t>ed</a:t>
            </a:r>
            <a:r>
              <a:rPr lang="hu-HU" dirty="0" smtClean="0"/>
              <a:t> </a:t>
            </a:r>
            <a:r>
              <a:rPr lang="it-IT" dirty="0" smtClean="0"/>
              <a:t>è produttivo solo nella sua funzione di ‘elemento prostetico’</a:t>
            </a:r>
            <a:endParaRPr lang="hu-HU" dirty="0" smtClean="0"/>
          </a:p>
          <a:p>
            <a:r>
              <a:rPr lang="it-IT" dirty="0" smtClean="0"/>
              <a:t>Tuttavia, grazie al suo ‘bagaglio semantico’ ancora trasparente, esso può riattivarsi nelle sue funzioni latine più frequenti </a:t>
            </a:r>
            <a:r>
              <a:rPr lang="hu-HU" dirty="0" smtClean="0"/>
              <a:t>(</a:t>
            </a:r>
            <a:r>
              <a:rPr lang="it-IT" dirty="0" smtClean="0"/>
              <a:t>se aiutato dalla semantica </a:t>
            </a:r>
            <a:r>
              <a:rPr lang="hu-HU" dirty="0" smtClean="0"/>
              <a:t>della </a:t>
            </a:r>
            <a:r>
              <a:rPr lang="it-IT" dirty="0" smtClean="0"/>
              <a:t>parola base</a:t>
            </a:r>
            <a:r>
              <a:rPr lang="hu-HU" dirty="0" smtClean="0"/>
              <a:t>)</a:t>
            </a:r>
            <a:endParaRPr lang="hu-H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err="1" smtClean="0"/>
              <a:t>Tappe</a:t>
            </a:r>
            <a:r>
              <a:rPr lang="hu-HU" dirty="0" smtClean="0"/>
              <a:t> della </a:t>
            </a:r>
            <a:r>
              <a:rPr lang="hu-HU" dirty="0" err="1" smtClean="0"/>
              <a:t>ricerca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273050" lvl="1">
              <a:spcBef>
                <a:spcPts val="600"/>
              </a:spcBef>
              <a:buSzPct val="70000"/>
              <a:buFont typeface="Wingdings" pitchFamily="2" charset="2"/>
              <a:buChar char=""/>
            </a:pPr>
            <a:r>
              <a:rPr lang="hu-HU" sz="2000" dirty="0" err="1" smtClean="0"/>
              <a:t>Tesi</a:t>
            </a:r>
            <a:r>
              <a:rPr lang="hu-HU" sz="2000" dirty="0" smtClean="0"/>
              <a:t> di </a:t>
            </a:r>
            <a:r>
              <a:rPr lang="hu-HU" sz="2000" dirty="0" err="1" smtClean="0"/>
              <a:t>laurea</a:t>
            </a:r>
            <a:r>
              <a:rPr lang="hu-HU" sz="2000" dirty="0" smtClean="0"/>
              <a:t> „</a:t>
            </a:r>
            <a:r>
              <a:rPr lang="it-IT" sz="2000" dirty="0" smtClean="0"/>
              <a:t>La prefissazione dei verbi nel latino classico e nell’italiano. Il prefisso </a:t>
            </a:r>
            <a:r>
              <a:rPr lang="it-IT" sz="2000" i="1" dirty="0" smtClean="0"/>
              <a:t>ex</a:t>
            </a:r>
            <a:r>
              <a:rPr lang="it-IT" sz="2000" dirty="0" smtClean="0"/>
              <a:t>-</a:t>
            </a:r>
            <a:r>
              <a:rPr lang="hu-HU" sz="2000" dirty="0" smtClean="0"/>
              <a:t>”, (Budapest, 2008)</a:t>
            </a:r>
          </a:p>
          <a:p>
            <a:pPr marL="273050" lvl="1">
              <a:spcBef>
                <a:spcPts val="600"/>
              </a:spcBef>
              <a:buSzPct val="70000"/>
              <a:buFont typeface="Wingdings" pitchFamily="2" charset="2"/>
              <a:buChar char=""/>
            </a:pPr>
            <a:r>
              <a:rPr lang="hu-HU" sz="2000" dirty="0" err="1" smtClean="0"/>
              <a:t>Relazione</a:t>
            </a:r>
            <a:r>
              <a:rPr lang="hu-HU" sz="2000" dirty="0" smtClean="0"/>
              <a:t> </a:t>
            </a:r>
            <a:r>
              <a:rPr lang="hu-HU" sz="2000" dirty="0" err="1" smtClean="0"/>
              <a:t>al</a:t>
            </a:r>
            <a:r>
              <a:rPr lang="hu-HU" sz="2000" dirty="0" smtClean="0"/>
              <a:t> </a:t>
            </a:r>
            <a:r>
              <a:rPr lang="hu-HU" sz="2000" dirty="0" err="1" smtClean="0"/>
              <a:t>congresso</a:t>
            </a:r>
            <a:r>
              <a:rPr lang="hu-HU" sz="2000" dirty="0" smtClean="0"/>
              <a:t> </a:t>
            </a:r>
            <a:r>
              <a:rPr lang="it-IT" sz="2000" dirty="0" smtClean="0"/>
              <a:t>internazionale </a:t>
            </a:r>
            <a:r>
              <a:rPr lang="it-IT" sz="2000" i="1" dirty="0" smtClean="0"/>
              <a:t>Formal Linguistics and the Teaching of Latin</a:t>
            </a:r>
            <a:r>
              <a:rPr lang="it-IT" sz="2000" dirty="0" smtClean="0"/>
              <a:t> (Venezia,18-20.11.2010), poi pubblicata ne</a:t>
            </a:r>
            <a:r>
              <a:rPr lang="hu-HU" sz="2000" dirty="0" smtClean="0"/>
              <a:t>i</a:t>
            </a:r>
            <a:r>
              <a:rPr lang="it-IT" sz="2000" dirty="0" smtClean="0"/>
              <a:t> </a:t>
            </a:r>
            <a:r>
              <a:rPr lang="hu-HU" sz="2000" dirty="0" err="1" smtClean="0"/>
              <a:t>relativi</a:t>
            </a:r>
            <a:r>
              <a:rPr lang="hu-HU" sz="2000" dirty="0" smtClean="0"/>
              <a:t> </a:t>
            </a:r>
            <a:r>
              <a:rPr lang="it-IT" sz="2000" dirty="0" smtClean="0"/>
              <a:t>Atti</a:t>
            </a:r>
            <a:r>
              <a:rPr lang="hu-HU" sz="2000" dirty="0" smtClean="0"/>
              <a:t> </a:t>
            </a:r>
          </a:p>
          <a:p>
            <a:pPr marL="273050" lvl="1">
              <a:spcBef>
                <a:spcPts val="600"/>
              </a:spcBef>
              <a:buSzPct val="70000"/>
              <a:buFont typeface="Wingdings" pitchFamily="2" charset="2"/>
              <a:buChar char=""/>
            </a:pPr>
            <a:r>
              <a:rPr lang="hu-HU" sz="2000" dirty="0" err="1" smtClean="0"/>
              <a:t>Ricerca</a:t>
            </a:r>
            <a:r>
              <a:rPr lang="hu-HU" sz="2000" dirty="0" smtClean="0"/>
              <a:t> per la </a:t>
            </a:r>
            <a:r>
              <a:rPr lang="hu-HU" sz="2000" dirty="0" err="1" smtClean="0"/>
              <a:t>tesi</a:t>
            </a:r>
            <a:r>
              <a:rPr lang="hu-HU" sz="2000" dirty="0" smtClean="0"/>
              <a:t> di </a:t>
            </a:r>
            <a:r>
              <a:rPr lang="hu-HU" sz="2000" dirty="0" err="1" smtClean="0"/>
              <a:t>dottorato</a:t>
            </a:r>
            <a:r>
              <a:rPr lang="hu-HU" sz="2000" dirty="0" smtClean="0"/>
              <a:t> </a:t>
            </a:r>
            <a:r>
              <a:rPr lang="hu-HU" sz="2000" dirty="0" err="1" smtClean="0"/>
              <a:t>sul</a:t>
            </a:r>
            <a:r>
              <a:rPr lang="hu-HU" sz="2000" dirty="0" smtClean="0"/>
              <a:t> </a:t>
            </a:r>
            <a:r>
              <a:rPr lang="hu-HU" sz="2000" dirty="0" err="1" smtClean="0"/>
              <a:t>prefisso</a:t>
            </a:r>
            <a:r>
              <a:rPr lang="hu-HU" sz="2000" dirty="0" smtClean="0"/>
              <a:t> </a:t>
            </a:r>
            <a:r>
              <a:rPr lang="hu-HU" sz="2000" i="1" dirty="0" smtClean="0"/>
              <a:t>ad-</a:t>
            </a:r>
            <a:r>
              <a:rPr lang="hu-HU" sz="2000" dirty="0" smtClean="0"/>
              <a:t> : </a:t>
            </a:r>
            <a:r>
              <a:rPr lang="hu-HU" sz="2000" dirty="0" err="1" smtClean="0"/>
              <a:t>completata</a:t>
            </a:r>
            <a:r>
              <a:rPr lang="hu-HU" sz="2000" dirty="0" smtClean="0"/>
              <a:t> la </a:t>
            </a:r>
            <a:r>
              <a:rPr lang="hu-HU" sz="2000" dirty="0" err="1" smtClean="0"/>
              <a:t>raccolta</a:t>
            </a:r>
            <a:r>
              <a:rPr lang="hu-HU" sz="2000" dirty="0" smtClean="0"/>
              <a:t> e la </a:t>
            </a:r>
            <a:r>
              <a:rPr lang="hu-HU" sz="2000" dirty="0" err="1" smtClean="0"/>
              <a:t>classificazione</a:t>
            </a:r>
            <a:r>
              <a:rPr lang="hu-HU" sz="2000" dirty="0" smtClean="0"/>
              <a:t> </a:t>
            </a:r>
            <a:r>
              <a:rPr lang="hu-HU" sz="2000" dirty="0" err="1" smtClean="0"/>
              <a:t>dei</a:t>
            </a:r>
            <a:r>
              <a:rPr lang="hu-HU" sz="2000" dirty="0" smtClean="0"/>
              <a:t> </a:t>
            </a:r>
            <a:r>
              <a:rPr lang="hu-HU" sz="2000" dirty="0" err="1" smtClean="0"/>
              <a:t>verbi</a:t>
            </a:r>
            <a:r>
              <a:rPr lang="hu-HU" sz="2000" dirty="0" smtClean="0"/>
              <a:t> </a:t>
            </a:r>
            <a:r>
              <a:rPr lang="hu-HU" sz="2000" dirty="0" err="1" smtClean="0"/>
              <a:t>prefissati</a:t>
            </a:r>
            <a:r>
              <a:rPr lang="hu-HU" sz="2000" dirty="0" smtClean="0"/>
              <a:t> con </a:t>
            </a:r>
            <a:r>
              <a:rPr lang="hu-HU" sz="2000" i="1" dirty="0" smtClean="0"/>
              <a:t>ad-, </a:t>
            </a:r>
            <a:r>
              <a:rPr lang="hu-HU" sz="2000" dirty="0" err="1" smtClean="0"/>
              <a:t>sviluppi</a:t>
            </a:r>
            <a:r>
              <a:rPr lang="hu-HU" sz="2000" dirty="0" smtClean="0"/>
              <a:t> </a:t>
            </a:r>
            <a:r>
              <a:rPr lang="hu-HU" sz="2000" dirty="0" err="1" smtClean="0"/>
              <a:t>intervenuti</a:t>
            </a:r>
            <a:r>
              <a:rPr lang="hu-HU" sz="2000" dirty="0" smtClean="0"/>
              <a:t> </a:t>
            </a:r>
            <a:r>
              <a:rPr lang="hu-HU" sz="2000" dirty="0" err="1" smtClean="0"/>
              <a:t>nella</a:t>
            </a:r>
            <a:r>
              <a:rPr lang="hu-HU" sz="2000" dirty="0" smtClean="0"/>
              <a:t> </a:t>
            </a:r>
            <a:r>
              <a:rPr lang="hu-HU" sz="2000" dirty="0" err="1" smtClean="0"/>
              <a:t>costituzione</a:t>
            </a:r>
            <a:r>
              <a:rPr lang="hu-HU" sz="2000" dirty="0" smtClean="0"/>
              <a:t> e </a:t>
            </a:r>
            <a:r>
              <a:rPr lang="hu-HU" sz="2000" dirty="0" err="1" smtClean="0"/>
              <a:t>migliore</a:t>
            </a:r>
            <a:r>
              <a:rPr lang="hu-HU" sz="2000" dirty="0" smtClean="0"/>
              <a:t> </a:t>
            </a:r>
            <a:r>
              <a:rPr lang="hu-HU" sz="2000" dirty="0" err="1" smtClean="0"/>
              <a:t>organizzazione</a:t>
            </a:r>
            <a:r>
              <a:rPr lang="hu-HU" sz="2000" dirty="0" smtClean="0"/>
              <a:t> del corpus e </a:t>
            </a:r>
            <a:r>
              <a:rPr lang="hu-HU" sz="2000" dirty="0" err="1" smtClean="0"/>
              <a:t>nel</a:t>
            </a:r>
            <a:r>
              <a:rPr lang="hu-HU" sz="2000" dirty="0" smtClean="0"/>
              <a:t> </a:t>
            </a:r>
            <a:r>
              <a:rPr lang="hu-HU" sz="2000" dirty="0" err="1" smtClean="0"/>
              <a:t>metodo</a:t>
            </a:r>
            <a:r>
              <a:rPr lang="hu-HU" sz="2000" dirty="0" smtClean="0"/>
              <a:t> di </a:t>
            </a:r>
            <a:r>
              <a:rPr lang="hu-HU" sz="2000" dirty="0" err="1" smtClean="0"/>
              <a:t>analisi</a:t>
            </a:r>
            <a:r>
              <a:rPr lang="hu-HU" sz="2000" dirty="0" smtClean="0"/>
              <a:t> </a:t>
            </a:r>
            <a:r>
              <a:rPr lang="hu-HU" sz="2000" dirty="0" err="1" smtClean="0"/>
              <a:t>dei</a:t>
            </a:r>
            <a:r>
              <a:rPr lang="hu-HU" sz="2000" dirty="0" smtClean="0"/>
              <a:t> </a:t>
            </a:r>
            <a:r>
              <a:rPr lang="hu-HU" sz="2000" dirty="0" err="1" smtClean="0"/>
              <a:t>verbi</a:t>
            </a:r>
            <a:r>
              <a:rPr lang="hu-HU" sz="2000" dirty="0" smtClean="0"/>
              <a:t> </a:t>
            </a:r>
            <a:r>
              <a:rPr lang="hu-HU" sz="2000" dirty="0" err="1" smtClean="0"/>
              <a:t>prefissati</a:t>
            </a:r>
            <a:r>
              <a:rPr lang="hu-HU" sz="2000" dirty="0" smtClean="0"/>
              <a:t>; </a:t>
            </a:r>
          </a:p>
          <a:p>
            <a:pPr marL="273050" lvl="1">
              <a:spcBef>
                <a:spcPts val="600"/>
              </a:spcBef>
              <a:buSzPct val="70000"/>
              <a:buFont typeface="Wingdings" pitchFamily="2" charset="2"/>
              <a:buChar char=""/>
            </a:pPr>
            <a:r>
              <a:rPr lang="hu-HU" sz="2000" dirty="0" err="1" smtClean="0"/>
              <a:t>Relazione</a:t>
            </a:r>
            <a:r>
              <a:rPr lang="hu-HU" sz="2000" dirty="0" smtClean="0"/>
              <a:t> </a:t>
            </a:r>
            <a:r>
              <a:rPr lang="hu-HU" sz="2000" dirty="0" err="1" smtClean="0"/>
              <a:t>al</a:t>
            </a:r>
            <a:r>
              <a:rPr lang="hu-HU" sz="2000" dirty="0" smtClean="0"/>
              <a:t> </a:t>
            </a:r>
            <a:r>
              <a:rPr lang="hu-HU" sz="2000" dirty="0" err="1" smtClean="0"/>
              <a:t>congresso</a:t>
            </a:r>
            <a:r>
              <a:rPr lang="hu-HU" sz="2000" dirty="0" smtClean="0"/>
              <a:t> </a:t>
            </a:r>
            <a:r>
              <a:rPr lang="hu-HU" sz="2000" dirty="0" err="1" smtClean="0"/>
              <a:t>internazionale</a:t>
            </a:r>
            <a:r>
              <a:rPr lang="hu-HU" sz="2000" dirty="0" smtClean="0"/>
              <a:t> </a:t>
            </a:r>
            <a:r>
              <a:rPr lang="hu-HU" sz="2000" i="1" dirty="0" smtClean="0"/>
              <a:t>Latin </a:t>
            </a:r>
            <a:r>
              <a:rPr lang="hu-HU" sz="2000" i="1" dirty="0" err="1" smtClean="0"/>
              <a:t>Vulgaire</a:t>
            </a:r>
            <a:r>
              <a:rPr lang="hu-HU" sz="2000" i="1" dirty="0" smtClean="0"/>
              <a:t> – </a:t>
            </a:r>
            <a:r>
              <a:rPr lang="hu-HU" sz="2000" i="1" dirty="0" err="1" smtClean="0"/>
              <a:t>Latin</a:t>
            </a:r>
            <a:r>
              <a:rPr lang="hu-HU" sz="2000" i="1" dirty="0" smtClean="0"/>
              <a:t> </a:t>
            </a:r>
            <a:r>
              <a:rPr lang="hu-HU" sz="2000" i="1" dirty="0" err="1" smtClean="0"/>
              <a:t>Tardif</a:t>
            </a:r>
            <a:r>
              <a:rPr lang="hu-HU" sz="2000" i="1" dirty="0" smtClean="0"/>
              <a:t> XIII </a:t>
            </a:r>
            <a:r>
              <a:rPr lang="hu-HU" sz="2000" dirty="0" smtClean="0"/>
              <a:t>(Budapest, 3-7.09.2018) (</a:t>
            </a:r>
            <a:r>
              <a:rPr lang="hu-HU" sz="2000" dirty="0" err="1" smtClean="0"/>
              <a:t>pubblicazione</a:t>
            </a:r>
            <a:r>
              <a:rPr lang="hu-HU" sz="2000" dirty="0" smtClean="0"/>
              <a:t> </a:t>
            </a:r>
            <a:r>
              <a:rPr lang="hu-HU" sz="2000" dirty="0" err="1" smtClean="0"/>
              <a:t>in</a:t>
            </a:r>
            <a:r>
              <a:rPr lang="hu-HU" sz="2000" dirty="0" smtClean="0"/>
              <a:t> </a:t>
            </a:r>
            <a:r>
              <a:rPr lang="hu-HU" sz="2000" dirty="0" err="1" smtClean="0"/>
              <a:t>corso</a:t>
            </a:r>
            <a:r>
              <a:rPr lang="hu-HU" sz="2000" dirty="0" smtClean="0"/>
              <a:t> di </a:t>
            </a:r>
            <a:r>
              <a:rPr lang="hu-HU" sz="2000" dirty="0" err="1" smtClean="0"/>
              <a:t>stampa</a:t>
            </a:r>
            <a:r>
              <a:rPr lang="hu-HU" sz="2000" dirty="0" smtClean="0"/>
              <a:t>) </a:t>
            </a:r>
            <a:r>
              <a:rPr lang="hu-HU" sz="2000" dirty="0" err="1" smtClean="0"/>
              <a:t>sui</a:t>
            </a:r>
            <a:r>
              <a:rPr lang="hu-HU" sz="2000" dirty="0" smtClean="0"/>
              <a:t> </a:t>
            </a:r>
            <a:r>
              <a:rPr lang="hu-HU" sz="2000" dirty="0" err="1" smtClean="0"/>
              <a:t>problemi</a:t>
            </a:r>
            <a:r>
              <a:rPr lang="hu-HU" sz="2000" dirty="0" smtClean="0"/>
              <a:t> </a:t>
            </a:r>
            <a:r>
              <a:rPr lang="hu-HU" sz="2000" dirty="0" err="1" smtClean="0"/>
              <a:t>incontrati</a:t>
            </a:r>
            <a:r>
              <a:rPr lang="hu-HU" sz="2000" dirty="0" smtClean="0"/>
              <a:t> </a:t>
            </a:r>
            <a:r>
              <a:rPr lang="hu-HU" sz="2000" dirty="0" err="1" smtClean="0"/>
              <a:t>durante</a:t>
            </a:r>
            <a:r>
              <a:rPr lang="hu-HU" sz="2000" dirty="0" smtClean="0"/>
              <a:t> la </a:t>
            </a:r>
            <a:r>
              <a:rPr lang="hu-HU" sz="2000" dirty="0" err="1" smtClean="0"/>
              <a:t>classificazione</a:t>
            </a:r>
            <a:r>
              <a:rPr lang="hu-HU" sz="2000" dirty="0" smtClean="0"/>
              <a:t> </a:t>
            </a:r>
            <a:r>
              <a:rPr lang="hu-HU" sz="2000" dirty="0" err="1" smtClean="0"/>
              <a:t>dei</a:t>
            </a:r>
            <a:r>
              <a:rPr lang="hu-HU" sz="2000" dirty="0" smtClean="0"/>
              <a:t> </a:t>
            </a:r>
            <a:r>
              <a:rPr lang="hu-HU" sz="2000" dirty="0" err="1" smtClean="0"/>
              <a:t>verbi</a:t>
            </a:r>
            <a:r>
              <a:rPr lang="hu-HU" sz="2000" dirty="0" smtClean="0"/>
              <a:t> </a:t>
            </a:r>
            <a:r>
              <a:rPr lang="hu-HU" sz="2000" dirty="0" err="1" smtClean="0"/>
              <a:t>prefissati</a:t>
            </a:r>
            <a:r>
              <a:rPr lang="hu-HU" sz="2000" dirty="0" smtClean="0"/>
              <a:t> con </a:t>
            </a:r>
            <a:r>
              <a:rPr lang="hu-HU" sz="2000" i="1" dirty="0" smtClean="0"/>
              <a:t>ad-</a:t>
            </a:r>
          </a:p>
          <a:p>
            <a:pPr>
              <a:buNone/>
            </a:pPr>
            <a:endParaRPr lang="hu-H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Il corpus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it-IT" sz="2000" i="1" dirty="0" smtClean="0"/>
              <a:t>DELI</a:t>
            </a:r>
            <a:r>
              <a:rPr lang="it-IT" sz="2000" dirty="0" smtClean="0"/>
              <a:t> </a:t>
            </a:r>
            <a:r>
              <a:rPr lang="hu-HU" sz="2000" dirty="0" smtClean="0"/>
              <a:t>= </a:t>
            </a:r>
            <a:r>
              <a:rPr lang="hu-HU" sz="2000" i="1" dirty="0" err="1" smtClean="0"/>
              <a:t>Dizionario</a:t>
            </a:r>
            <a:r>
              <a:rPr lang="hu-HU" sz="2000" i="1" dirty="0" smtClean="0"/>
              <a:t> </a:t>
            </a:r>
            <a:r>
              <a:rPr lang="hu-HU" sz="2000" i="1" dirty="0" err="1" smtClean="0"/>
              <a:t>Etimologico</a:t>
            </a:r>
            <a:r>
              <a:rPr lang="hu-HU" sz="2000" i="1" dirty="0" smtClean="0"/>
              <a:t> della </a:t>
            </a:r>
            <a:r>
              <a:rPr lang="hu-HU" sz="2000" i="1" dirty="0" err="1" smtClean="0"/>
              <a:t>Lingua</a:t>
            </a:r>
            <a:r>
              <a:rPr lang="hu-HU" sz="2000" i="1" dirty="0" smtClean="0"/>
              <a:t> </a:t>
            </a:r>
            <a:r>
              <a:rPr lang="hu-HU" sz="2000" i="1" dirty="0" err="1" smtClean="0"/>
              <a:t>Italiana</a:t>
            </a:r>
            <a:r>
              <a:rPr lang="hu-HU" sz="2000" i="1" dirty="0" smtClean="0"/>
              <a:t> </a:t>
            </a:r>
            <a:r>
              <a:rPr lang="it-IT" sz="2000" dirty="0" smtClean="0"/>
              <a:t>(Cortelazzo, Zolli 2012) </a:t>
            </a:r>
            <a:endParaRPr lang="hu-HU" sz="2000" dirty="0" smtClean="0"/>
          </a:p>
          <a:p>
            <a:r>
              <a:rPr lang="it-IT" sz="2000" i="1" dirty="0" smtClean="0"/>
              <a:t>GRADIT Etimologico</a:t>
            </a:r>
            <a:r>
              <a:rPr lang="it-IT" sz="2000" dirty="0" smtClean="0"/>
              <a:t> </a:t>
            </a:r>
            <a:r>
              <a:rPr lang="hu-HU" sz="2000" dirty="0" smtClean="0"/>
              <a:t>= </a:t>
            </a:r>
            <a:r>
              <a:rPr lang="hu-HU" sz="2000" i="1" dirty="0" smtClean="0"/>
              <a:t>I Grandi </a:t>
            </a:r>
            <a:r>
              <a:rPr lang="hu-HU" sz="2000" i="1" dirty="0" err="1" smtClean="0"/>
              <a:t>Dizionari</a:t>
            </a:r>
            <a:r>
              <a:rPr lang="hu-HU" sz="2000" i="1" dirty="0" smtClean="0"/>
              <a:t> </a:t>
            </a:r>
            <a:r>
              <a:rPr lang="hu-HU" sz="2000" i="1" dirty="0" err="1" smtClean="0"/>
              <a:t>Garzanti</a:t>
            </a:r>
            <a:r>
              <a:rPr lang="hu-HU" sz="2000" i="1" dirty="0" smtClean="0"/>
              <a:t>, </a:t>
            </a:r>
            <a:r>
              <a:rPr lang="hu-HU" sz="2000" i="1" dirty="0" err="1" smtClean="0"/>
              <a:t>Etimologico</a:t>
            </a:r>
            <a:r>
              <a:rPr lang="hu-HU" sz="2000" dirty="0" smtClean="0"/>
              <a:t> </a:t>
            </a:r>
            <a:r>
              <a:rPr lang="it-IT" sz="2000" dirty="0" smtClean="0"/>
              <a:t>(De Mauro, Mancini 2000).</a:t>
            </a:r>
            <a:endParaRPr lang="hu-HU" sz="2000" dirty="0" smtClean="0"/>
          </a:p>
          <a:p>
            <a:r>
              <a:rPr lang="hu-HU" sz="2000" i="1" dirty="0" smtClean="0"/>
              <a:t>LEI</a:t>
            </a:r>
            <a:r>
              <a:rPr lang="hu-HU" sz="2000" dirty="0" smtClean="0"/>
              <a:t> = </a:t>
            </a:r>
            <a:r>
              <a:rPr lang="hu-HU" sz="2000" i="1" dirty="0" err="1" smtClean="0"/>
              <a:t>Lessico</a:t>
            </a:r>
            <a:r>
              <a:rPr lang="hu-HU" sz="2000" i="1" dirty="0" smtClean="0"/>
              <a:t> </a:t>
            </a:r>
            <a:r>
              <a:rPr lang="hu-HU" sz="2000" i="1" dirty="0" err="1" smtClean="0"/>
              <a:t>Etimologico</a:t>
            </a:r>
            <a:r>
              <a:rPr lang="hu-HU" sz="2000" i="1" dirty="0" smtClean="0"/>
              <a:t> </a:t>
            </a:r>
            <a:r>
              <a:rPr lang="hu-HU" sz="2000" i="1" dirty="0" err="1" smtClean="0"/>
              <a:t>Italiano</a:t>
            </a:r>
            <a:r>
              <a:rPr lang="hu-HU" sz="2000" i="1" dirty="0" smtClean="0"/>
              <a:t> </a:t>
            </a:r>
            <a:r>
              <a:rPr lang="hu-HU" sz="2000" dirty="0" smtClean="0"/>
              <a:t>(</a:t>
            </a:r>
            <a:r>
              <a:rPr lang="hu-HU" sz="2000" dirty="0" err="1" smtClean="0"/>
              <a:t>Pfister</a:t>
            </a:r>
            <a:r>
              <a:rPr lang="hu-HU" sz="2000" dirty="0" smtClean="0"/>
              <a:t>, 1979-)</a:t>
            </a:r>
          </a:p>
          <a:p>
            <a:r>
              <a:rPr lang="it-IT" sz="2000" i="1" dirty="0" smtClean="0"/>
              <a:t>Lessico di frequenza della lingua italiana contemporanea</a:t>
            </a:r>
            <a:r>
              <a:rPr lang="it-IT" sz="2000" dirty="0" smtClean="0"/>
              <a:t> (Bortolini, Tagliavini, Zampolli 1972)</a:t>
            </a:r>
            <a:endParaRPr lang="hu-HU" sz="2000" dirty="0" smtClean="0"/>
          </a:p>
          <a:p>
            <a:r>
              <a:rPr lang="hu-HU" sz="2000" dirty="0" err="1" smtClean="0"/>
              <a:t>Altri</a:t>
            </a:r>
            <a:r>
              <a:rPr lang="hu-HU" sz="2000" dirty="0" smtClean="0"/>
              <a:t> </a:t>
            </a:r>
            <a:r>
              <a:rPr lang="hu-HU" sz="2000" dirty="0" err="1" smtClean="0"/>
              <a:t>dizionari</a:t>
            </a:r>
            <a:r>
              <a:rPr lang="hu-HU" sz="2000" dirty="0" smtClean="0"/>
              <a:t> (</a:t>
            </a:r>
            <a:r>
              <a:rPr lang="hu-HU" sz="2000" dirty="0" err="1" smtClean="0"/>
              <a:t>etimologici</a:t>
            </a:r>
            <a:r>
              <a:rPr lang="hu-HU" sz="2000" dirty="0" smtClean="0"/>
              <a:t> e non)</a:t>
            </a:r>
          </a:p>
          <a:p>
            <a:endParaRPr lang="hu-H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La </a:t>
            </a:r>
            <a:r>
              <a:rPr lang="hu-HU" dirty="0" err="1" smtClean="0"/>
              <a:t>classificazione</a:t>
            </a:r>
            <a:endParaRPr lang="hu-HU" dirty="0"/>
          </a:p>
        </p:txBody>
      </p:sp>
      <p:graphicFrame>
        <p:nvGraphicFramePr>
          <p:cNvPr id="5" name="Tartalom helye 4"/>
          <p:cNvGraphicFramePr>
            <a:graphicFrameLocks noGrp="1"/>
          </p:cNvGraphicFramePr>
          <p:nvPr>
            <p:ph sz="quarter" idx="1"/>
          </p:nvPr>
        </p:nvGraphicFramePr>
        <p:xfrm>
          <a:off x="457200" y="1600200"/>
          <a:ext cx="7467600" cy="4617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5841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3204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4807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72906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 gridSpan="4">
                  <a:txBody>
                    <a:bodyPr/>
                    <a:lstStyle/>
                    <a:p>
                      <a:pPr algn="ctr"/>
                      <a:r>
                        <a:rPr lang="hu-HU" dirty="0" err="1" smtClean="0"/>
                        <a:t>Verbi</a:t>
                      </a:r>
                      <a:r>
                        <a:rPr lang="hu-HU" dirty="0" smtClean="0"/>
                        <a:t> </a:t>
                      </a:r>
                      <a:r>
                        <a:rPr lang="hu-HU" dirty="0" err="1" smtClean="0"/>
                        <a:t>prefissati</a:t>
                      </a:r>
                      <a:r>
                        <a:rPr lang="hu-HU" dirty="0" smtClean="0"/>
                        <a:t> con il </a:t>
                      </a:r>
                      <a:r>
                        <a:rPr lang="hu-HU" dirty="0" err="1" smtClean="0"/>
                        <a:t>prefisso</a:t>
                      </a:r>
                      <a:r>
                        <a:rPr lang="hu-HU" dirty="0" smtClean="0"/>
                        <a:t> </a:t>
                      </a:r>
                      <a:r>
                        <a:rPr lang="hu-HU" i="1" dirty="0" smtClean="0"/>
                        <a:t>ad</a:t>
                      </a:r>
                      <a:r>
                        <a:rPr lang="hu-HU" dirty="0" smtClean="0"/>
                        <a:t>-</a:t>
                      </a:r>
                      <a:endParaRPr lang="hu-H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hu-HU" dirty="0" smtClean="0"/>
                        <a:t>a,</a:t>
                      </a:r>
                      <a:endParaRPr lang="hu-HU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r>
                        <a:rPr kumimoji="0" lang="it-IT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Verbi prefissati derivati dal latino – discendenza diretta</a:t>
                      </a:r>
                      <a:endParaRPr lang="hu-H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 smtClean="0"/>
                        <a:t>1.</a:t>
                      </a:r>
                      <a:endParaRPr lang="hu-HU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kumimoji="0" lang="it-IT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verbi attestati nel latino classico (per es. </a:t>
                      </a:r>
                      <a:r>
                        <a:rPr kumimoji="0" lang="it-IT" sz="1800" i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accendere</a:t>
                      </a:r>
                      <a:r>
                        <a:rPr kumimoji="0" lang="it-IT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endParaRPr lang="hu-H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 smtClean="0"/>
                        <a:t>2.</a:t>
                      </a:r>
                      <a:endParaRPr lang="hu-HU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kumimoji="0" lang="it-IT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verbi attestati nel latino tardo o ricostruiti per il latino volgare</a:t>
                      </a:r>
                      <a:endParaRPr lang="hu-H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 smtClean="0"/>
                        <a:t>2.1.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it-IT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ricostruiti per il latino volgare (per es. </a:t>
                      </a:r>
                      <a:r>
                        <a:rPr kumimoji="0" lang="it-IT" sz="1800" i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accorciare</a:t>
                      </a:r>
                      <a:r>
                        <a:rPr kumimoji="0" lang="it-IT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endParaRPr lang="hu-H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 smtClean="0"/>
                        <a:t>2.2.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it-IT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attestati nel latino tardo (per es. </a:t>
                      </a:r>
                      <a:r>
                        <a:rPr kumimoji="0" lang="it-IT" sz="1800" i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allattare</a:t>
                      </a:r>
                      <a:r>
                        <a:rPr kumimoji="0" lang="it-IT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endParaRPr lang="hu-H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hu-HU" dirty="0" smtClean="0"/>
                        <a:t>b,</a:t>
                      </a:r>
                      <a:endParaRPr lang="hu-HU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r>
                        <a:rPr kumimoji="0" lang="it-IT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Verbi prefissati di discendenza indiretta</a:t>
                      </a:r>
                      <a:endParaRPr lang="hu-H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 smtClean="0"/>
                        <a:t>1.</a:t>
                      </a:r>
                      <a:endParaRPr lang="hu-HU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kumimoji="0" lang="it-IT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prestiti dotti dal latino (per es. </a:t>
                      </a:r>
                      <a:r>
                        <a:rPr kumimoji="0" lang="it-IT" sz="1800" i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abbreviare</a:t>
                      </a:r>
                      <a:r>
                        <a:rPr kumimoji="0" lang="it-IT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endParaRPr lang="hu-H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hu-HU" dirty="0" smtClean="0"/>
                        <a:t>c,</a:t>
                      </a:r>
                      <a:endParaRPr lang="hu-HU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r>
                        <a:rPr kumimoji="0" lang="it-IT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Verbi prefissati di creazione italiana (prefissati con il prefisso italiano </a:t>
                      </a:r>
                      <a:r>
                        <a:rPr kumimoji="0" lang="it-IT" sz="1800" i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a-</a:t>
                      </a:r>
                      <a:r>
                        <a:rPr kumimoji="0" lang="it-IT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endParaRPr lang="hu-H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 smtClean="0"/>
                        <a:t>1.</a:t>
                      </a:r>
                      <a:endParaRPr lang="hu-HU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kumimoji="0" lang="it-IT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verbi prefissati (per. es. </a:t>
                      </a:r>
                      <a:r>
                        <a:rPr kumimoji="0" lang="it-IT" sz="1800" i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affidare</a:t>
                      </a:r>
                      <a:r>
                        <a:rPr kumimoji="0" lang="it-IT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endParaRPr lang="hu-H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 smtClean="0"/>
                        <a:t>2.</a:t>
                      </a:r>
                      <a:endParaRPr lang="hu-HU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kumimoji="0" lang="it-IT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verbi parasintetici (per es. </a:t>
                      </a:r>
                      <a:r>
                        <a:rPr kumimoji="0" lang="it-IT" sz="1800" i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abbracciare</a:t>
                      </a:r>
                      <a:r>
                        <a:rPr kumimoji="0" lang="it-IT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endParaRPr lang="hu-H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Il </a:t>
            </a:r>
            <a:r>
              <a:rPr lang="hu-HU" dirty="0" err="1" smtClean="0"/>
              <a:t>metodo</a:t>
            </a:r>
            <a:r>
              <a:rPr lang="hu-HU" dirty="0" smtClean="0"/>
              <a:t> I - </a:t>
            </a:r>
            <a:r>
              <a:rPr lang="hu-HU" dirty="0" err="1" smtClean="0"/>
              <a:t>criteri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457200" indent="-457200">
              <a:buFont typeface="+mj-lt"/>
              <a:buAutoNum type="arabicParenR"/>
            </a:pPr>
            <a:r>
              <a:rPr lang="hu-HU" sz="2000" dirty="0" smtClean="0"/>
              <a:t>La </a:t>
            </a:r>
            <a:r>
              <a:rPr lang="hu-HU" sz="2000" dirty="0" err="1" smtClean="0"/>
              <a:t>morfologia</a:t>
            </a:r>
            <a:r>
              <a:rPr lang="hu-HU" sz="2000" dirty="0" smtClean="0"/>
              <a:t> del </a:t>
            </a:r>
            <a:r>
              <a:rPr lang="hu-HU" sz="2000" dirty="0" err="1" smtClean="0"/>
              <a:t>verbo</a:t>
            </a:r>
            <a:endParaRPr lang="hu-HU" sz="2000" dirty="0" smtClean="0"/>
          </a:p>
          <a:p>
            <a:pPr marL="457200" indent="-457200">
              <a:buFont typeface="+mj-lt"/>
              <a:buAutoNum type="arabicParenR"/>
            </a:pPr>
            <a:r>
              <a:rPr lang="hu-HU" sz="2000" dirty="0" smtClean="0"/>
              <a:t>Il </a:t>
            </a:r>
            <a:r>
              <a:rPr lang="hu-HU" sz="2000" dirty="0" err="1" smtClean="0"/>
              <a:t>rapporto</a:t>
            </a:r>
            <a:r>
              <a:rPr lang="hu-HU" sz="2000" dirty="0" smtClean="0"/>
              <a:t> </a:t>
            </a:r>
            <a:r>
              <a:rPr lang="hu-HU" sz="2000" dirty="0" err="1" smtClean="0"/>
              <a:t>semantico</a:t>
            </a:r>
            <a:r>
              <a:rPr lang="hu-HU" sz="2000" dirty="0" smtClean="0"/>
              <a:t> </a:t>
            </a:r>
            <a:r>
              <a:rPr lang="hu-HU" sz="2000" dirty="0" err="1" smtClean="0"/>
              <a:t>tra</a:t>
            </a:r>
            <a:r>
              <a:rPr lang="hu-HU" sz="2000" dirty="0" smtClean="0"/>
              <a:t> </a:t>
            </a:r>
            <a:r>
              <a:rPr lang="hu-HU" sz="2000" dirty="0" err="1" smtClean="0"/>
              <a:t>il</a:t>
            </a:r>
            <a:r>
              <a:rPr lang="hu-HU" sz="2000" dirty="0" smtClean="0"/>
              <a:t> </a:t>
            </a:r>
            <a:r>
              <a:rPr lang="hu-HU" sz="2000" dirty="0" err="1" smtClean="0"/>
              <a:t>prefisso</a:t>
            </a:r>
            <a:r>
              <a:rPr lang="hu-HU" sz="2000" dirty="0" smtClean="0"/>
              <a:t> e il </a:t>
            </a:r>
            <a:r>
              <a:rPr lang="hu-HU" sz="2000" dirty="0" err="1" smtClean="0"/>
              <a:t>verbo</a:t>
            </a:r>
            <a:endParaRPr lang="hu-HU" sz="2000" dirty="0" smtClean="0"/>
          </a:p>
          <a:p>
            <a:endParaRPr lang="hu-HU" dirty="0" smtClean="0"/>
          </a:p>
          <a:p>
            <a:endParaRPr lang="hu-HU" dirty="0"/>
          </a:p>
        </p:txBody>
      </p:sp>
      <p:pic>
        <p:nvPicPr>
          <p:cNvPr id="5" name="Picture 8" descr="la prefissazione dei verbi - ábra a PP-hez-0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99592" y="2924944"/>
            <a:ext cx="6679208" cy="276942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Il metodo II – fattori </a:t>
            </a:r>
            <a:r>
              <a:rPr lang="hu-HU" dirty="0" smtClean="0"/>
              <a:t>a </a:t>
            </a:r>
            <a:r>
              <a:rPr lang="hu-HU" dirty="0" smtClean="0"/>
              <a:t>supporto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457200" indent="-457200">
              <a:buFont typeface="+mj-lt"/>
              <a:buAutoNum type="arabicParenR"/>
            </a:pPr>
            <a:r>
              <a:rPr lang="hu-HU" sz="2000" dirty="0" smtClean="0"/>
              <a:t>Il </a:t>
            </a:r>
            <a:r>
              <a:rPr lang="hu-HU" sz="2000" dirty="0" err="1" smtClean="0"/>
              <a:t>significato</a:t>
            </a:r>
            <a:r>
              <a:rPr lang="hu-HU" sz="2000" dirty="0" smtClean="0"/>
              <a:t> del </a:t>
            </a:r>
            <a:r>
              <a:rPr lang="hu-HU" sz="2000" dirty="0" err="1" smtClean="0"/>
              <a:t>verbo</a:t>
            </a:r>
            <a:endParaRPr lang="hu-HU" sz="2000" dirty="0" smtClean="0"/>
          </a:p>
          <a:p>
            <a:pPr marL="457200" indent="-457200">
              <a:buFont typeface="+mj-lt"/>
              <a:buAutoNum type="arabicParenR"/>
            </a:pPr>
            <a:r>
              <a:rPr lang="hu-HU" sz="2000" dirty="0" smtClean="0"/>
              <a:t>Il </a:t>
            </a:r>
            <a:r>
              <a:rPr lang="hu-HU" sz="2000" dirty="0" err="1" smtClean="0"/>
              <a:t>confronto</a:t>
            </a:r>
            <a:r>
              <a:rPr lang="hu-HU" sz="2000" dirty="0" smtClean="0"/>
              <a:t> con </a:t>
            </a:r>
            <a:r>
              <a:rPr lang="hu-HU" sz="2000" dirty="0" err="1" smtClean="0"/>
              <a:t>altre</a:t>
            </a:r>
            <a:r>
              <a:rPr lang="hu-HU" sz="2000" dirty="0" smtClean="0"/>
              <a:t> </a:t>
            </a:r>
            <a:r>
              <a:rPr lang="hu-HU" sz="2000" dirty="0" err="1" smtClean="0"/>
              <a:t>parole</a:t>
            </a:r>
            <a:endParaRPr lang="hu-HU" sz="2000" dirty="0" smtClean="0"/>
          </a:p>
          <a:p>
            <a:pPr marL="822960" lvl="1" indent="-457200">
              <a:buFont typeface="+mj-lt"/>
              <a:buAutoNum type="alphaLcParenR"/>
            </a:pPr>
            <a:r>
              <a:rPr lang="hu-HU" sz="1800" dirty="0" smtClean="0"/>
              <a:t>con la parola </a:t>
            </a:r>
            <a:r>
              <a:rPr lang="hu-HU" sz="1800" dirty="0" err="1" smtClean="0"/>
              <a:t>base</a:t>
            </a:r>
            <a:r>
              <a:rPr lang="hu-HU" sz="1800" dirty="0" smtClean="0"/>
              <a:t> (per es. </a:t>
            </a:r>
            <a:r>
              <a:rPr lang="hu-HU" sz="1800" i="1" dirty="0" err="1" smtClean="0"/>
              <a:t>apporre</a:t>
            </a:r>
            <a:r>
              <a:rPr lang="hu-HU" sz="1800" dirty="0" smtClean="0"/>
              <a:t> – </a:t>
            </a:r>
            <a:r>
              <a:rPr lang="hu-HU" sz="1800" i="1" dirty="0" err="1" smtClean="0"/>
              <a:t>porre</a:t>
            </a:r>
            <a:r>
              <a:rPr lang="hu-HU" sz="1800" dirty="0" smtClean="0"/>
              <a:t>)</a:t>
            </a:r>
          </a:p>
          <a:p>
            <a:pPr marL="822960" lvl="1" indent="-457200">
              <a:buFont typeface="+mj-lt"/>
              <a:buAutoNum type="alphaLcParenR"/>
            </a:pPr>
            <a:r>
              <a:rPr lang="hu-HU" sz="1800" dirty="0" smtClean="0"/>
              <a:t>con </a:t>
            </a:r>
            <a:r>
              <a:rPr lang="hu-HU" sz="1800" dirty="0" err="1" smtClean="0"/>
              <a:t>altri</a:t>
            </a:r>
            <a:r>
              <a:rPr lang="hu-HU" sz="1800" dirty="0" smtClean="0"/>
              <a:t> </a:t>
            </a:r>
            <a:r>
              <a:rPr lang="hu-HU" sz="1800" dirty="0" err="1" smtClean="0"/>
              <a:t>verbi</a:t>
            </a:r>
            <a:r>
              <a:rPr lang="hu-HU" sz="1800" dirty="0" smtClean="0"/>
              <a:t> </a:t>
            </a:r>
            <a:r>
              <a:rPr lang="hu-HU" sz="1800" dirty="0" err="1" smtClean="0"/>
              <a:t>prefissati</a:t>
            </a:r>
            <a:r>
              <a:rPr lang="hu-HU" sz="1800" dirty="0" smtClean="0"/>
              <a:t> della </a:t>
            </a:r>
            <a:r>
              <a:rPr lang="hu-HU" sz="1800" dirty="0" err="1" smtClean="0"/>
              <a:t>stessa</a:t>
            </a:r>
            <a:r>
              <a:rPr lang="hu-HU" sz="1800" dirty="0" smtClean="0"/>
              <a:t> </a:t>
            </a:r>
            <a:r>
              <a:rPr lang="hu-HU" sz="1800" dirty="0" err="1" smtClean="0"/>
              <a:t>radice</a:t>
            </a:r>
            <a:r>
              <a:rPr lang="hu-HU" sz="1800" dirty="0" smtClean="0"/>
              <a:t> (per es. </a:t>
            </a:r>
            <a:r>
              <a:rPr lang="hu-HU" sz="1800" i="1" dirty="0" err="1" smtClean="0"/>
              <a:t>affibbiare</a:t>
            </a:r>
            <a:r>
              <a:rPr lang="hu-HU" sz="1800" dirty="0" smtClean="0"/>
              <a:t> – </a:t>
            </a:r>
            <a:r>
              <a:rPr lang="hu-HU" sz="1800" i="1" dirty="0" err="1" smtClean="0"/>
              <a:t>sfibbiare</a:t>
            </a:r>
            <a:r>
              <a:rPr lang="hu-HU" sz="1800" dirty="0" smtClean="0"/>
              <a:t>)</a:t>
            </a:r>
          </a:p>
          <a:p>
            <a:pPr marL="822960" lvl="1" indent="-457200">
              <a:buFont typeface="+mj-lt"/>
              <a:buAutoNum type="alphaLcParenR"/>
            </a:pPr>
            <a:r>
              <a:rPr lang="hu-HU" sz="1800" dirty="0" smtClean="0"/>
              <a:t>con </a:t>
            </a:r>
            <a:r>
              <a:rPr lang="hu-HU" sz="1800" dirty="0" err="1" smtClean="0"/>
              <a:t>altri</a:t>
            </a:r>
            <a:r>
              <a:rPr lang="hu-HU" sz="1800" dirty="0" smtClean="0"/>
              <a:t> </a:t>
            </a:r>
            <a:r>
              <a:rPr lang="hu-HU" sz="1800" dirty="0" err="1" smtClean="0"/>
              <a:t>verbi</a:t>
            </a:r>
            <a:r>
              <a:rPr lang="hu-HU" sz="1800" dirty="0" smtClean="0"/>
              <a:t> </a:t>
            </a:r>
            <a:r>
              <a:rPr lang="hu-HU" sz="1800" dirty="0" err="1" smtClean="0"/>
              <a:t>simili</a:t>
            </a:r>
            <a:r>
              <a:rPr lang="hu-HU" sz="1800" dirty="0" smtClean="0"/>
              <a:t> dal </a:t>
            </a:r>
            <a:r>
              <a:rPr lang="hu-HU" sz="1800" dirty="0" err="1" smtClean="0"/>
              <a:t>punto</a:t>
            </a:r>
            <a:r>
              <a:rPr lang="hu-HU" sz="1800" dirty="0" smtClean="0"/>
              <a:t> di </a:t>
            </a:r>
            <a:r>
              <a:rPr lang="hu-HU" sz="1800" dirty="0" err="1" smtClean="0"/>
              <a:t>vista</a:t>
            </a:r>
            <a:r>
              <a:rPr lang="hu-HU" sz="1800" dirty="0" smtClean="0"/>
              <a:t> </a:t>
            </a:r>
            <a:r>
              <a:rPr lang="hu-HU" sz="1800" dirty="0" err="1" smtClean="0"/>
              <a:t>morfologico</a:t>
            </a:r>
            <a:r>
              <a:rPr lang="hu-HU" sz="1800" dirty="0" smtClean="0"/>
              <a:t> e </a:t>
            </a:r>
            <a:r>
              <a:rPr lang="hu-HU" sz="1800" dirty="0" err="1" smtClean="0"/>
              <a:t>semantico</a:t>
            </a:r>
            <a:r>
              <a:rPr lang="hu-HU" sz="1800" dirty="0" smtClean="0"/>
              <a:t> (per es. </a:t>
            </a:r>
            <a:r>
              <a:rPr lang="hu-HU" sz="1800" i="1" dirty="0" err="1" smtClean="0"/>
              <a:t>allentare</a:t>
            </a:r>
            <a:r>
              <a:rPr lang="hu-HU" sz="1800" dirty="0" smtClean="0"/>
              <a:t> – </a:t>
            </a:r>
            <a:r>
              <a:rPr lang="hu-HU" sz="1800" i="1" dirty="0" err="1" smtClean="0"/>
              <a:t>allargare</a:t>
            </a:r>
            <a:r>
              <a:rPr lang="hu-HU" sz="1800" dirty="0" smtClean="0"/>
              <a:t>)</a:t>
            </a:r>
            <a:endParaRPr lang="hu-HU" sz="1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Le </a:t>
            </a:r>
            <a:r>
              <a:rPr lang="hu-HU" dirty="0" err="1" smtClean="0"/>
              <a:t>funzioni</a:t>
            </a:r>
            <a:r>
              <a:rPr lang="hu-HU" dirty="0" smtClean="0"/>
              <a:t> del </a:t>
            </a:r>
            <a:r>
              <a:rPr lang="hu-HU" dirty="0" err="1" smtClean="0"/>
              <a:t>prefisso</a:t>
            </a:r>
            <a:r>
              <a:rPr lang="hu-HU" dirty="0" smtClean="0"/>
              <a:t> </a:t>
            </a:r>
            <a:r>
              <a:rPr lang="hu-HU" i="1" dirty="0" smtClean="0"/>
              <a:t>ad-</a:t>
            </a:r>
            <a:endParaRPr lang="hu-HU" i="1" dirty="0"/>
          </a:p>
        </p:txBody>
      </p:sp>
      <p:graphicFrame>
        <p:nvGraphicFramePr>
          <p:cNvPr id="4" name="Tartalom helye 3"/>
          <p:cNvGraphicFramePr>
            <a:graphicFrameLocks noGrp="1"/>
          </p:cNvGraphicFramePr>
          <p:nvPr>
            <p:ph sz="quarter" idx="1"/>
          </p:nvPr>
        </p:nvGraphicFramePr>
        <p:xfrm>
          <a:off x="457200" y="1600200"/>
          <a:ext cx="7467600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066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36091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kumimoji="0" lang="it-IT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Funzione primaria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it-IT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Funzioni secondarie</a:t>
                      </a:r>
                      <a:endParaRPr lang="hu-H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0" lang="it-IT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1, Avvicinamento</a:t>
                      </a:r>
                      <a:r>
                        <a:rPr kumimoji="0" lang="hu-H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(</a:t>
                      </a:r>
                      <a:r>
                        <a:rPr kumimoji="0" lang="hu-HU" sz="1800" i="1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addurre</a:t>
                      </a:r>
                      <a:r>
                        <a:rPr kumimoji="0" lang="hu-H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it-IT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2, Inizio di un processo</a:t>
                      </a:r>
                      <a:r>
                        <a:rPr kumimoji="0" lang="hu-H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(</a:t>
                      </a:r>
                      <a:r>
                        <a:rPr kumimoji="0" lang="hu-HU" sz="1800" i="1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addormentare</a:t>
                      </a:r>
                      <a:r>
                        <a:rPr kumimoji="0" lang="hu-H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endParaRPr lang="hu-H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it-IT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3, Addizione</a:t>
                      </a:r>
                      <a:r>
                        <a:rPr kumimoji="0" lang="hu-H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(</a:t>
                      </a:r>
                      <a:r>
                        <a:rPr kumimoji="0" lang="hu-HU" sz="1800" i="1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accrescere</a:t>
                      </a:r>
                      <a:r>
                        <a:rPr kumimoji="0" lang="hu-H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endParaRPr lang="hu-H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it-IT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4, Rafforzamento</a:t>
                      </a:r>
                      <a:r>
                        <a:rPr kumimoji="0" lang="hu-H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(</a:t>
                      </a:r>
                      <a:r>
                        <a:rPr kumimoji="0" lang="hu-HU" sz="1800" i="1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apprendere</a:t>
                      </a:r>
                      <a:r>
                        <a:rPr kumimoji="0" lang="hu-H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endParaRPr lang="hu-H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err="1" smtClean="0"/>
              <a:t>Sfumature</a:t>
            </a:r>
            <a:r>
              <a:rPr lang="hu-HU" dirty="0" smtClean="0"/>
              <a:t> della </a:t>
            </a:r>
            <a:r>
              <a:rPr lang="hu-HU" dirty="0" err="1" smtClean="0"/>
              <a:t>funzione</a:t>
            </a:r>
            <a:r>
              <a:rPr lang="hu-HU" dirty="0" smtClean="0"/>
              <a:t> di ‘</a:t>
            </a:r>
            <a:r>
              <a:rPr lang="hu-HU" dirty="0" err="1" smtClean="0"/>
              <a:t>avvicinamento</a:t>
            </a:r>
            <a:r>
              <a:rPr lang="hu-HU" dirty="0" smtClean="0"/>
              <a:t>’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457200" indent="-457200">
              <a:buFont typeface="+mj-lt"/>
              <a:buAutoNum type="arabicParenR"/>
            </a:pPr>
            <a:r>
              <a:rPr lang="hu-HU" sz="2000" dirty="0" err="1" smtClean="0"/>
              <a:t>Sfumatura</a:t>
            </a:r>
            <a:r>
              <a:rPr lang="hu-HU" sz="2000" dirty="0" smtClean="0"/>
              <a:t> ‘a </a:t>
            </a:r>
            <a:r>
              <a:rPr lang="hu-HU" sz="2000" dirty="0" err="1" smtClean="0"/>
              <a:t>favore</a:t>
            </a:r>
            <a:r>
              <a:rPr lang="hu-HU" sz="2000" dirty="0" smtClean="0"/>
              <a:t> di’ (per es. </a:t>
            </a:r>
            <a:r>
              <a:rPr lang="hu-HU" sz="2000" i="1" dirty="0" err="1" smtClean="0"/>
              <a:t>approvare</a:t>
            </a:r>
            <a:r>
              <a:rPr lang="hu-HU" sz="2000" dirty="0" smtClean="0"/>
              <a:t>)</a:t>
            </a:r>
          </a:p>
          <a:p>
            <a:pPr marL="457200" indent="-457200">
              <a:buFont typeface="+mj-lt"/>
              <a:buAutoNum type="arabicParenR"/>
            </a:pPr>
            <a:r>
              <a:rPr lang="hu-HU" sz="2000" dirty="0" err="1" smtClean="0"/>
              <a:t>Sfumatura</a:t>
            </a:r>
            <a:r>
              <a:rPr lang="hu-HU" sz="2000" dirty="0" smtClean="0"/>
              <a:t> </a:t>
            </a:r>
            <a:r>
              <a:rPr lang="hu-HU" sz="2000" dirty="0" err="1" smtClean="0"/>
              <a:t>riflessiva</a:t>
            </a:r>
            <a:r>
              <a:rPr lang="hu-HU" sz="2000" dirty="0" smtClean="0"/>
              <a:t> (per es. </a:t>
            </a:r>
            <a:r>
              <a:rPr lang="hu-HU" sz="2000" i="1" dirty="0" err="1" smtClean="0"/>
              <a:t>attrarre</a:t>
            </a:r>
            <a:r>
              <a:rPr lang="hu-HU" sz="2000" dirty="0" smtClean="0"/>
              <a:t>)</a:t>
            </a:r>
          </a:p>
          <a:p>
            <a:pPr marL="457200" indent="-457200">
              <a:buFont typeface="+mj-lt"/>
              <a:buAutoNum type="arabicParenR"/>
            </a:pPr>
            <a:r>
              <a:rPr lang="hu-HU" sz="2000" dirty="0" err="1" smtClean="0"/>
              <a:t>Sfumatura</a:t>
            </a:r>
            <a:r>
              <a:rPr lang="hu-HU" sz="2000" dirty="0" smtClean="0"/>
              <a:t> di ‘</a:t>
            </a:r>
            <a:r>
              <a:rPr lang="it-IT" sz="2000" dirty="0" smtClean="0"/>
              <a:t>ostilità</a:t>
            </a:r>
            <a:r>
              <a:rPr lang="hu-HU" sz="2000" dirty="0" smtClean="0"/>
              <a:t>’</a:t>
            </a:r>
            <a:r>
              <a:rPr lang="it-IT" sz="2000" dirty="0" smtClean="0"/>
              <a:t> </a:t>
            </a:r>
            <a:r>
              <a:rPr lang="hu-HU" sz="2000" dirty="0" smtClean="0"/>
              <a:t>(per es. </a:t>
            </a:r>
            <a:r>
              <a:rPr lang="hu-HU" sz="2000" i="1" dirty="0" err="1" smtClean="0"/>
              <a:t>assaltare</a:t>
            </a:r>
            <a:r>
              <a:rPr lang="hu-HU" sz="2000" dirty="0" smtClean="0"/>
              <a:t>)</a:t>
            </a:r>
          </a:p>
          <a:p>
            <a:pPr marL="457200" indent="-457200">
              <a:buFont typeface="+mj-lt"/>
              <a:buAutoNum type="arabicParenR"/>
            </a:pPr>
            <a:r>
              <a:rPr lang="hu-HU" sz="2000" dirty="0" err="1" smtClean="0"/>
              <a:t>Sfumatura</a:t>
            </a:r>
            <a:r>
              <a:rPr lang="hu-HU" sz="2000" dirty="0" smtClean="0"/>
              <a:t> di ‘</a:t>
            </a:r>
            <a:r>
              <a:rPr lang="hu-HU" sz="2000" dirty="0" err="1" smtClean="0"/>
              <a:t>adattamento</a:t>
            </a:r>
            <a:r>
              <a:rPr lang="hu-HU" sz="2000" dirty="0" smtClean="0"/>
              <a:t>’ (per es. </a:t>
            </a:r>
            <a:r>
              <a:rPr lang="hu-HU" sz="2000" i="1" dirty="0" err="1" smtClean="0"/>
              <a:t>adusare</a:t>
            </a:r>
            <a:r>
              <a:rPr lang="hu-HU" sz="2000" dirty="0" smtClean="0"/>
              <a:t>)</a:t>
            </a:r>
            <a:endParaRPr lang="hu-HU" sz="2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err="1" smtClean="0"/>
              <a:t>Verbi</a:t>
            </a:r>
            <a:r>
              <a:rPr lang="hu-HU" dirty="0" smtClean="0"/>
              <a:t> </a:t>
            </a:r>
            <a:r>
              <a:rPr lang="hu-HU" dirty="0" err="1" smtClean="0"/>
              <a:t>derivati</a:t>
            </a:r>
            <a:r>
              <a:rPr lang="hu-HU" dirty="0" smtClean="0"/>
              <a:t> dal </a:t>
            </a:r>
            <a:r>
              <a:rPr lang="hu-HU" dirty="0" err="1" smtClean="0"/>
              <a:t>latino</a:t>
            </a:r>
            <a:r>
              <a:rPr lang="hu-HU" dirty="0" smtClean="0"/>
              <a:t> </a:t>
            </a:r>
            <a:r>
              <a:rPr lang="hu-HU" dirty="0" err="1" smtClean="0"/>
              <a:t>classico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hu-HU" sz="2000" dirty="0" smtClean="0"/>
              <a:t>Dei 36 </a:t>
            </a:r>
            <a:r>
              <a:rPr lang="hu-HU" sz="2000" dirty="0" err="1" smtClean="0"/>
              <a:t>verbi</a:t>
            </a:r>
            <a:r>
              <a:rPr lang="hu-HU" sz="2000" dirty="0" smtClean="0"/>
              <a:t> </a:t>
            </a:r>
            <a:r>
              <a:rPr lang="hu-HU" sz="2000" dirty="0" err="1" smtClean="0"/>
              <a:t>in</a:t>
            </a:r>
            <a:r>
              <a:rPr lang="hu-HU" sz="2000" dirty="0" smtClean="0"/>
              <a:t> 22 la </a:t>
            </a:r>
            <a:r>
              <a:rPr lang="hu-HU" sz="2000" dirty="0" err="1" smtClean="0"/>
              <a:t>funzione</a:t>
            </a:r>
            <a:r>
              <a:rPr lang="hu-HU" sz="2000" dirty="0" smtClean="0"/>
              <a:t> del </a:t>
            </a:r>
            <a:r>
              <a:rPr lang="hu-HU" sz="2000" dirty="0" err="1" smtClean="0"/>
              <a:t>prefisso</a:t>
            </a:r>
            <a:r>
              <a:rPr lang="hu-HU" sz="2000" dirty="0" smtClean="0"/>
              <a:t> </a:t>
            </a:r>
            <a:r>
              <a:rPr lang="hu-HU" sz="2000" dirty="0" err="1" smtClean="0"/>
              <a:t>si</a:t>
            </a:r>
            <a:r>
              <a:rPr lang="hu-HU" sz="2000" dirty="0" smtClean="0"/>
              <a:t> </a:t>
            </a:r>
            <a:r>
              <a:rPr lang="hu-HU" sz="2000" dirty="0" err="1" smtClean="0"/>
              <a:t>riconosce</a:t>
            </a:r>
            <a:endParaRPr lang="hu-HU" sz="2000" dirty="0" smtClean="0"/>
          </a:p>
          <a:p>
            <a:pPr marL="457200" indent="-457200">
              <a:buFont typeface="+mj-lt"/>
              <a:buAutoNum type="arabicParenR"/>
            </a:pPr>
            <a:r>
              <a:rPr lang="hu-HU" sz="2000" dirty="0" err="1" smtClean="0"/>
              <a:t>Funzione</a:t>
            </a:r>
            <a:r>
              <a:rPr lang="hu-HU" sz="2000" dirty="0" smtClean="0"/>
              <a:t> di ‘</a:t>
            </a:r>
            <a:r>
              <a:rPr lang="hu-HU" sz="2000" dirty="0" err="1" smtClean="0"/>
              <a:t>avvicinamento</a:t>
            </a:r>
            <a:r>
              <a:rPr lang="hu-HU" sz="2000" dirty="0" smtClean="0"/>
              <a:t>’: per es. </a:t>
            </a:r>
            <a:r>
              <a:rPr lang="hu-HU" sz="2000" i="1" dirty="0" err="1" smtClean="0"/>
              <a:t>accorrere</a:t>
            </a:r>
            <a:r>
              <a:rPr lang="hu-HU" sz="2000" dirty="0" smtClean="0"/>
              <a:t> (con la </a:t>
            </a:r>
            <a:r>
              <a:rPr lang="hu-HU" sz="2000" dirty="0" err="1" smtClean="0"/>
              <a:t>sfumatura</a:t>
            </a:r>
            <a:r>
              <a:rPr lang="hu-HU" sz="2000" dirty="0" smtClean="0"/>
              <a:t> ‘a </a:t>
            </a:r>
            <a:r>
              <a:rPr lang="hu-HU" sz="2000" dirty="0" err="1" smtClean="0"/>
              <a:t>favore</a:t>
            </a:r>
            <a:r>
              <a:rPr lang="hu-HU" sz="2000" dirty="0" smtClean="0"/>
              <a:t> di’)</a:t>
            </a:r>
          </a:p>
          <a:p>
            <a:pPr marL="457200" indent="-457200">
              <a:buFont typeface="+mj-lt"/>
              <a:buAutoNum type="arabicParenR"/>
            </a:pPr>
            <a:r>
              <a:rPr lang="hu-HU" sz="2000" dirty="0" err="1" smtClean="0"/>
              <a:t>Funzione</a:t>
            </a:r>
            <a:r>
              <a:rPr lang="hu-HU" sz="2000" dirty="0" smtClean="0"/>
              <a:t> di ‘</a:t>
            </a:r>
            <a:r>
              <a:rPr lang="hu-HU" sz="2000" dirty="0" err="1" smtClean="0"/>
              <a:t>cominciare</a:t>
            </a:r>
            <a:r>
              <a:rPr lang="hu-HU" sz="2000" dirty="0" smtClean="0"/>
              <a:t> un </a:t>
            </a:r>
            <a:r>
              <a:rPr lang="hu-HU" sz="2000" dirty="0" err="1" smtClean="0"/>
              <a:t>processo</a:t>
            </a:r>
            <a:r>
              <a:rPr lang="hu-HU" sz="2000" dirty="0" smtClean="0"/>
              <a:t>’: per es. </a:t>
            </a:r>
            <a:r>
              <a:rPr lang="hu-HU" sz="2000" i="1" dirty="0" err="1" smtClean="0"/>
              <a:t>accendere</a:t>
            </a:r>
            <a:endParaRPr lang="hu-HU" sz="2000" i="1" dirty="0" smtClean="0"/>
          </a:p>
          <a:p>
            <a:pPr marL="457200" indent="-457200">
              <a:buFont typeface="+mj-lt"/>
              <a:buAutoNum type="arabicParenR"/>
            </a:pPr>
            <a:r>
              <a:rPr lang="hu-HU" sz="2000" dirty="0" err="1" smtClean="0"/>
              <a:t>Funzione</a:t>
            </a:r>
            <a:r>
              <a:rPr lang="hu-HU" sz="2000" dirty="0" smtClean="0"/>
              <a:t> </a:t>
            </a:r>
            <a:r>
              <a:rPr lang="hu-HU" sz="2000" dirty="0" err="1" smtClean="0"/>
              <a:t>additiva</a:t>
            </a:r>
            <a:r>
              <a:rPr lang="hu-HU" sz="2000" dirty="0" smtClean="0"/>
              <a:t>: per es. </a:t>
            </a:r>
            <a:r>
              <a:rPr lang="hu-HU" sz="2000" i="1" dirty="0" err="1" smtClean="0"/>
              <a:t>aggiungere</a:t>
            </a:r>
            <a:endParaRPr lang="hu-HU" sz="2000" i="1" dirty="0" smtClean="0"/>
          </a:p>
          <a:p>
            <a:pPr marL="457200" indent="-457200">
              <a:buFont typeface="+mj-lt"/>
              <a:buAutoNum type="arabicParenR"/>
            </a:pPr>
            <a:r>
              <a:rPr lang="hu-HU" sz="2000" dirty="0" err="1" smtClean="0"/>
              <a:t>Funzione</a:t>
            </a:r>
            <a:r>
              <a:rPr lang="hu-HU" sz="2000" dirty="0" smtClean="0"/>
              <a:t> </a:t>
            </a:r>
            <a:r>
              <a:rPr lang="hu-HU" sz="2000" dirty="0" err="1" smtClean="0"/>
              <a:t>rafforzativa</a:t>
            </a:r>
            <a:r>
              <a:rPr lang="hu-HU" sz="2000" dirty="0" smtClean="0"/>
              <a:t>: per es. </a:t>
            </a:r>
            <a:r>
              <a:rPr lang="hu-HU" sz="2000" i="1" dirty="0" err="1" smtClean="0"/>
              <a:t>ammirare</a:t>
            </a:r>
            <a:endParaRPr lang="hu-HU" sz="2000" i="1" dirty="0" smtClean="0"/>
          </a:p>
          <a:p>
            <a:r>
              <a:rPr lang="hu-HU" sz="2000" dirty="0" err="1" smtClean="0"/>
              <a:t>In</a:t>
            </a:r>
            <a:r>
              <a:rPr lang="hu-HU" sz="2000" dirty="0" smtClean="0"/>
              <a:t> </a:t>
            </a:r>
            <a:r>
              <a:rPr lang="it-IT" sz="2000" dirty="0" smtClean="0"/>
              <a:t>più della metà dei casi il prefisso ha conservato il suo significato durante il passaggio dal latino all’italiano</a:t>
            </a:r>
            <a:endParaRPr lang="hu-HU" sz="2000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Loggia">
  <a:themeElements>
    <a:clrScheme name="Loggia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Loggia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Loggia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529</TotalTime>
  <Words>941</Words>
  <Application>Microsoft Office PowerPoint</Application>
  <PresentationFormat>Presentazione su schermo (4:3)</PresentationFormat>
  <Paragraphs>91</Paragraphs>
  <Slides>13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13</vt:i4>
      </vt:variant>
    </vt:vector>
  </HeadingPairs>
  <TitlesOfParts>
    <vt:vector size="17" baseType="lpstr">
      <vt:lpstr>Century Schoolbook</vt:lpstr>
      <vt:lpstr>Wingdings</vt:lpstr>
      <vt:lpstr>Wingdings 2</vt:lpstr>
      <vt:lpstr>Loggia</vt:lpstr>
      <vt:lpstr>Cambiamenti nella funzione del prefisso verbale ad- dal latino classico all’italiano</vt:lpstr>
      <vt:lpstr>Tappe della ricerca</vt:lpstr>
      <vt:lpstr>Il corpus</vt:lpstr>
      <vt:lpstr>La classificazione</vt:lpstr>
      <vt:lpstr>Il metodo I - criteri</vt:lpstr>
      <vt:lpstr>Il metodo II – fattori a supporto</vt:lpstr>
      <vt:lpstr>Le funzioni del prefisso ad-</vt:lpstr>
      <vt:lpstr>Sfumature della funzione di ‘avvicinamento’</vt:lpstr>
      <vt:lpstr>Verbi derivati dal latino classico</vt:lpstr>
      <vt:lpstr>Verbi ricostruiti per il latino volgare</vt:lpstr>
      <vt:lpstr>Verbi derivati dal latino tardo</vt:lpstr>
      <vt:lpstr>Verbi di creazione italiana</vt:lpstr>
      <vt:lpstr>Conclusione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Cambiamenti nella funzione del prefisso verbale ad- dal latino classico all’italiano</dc:title>
  <dc:creator>Felhasználó</dc:creator>
  <cp:lastModifiedBy>Windows User</cp:lastModifiedBy>
  <cp:revision>46</cp:revision>
  <dcterms:created xsi:type="dcterms:W3CDTF">2019-05-08T17:00:55Z</dcterms:created>
  <dcterms:modified xsi:type="dcterms:W3CDTF">2019-05-15T08:17:33Z</dcterms:modified>
</cp:coreProperties>
</file>