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76" r:id="rId12"/>
    <p:sldId id="277" r:id="rId13"/>
    <p:sldId id="278" r:id="rId14"/>
    <p:sldId id="279" r:id="rId15"/>
    <p:sldId id="280" r:id="rId16"/>
    <p:sldId id="281" r:id="rId17"/>
    <p:sldId id="282" r:id="rId18"/>
    <p:sldId id="283" r:id="rId19"/>
    <p:sldId id="284" r:id="rId20"/>
    <p:sldId id="286" r:id="rId21"/>
    <p:sldId id="287" r:id="rId22"/>
    <p:sldId id="288" r:id="rId23"/>
    <p:sldId id="289" r:id="rId24"/>
    <p:sldId id="290" r:id="rId25"/>
    <p:sldId id="291" r:id="rId26"/>
    <p:sldId id="292" r:id="rId27"/>
    <p:sldId id="293" r:id="rId28"/>
    <p:sldId id="294" r:id="rId29"/>
    <p:sldId id="295" r:id="rId30"/>
    <p:sldId id="296" r:id="rId31"/>
    <p:sldId id="297" r:id="rId32"/>
    <p:sldId id="298" r:id="rId33"/>
    <p:sldId id="299" r:id="rId34"/>
    <p:sldId id="285" r:id="rId35"/>
    <p:sldId id="300"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0" d="100"/>
          <a:sy n="60" d="100"/>
        </p:scale>
        <p:origin x="96"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it-IT"/>
              <a:t>Fare clic per modificare lo stile del titolo</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11/17/2016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11/17/2016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it-IT"/>
              <a:t>Fare clic per modificare lo stile del titolo</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11/17/2016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it-IT"/>
              <a:t>Fare clic per modificare lo stile del titolo</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11/17/2016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it-IT"/>
              <a:t>Fare clic per modificare lo stile del titolo</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11/17/2016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it-IT"/>
              <a:t>Fare clic per modificare lo stile del titolo</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11/17/2016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it-IT"/>
              <a:t>Fare clic per modificare lo stile del titolo</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11/17/2016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11/17/2016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11/17/2016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dirty="0"/>
              <a:pPr/>
              <a:t>11/17/2016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8E36636D-D922-432D-A958-524484B5923D}" type="datetimeFigureOut">
              <a:rPr lang="en-US" dirty="0"/>
              <a:pPr/>
              <a:t>11/17/2016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8E36636D-D922-432D-A958-524484B5923D}" type="datetimeFigureOut">
              <a:rPr lang="en-US" dirty="0"/>
              <a:pPr/>
              <a:t>11/17/2016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it-IT"/>
              <a:t>Fare clic per modificare lo stile del titolo</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8E36636D-D922-432D-A958-524484B5923D}" type="datetimeFigureOut">
              <a:rPr lang="en-US" dirty="0"/>
              <a:pPr/>
              <a:t>11/17/2016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28FB93-0A08-4E7D-8E63-9EFA29F1E093}"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8E36636D-D922-432D-A958-524484B5923D}" type="datetimeFigureOut">
              <a:rPr lang="en-US" dirty="0"/>
              <a:pPr/>
              <a:t>11/17/2016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28FB93-0A08-4E7D-8E63-9EFA29F1E093}"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dirty="0"/>
              <a:pPr/>
              <a:t>11/17/2016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it-IT"/>
              <a:t>Fare clic per modificare lo stile del titolo</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8E36636D-D922-432D-A958-524484B5923D}" type="datetimeFigureOut">
              <a:rPr lang="en-US" dirty="0"/>
              <a:pPr/>
              <a:t>11/17/2016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8E36636D-D922-432D-A958-524484B5923D}" type="datetimeFigureOut">
              <a:rPr lang="en-US" dirty="0"/>
              <a:pPr/>
              <a:t>11/17/2016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8E36636D-D922-432D-A958-524484B5923D}" type="datetimeFigureOut">
              <a:rPr lang="en-US" dirty="0"/>
              <a:pPr/>
              <a:t>11/17/2016</a:t>
            </a:fld>
            <a:endParaRPr lang="en-US" dirty="0"/>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DF28FB93-0A08-4E7D-8E63-9EFA29F1E093}"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2" r:id="rId10"/>
    <p:sldLayoutId id="2147483853" r:id="rId11"/>
    <p:sldLayoutId id="2147483854" r:id="rId12"/>
    <p:sldLayoutId id="2147483855" r:id="rId13"/>
    <p:sldLayoutId id="2147483858" r:id="rId14"/>
    <p:sldLayoutId id="2147483859" r:id="rId15"/>
    <p:sldLayoutId id="2147483850" r:id="rId16"/>
    <p:sldLayoutId id="2147483851"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70693" y="596348"/>
            <a:ext cx="9440034" cy="3001993"/>
          </a:xfrm>
        </p:spPr>
        <p:txBody>
          <a:bodyPr>
            <a:normAutofit fontScale="90000"/>
          </a:bodyPr>
          <a:lstStyle/>
          <a:p>
            <a:r>
              <a:rPr lang="it-IT" dirty="0">
                <a:solidFill>
                  <a:srgbClr val="00B0F0"/>
                </a:solidFill>
                <a:latin typeface="Impact" panose="020B0806030902050204" pitchFamily="34" charset="0"/>
              </a:rPr>
              <a:t>Sulla competenza grammaticale </a:t>
            </a:r>
            <a:br>
              <a:rPr lang="it-IT" dirty="0">
                <a:solidFill>
                  <a:srgbClr val="00B0F0"/>
                </a:solidFill>
                <a:latin typeface="Impact" panose="020B0806030902050204" pitchFamily="34" charset="0"/>
              </a:rPr>
            </a:br>
            <a:r>
              <a:rPr lang="it-IT" dirty="0">
                <a:solidFill>
                  <a:srgbClr val="00B0F0"/>
                </a:solidFill>
                <a:latin typeface="Impact" panose="020B0806030902050204" pitchFamily="34" charset="0"/>
              </a:rPr>
              <a:t>in ingresso</a:t>
            </a:r>
            <a:br>
              <a:rPr lang="it-IT" dirty="0">
                <a:solidFill>
                  <a:srgbClr val="00B0F0"/>
                </a:solidFill>
                <a:latin typeface="Impact" panose="020B0806030902050204" pitchFamily="34" charset="0"/>
              </a:rPr>
            </a:br>
            <a:r>
              <a:rPr lang="it-IT" dirty="0">
                <a:solidFill>
                  <a:srgbClr val="00B0F0"/>
                </a:solidFill>
                <a:latin typeface="Impact" panose="020B0806030902050204" pitchFamily="34" charset="0"/>
              </a:rPr>
              <a:t>nella scuola secondaria </a:t>
            </a:r>
            <a:br>
              <a:rPr lang="it-IT" dirty="0">
                <a:solidFill>
                  <a:srgbClr val="00B0F0"/>
                </a:solidFill>
                <a:latin typeface="Impact" panose="020B0806030902050204" pitchFamily="34" charset="0"/>
              </a:rPr>
            </a:br>
            <a:r>
              <a:rPr lang="it-IT" dirty="0">
                <a:solidFill>
                  <a:srgbClr val="00B0F0"/>
                </a:solidFill>
                <a:latin typeface="Impact" panose="020B0806030902050204" pitchFamily="34" charset="0"/>
              </a:rPr>
              <a:t>di secondo grado</a:t>
            </a:r>
          </a:p>
        </p:txBody>
      </p:sp>
      <p:sp>
        <p:nvSpPr>
          <p:cNvPr id="3" name="Sottotitolo 2"/>
          <p:cNvSpPr>
            <a:spLocks noGrp="1"/>
          </p:cNvSpPr>
          <p:nvPr>
            <p:ph type="subTitle" idx="1"/>
          </p:nvPr>
        </p:nvSpPr>
        <p:spPr>
          <a:xfrm>
            <a:off x="1370693" y="3598339"/>
            <a:ext cx="9440034" cy="2656687"/>
          </a:xfrm>
        </p:spPr>
        <p:txBody>
          <a:bodyPr>
            <a:normAutofit/>
          </a:bodyPr>
          <a:lstStyle/>
          <a:p>
            <a:r>
              <a:rPr lang="it-IT" dirty="0"/>
              <a:t>Nicoletta Penello</a:t>
            </a:r>
          </a:p>
          <a:p>
            <a:r>
              <a:rPr lang="it-IT" dirty="0"/>
              <a:t>(Liceo «Tito Lucrezio Caro» – Cittadella , PD)</a:t>
            </a:r>
          </a:p>
          <a:p>
            <a:endParaRPr lang="it-IT" dirty="0"/>
          </a:p>
          <a:p>
            <a:r>
              <a:rPr lang="it-IT" dirty="0"/>
              <a:t>Udine, 14 Novembre 2016</a:t>
            </a:r>
          </a:p>
          <a:p>
            <a:r>
              <a:rPr lang="it-IT" dirty="0"/>
              <a:t>Incontri di Studio</a:t>
            </a:r>
          </a:p>
          <a:p>
            <a:r>
              <a:rPr lang="it-IT" dirty="0"/>
              <a:t>Università degli Studi di Udine, Centro Internazionale sul Plurilinguismo</a:t>
            </a:r>
          </a:p>
        </p:txBody>
      </p:sp>
    </p:spTree>
    <p:extLst>
      <p:ext uri="{BB962C8B-B14F-4D97-AF65-F5344CB8AC3E}">
        <p14:creationId xmlns:p14="http://schemas.microsoft.com/office/powerpoint/2010/main" val="3902613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flipV="1">
            <a:off x="913795" y="563881"/>
            <a:ext cx="10353762" cy="45719"/>
          </a:xfrm>
        </p:spPr>
        <p:txBody>
          <a:bodyPr>
            <a:normAutofit fontScale="90000"/>
          </a:bodyPr>
          <a:lstStyle/>
          <a:p>
            <a:endParaRPr lang="it-IT" dirty="0"/>
          </a:p>
        </p:txBody>
      </p:sp>
      <p:sp>
        <p:nvSpPr>
          <p:cNvPr id="3" name="Segnaposto contenuto 2"/>
          <p:cNvSpPr>
            <a:spLocks noGrp="1"/>
          </p:cNvSpPr>
          <p:nvPr>
            <p:ph idx="1"/>
          </p:nvPr>
        </p:nvSpPr>
        <p:spPr>
          <a:xfrm>
            <a:off x="543339" y="424070"/>
            <a:ext cx="10724218" cy="6135756"/>
          </a:xfrm>
        </p:spPr>
        <p:txBody>
          <a:bodyPr>
            <a:normAutofit fontScale="85000" lnSpcReduction="20000"/>
          </a:bodyPr>
          <a:lstStyle/>
          <a:p>
            <a:pPr marL="36900" indent="0">
              <a:buNone/>
            </a:pPr>
            <a:r>
              <a:rPr lang="it-IT" sz="2800" i="1" dirty="0">
                <a:solidFill>
                  <a:srgbClr val="FFFF00"/>
                </a:solidFill>
              </a:rPr>
              <a:t>Riflessione generale</a:t>
            </a:r>
            <a:r>
              <a:rPr lang="it-IT" sz="2800" dirty="0">
                <a:solidFill>
                  <a:srgbClr val="FFFF00"/>
                </a:solidFill>
              </a:rPr>
              <a:t>: laddove gli studenti non riescono a recuperare gli strumenti di analisi studiati alle medie, emergono percorsi mentali comuni di risoluzione del problema. </a:t>
            </a:r>
          </a:p>
          <a:p>
            <a:pPr marL="36900" indent="0">
              <a:buNone/>
            </a:pPr>
            <a:r>
              <a:rPr lang="it-IT" sz="2800" i="1" dirty="0">
                <a:solidFill>
                  <a:srgbClr val="FFFF00"/>
                </a:solidFill>
              </a:rPr>
              <a:t>Riflessioni specifiche sulle tipologie di errore</a:t>
            </a:r>
          </a:p>
          <a:p>
            <a:pPr marL="36900" indent="0">
              <a:buNone/>
            </a:pPr>
            <a:r>
              <a:rPr lang="it-IT" sz="2800" dirty="0">
                <a:solidFill>
                  <a:srgbClr val="FFFF00"/>
                </a:solidFill>
              </a:rPr>
              <a:t>(I) I VERBI:	</a:t>
            </a:r>
          </a:p>
          <a:p>
            <a:pPr marL="36900" indent="0">
              <a:buNone/>
            </a:pPr>
            <a:r>
              <a:rPr lang="it-IT" sz="2800" dirty="0">
                <a:solidFill>
                  <a:srgbClr val="FFFF00"/>
                </a:solidFill>
              </a:rPr>
              <a:t>			Riconoscimento di modo e tempo:</a:t>
            </a:r>
          </a:p>
          <a:p>
            <a:pPr marL="36900" indent="0">
              <a:buNone/>
            </a:pPr>
            <a:r>
              <a:rPr lang="it-IT" sz="2800" dirty="0">
                <a:solidFill>
                  <a:srgbClr val="FFFF00"/>
                </a:solidFill>
              </a:rPr>
              <a:t>a. prevalentemente errori di etichettatura </a:t>
            </a:r>
          </a:p>
          <a:p>
            <a:pPr marL="36900" indent="0">
              <a:buNone/>
            </a:pPr>
            <a:r>
              <a:rPr lang="it-IT" sz="2800" dirty="0">
                <a:solidFill>
                  <a:srgbClr val="FFFF00"/>
                </a:solidFill>
              </a:rPr>
              <a:t>b. emergono anche errori legati a ragionamenti sulla funzione del modo nel contesto proposto</a:t>
            </a:r>
          </a:p>
          <a:p>
            <a:pPr marL="36900" indent="0">
              <a:buNone/>
            </a:pPr>
            <a:endParaRPr lang="it-IT" sz="2800" dirty="0">
              <a:solidFill>
                <a:srgbClr val="FFFF00"/>
              </a:solidFill>
            </a:endParaRPr>
          </a:p>
          <a:p>
            <a:pPr marL="36900" indent="0">
              <a:buNone/>
            </a:pPr>
            <a:r>
              <a:rPr lang="it-IT" sz="2800" dirty="0">
                <a:solidFill>
                  <a:srgbClr val="FFFF00"/>
                </a:solidFill>
              </a:rPr>
              <a:t>			Sintassi - Uso transitivo/intransitivo di un verbo: </a:t>
            </a:r>
          </a:p>
          <a:p>
            <a:pPr marL="36900" indent="0">
              <a:buNone/>
            </a:pPr>
            <a:r>
              <a:rPr lang="it-IT" sz="2800" dirty="0">
                <a:solidFill>
                  <a:srgbClr val="FFFF00"/>
                </a:solidFill>
              </a:rPr>
              <a:t>es.	Brilla una luce in cima alla torre</a:t>
            </a:r>
          </a:p>
          <a:p>
            <a:pPr marL="36900" indent="0">
              <a:buNone/>
            </a:pPr>
            <a:r>
              <a:rPr lang="it-IT" sz="2800" dirty="0">
                <a:solidFill>
                  <a:srgbClr val="FFFF00"/>
                </a:solidFill>
              </a:rPr>
              <a:t>La domanda prototipica utilizzata per individuare il c.ogg. (che cosa?) viene saturata dall’elemento che in realtà svolge funzione di sogg.</a:t>
            </a:r>
          </a:p>
          <a:p>
            <a:pPr marL="36900" indent="0">
              <a:buNone/>
            </a:pPr>
            <a:r>
              <a:rPr lang="it-IT" sz="2800" dirty="0">
                <a:solidFill>
                  <a:srgbClr val="FFFF00"/>
                </a:solidFill>
              </a:rPr>
              <a:t>(da notare: soggetto [-animato] e verbo inaccusativo). </a:t>
            </a:r>
          </a:p>
          <a:p>
            <a:pPr marL="36900" indent="0">
              <a:buNone/>
            </a:pPr>
            <a:endParaRPr lang="it-IT" sz="2800" dirty="0">
              <a:solidFill>
                <a:srgbClr val="FFFF00"/>
              </a:solidFill>
            </a:endParaRPr>
          </a:p>
          <a:p>
            <a:pPr marL="36900" indent="0">
              <a:buNone/>
            </a:pPr>
            <a:endParaRPr lang="it-IT" sz="2800" dirty="0">
              <a:solidFill>
                <a:srgbClr val="FFFF00"/>
              </a:solidFill>
            </a:endParaRPr>
          </a:p>
          <a:p>
            <a:endParaRPr lang="it-IT" sz="2800" i="1" dirty="0">
              <a:solidFill>
                <a:srgbClr val="FFFF00"/>
              </a:solidFill>
            </a:endParaRPr>
          </a:p>
        </p:txBody>
      </p:sp>
    </p:spTree>
    <p:extLst>
      <p:ext uri="{BB962C8B-B14F-4D97-AF65-F5344CB8AC3E}">
        <p14:creationId xmlns:p14="http://schemas.microsoft.com/office/powerpoint/2010/main" val="2328807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106017"/>
          </a:xfrm>
        </p:spPr>
        <p:txBody>
          <a:bodyPr>
            <a:normAutofit fontScale="90000"/>
          </a:bodyPr>
          <a:lstStyle/>
          <a:p>
            <a:r>
              <a:rPr lang="it-IT" dirty="0"/>
              <a:t>	</a:t>
            </a:r>
          </a:p>
        </p:txBody>
      </p:sp>
      <p:sp>
        <p:nvSpPr>
          <p:cNvPr id="3" name="Segnaposto contenuto 2"/>
          <p:cNvSpPr>
            <a:spLocks noGrp="1"/>
          </p:cNvSpPr>
          <p:nvPr>
            <p:ph idx="1"/>
          </p:nvPr>
        </p:nvSpPr>
        <p:spPr>
          <a:xfrm>
            <a:off x="450574" y="265043"/>
            <a:ext cx="10816983" cy="6361044"/>
          </a:xfrm>
        </p:spPr>
        <p:txBody>
          <a:bodyPr>
            <a:normAutofit fontScale="92500"/>
          </a:bodyPr>
          <a:lstStyle/>
          <a:p>
            <a:pPr marL="36900" indent="0">
              <a:buNone/>
            </a:pPr>
            <a:r>
              <a:rPr lang="it-IT" sz="2800" dirty="0">
                <a:solidFill>
                  <a:srgbClr val="FFFF00"/>
                </a:solidFill>
              </a:rPr>
              <a:t>(II) IL SOGGETTO:	chi compie l’azione</a:t>
            </a:r>
          </a:p>
          <a:p>
            <a:pPr marL="36900" indent="0">
              <a:buNone/>
            </a:pPr>
            <a:r>
              <a:rPr lang="it-IT" sz="2800" dirty="0">
                <a:solidFill>
                  <a:srgbClr val="FFFF00"/>
                </a:solidFill>
              </a:rPr>
              <a:t>	a. Chi ha scritto questa lettera?</a:t>
            </a:r>
          </a:p>
          <a:p>
            <a:pPr marL="36900" indent="0">
              <a:buNone/>
            </a:pPr>
            <a:r>
              <a:rPr lang="it-IT" sz="2800" dirty="0">
                <a:solidFill>
                  <a:srgbClr val="FFFF00"/>
                </a:solidFill>
              </a:rPr>
              <a:t>	b. Mamma, passami del pane per favore.</a:t>
            </a:r>
          </a:p>
          <a:p>
            <a:pPr marL="36900" indent="0">
              <a:buNone/>
            </a:pPr>
            <a:endParaRPr lang="it-IT" sz="2800" dirty="0">
              <a:solidFill>
                <a:srgbClr val="FFFF00"/>
              </a:solidFill>
            </a:endParaRPr>
          </a:p>
          <a:p>
            <a:pPr marL="36900" indent="0">
              <a:buNone/>
            </a:pPr>
            <a:r>
              <a:rPr lang="it-IT" sz="2800" dirty="0">
                <a:solidFill>
                  <a:srgbClr val="FFFF00"/>
                </a:solidFill>
              </a:rPr>
              <a:t>Il pronome interrogativo </a:t>
            </a:r>
            <a:r>
              <a:rPr lang="it-IT" sz="2800" i="1" dirty="0">
                <a:solidFill>
                  <a:srgbClr val="FFFF00"/>
                </a:solidFill>
              </a:rPr>
              <a:t>chi</a:t>
            </a:r>
            <a:r>
              <a:rPr lang="it-IT" sz="2800" dirty="0">
                <a:solidFill>
                  <a:srgbClr val="FFFF00"/>
                </a:solidFill>
              </a:rPr>
              <a:t> non viene riconosciuto nella sua funzione logica di soggetto perché di fatto non ha un 'referente semantico'; </a:t>
            </a:r>
          </a:p>
          <a:p>
            <a:pPr marL="36900" indent="0">
              <a:buNone/>
            </a:pPr>
            <a:r>
              <a:rPr lang="it-IT" sz="2800" dirty="0">
                <a:solidFill>
                  <a:srgbClr val="FFFF00"/>
                </a:solidFill>
              </a:rPr>
              <a:t>non viene colta la mancanza di accordo tra il vocativo mamma e il verbo (di fatto, la mamma compie l'azione!).</a:t>
            </a:r>
          </a:p>
          <a:p>
            <a:pPr marL="36900" indent="0">
              <a:buNone/>
            </a:pPr>
            <a:endParaRPr lang="it-IT" sz="2800" dirty="0">
              <a:solidFill>
                <a:srgbClr val="FFFF00"/>
              </a:solidFill>
            </a:endParaRPr>
          </a:p>
          <a:p>
            <a:pPr marL="36900" indent="0">
              <a:buNone/>
            </a:pPr>
            <a:r>
              <a:rPr lang="it-IT" sz="2800" dirty="0">
                <a:solidFill>
                  <a:srgbClr val="FFFF00"/>
                </a:solidFill>
              </a:rPr>
              <a:t>L’ordine con cui si etichettano i costituenti può fare la differenza: partendo dal soggetto, il rischio di individuare il soggetto semantico è molto alto; identificando il predicato, invece, si innesca il criterio sintattico (= accordo) che guida ad una corretta individuazione del soggetto.</a:t>
            </a:r>
          </a:p>
        </p:txBody>
      </p:sp>
    </p:spTree>
    <p:extLst>
      <p:ext uri="{BB962C8B-B14F-4D97-AF65-F5344CB8AC3E}">
        <p14:creationId xmlns:p14="http://schemas.microsoft.com/office/powerpoint/2010/main" val="2691223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92765"/>
          </a:xfrm>
        </p:spPr>
        <p:txBody>
          <a:bodyPr>
            <a:normAutofit fontScale="90000"/>
          </a:bodyPr>
          <a:lstStyle/>
          <a:p>
            <a:r>
              <a:rPr lang="it-IT" dirty="0"/>
              <a:t>	</a:t>
            </a:r>
          </a:p>
        </p:txBody>
      </p:sp>
      <p:sp>
        <p:nvSpPr>
          <p:cNvPr id="3" name="Segnaposto contenuto 2"/>
          <p:cNvSpPr>
            <a:spLocks noGrp="1"/>
          </p:cNvSpPr>
          <p:nvPr>
            <p:ph idx="1"/>
          </p:nvPr>
        </p:nvSpPr>
        <p:spPr>
          <a:xfrm>
            <a:off x="516835" y="331305"/>
            <a:ext cx="10750722" cy="6175512"/>
          </a:xfrm>
        </p:spPr>
        <p:txBody>
          <a:bodyPr>
            <a:normAutofit fontScale="92500" lnSpcReduction="20000"/>
          </a:bodyPr>
          <a:lstStyle/>
          <a:p>
            <a:pPr marL="36900" indent="0">
              <a:buNone/>
            </a:pPr>
            <a:r>
              <a:rPr lang="it-IT" sz="2800" dirty="0">
                <a:solidFill>
                  <a:srgbClr val="FFFF00"/>
                </a:solidFill>
              </a:rPr>
              <a:t>(III) I PRONOMI</a:t>
            </a:r>
          </a:p>
          <a:p>
            <a:pPr marL="36900" indent="0">
              <a:buNone/>
            </a:pPr>
            <a:endParaRPr lang="it-IT" sz="2800" dirty="0">
              <a:solidFill>
                <a:srgbClr val="FFFF00"/>
              </a:solidFill>
            </a:endParaRPr>
          </a:p>
          <a:p>
            <a:pPr marL="36900" indent="0">
              <a:buNone/>
            </a:pPr>
            <a:r>
              <a:rPr lang="it-IT" sz="2800" dirty="0">
                <a:solidFill>
                  <a:srgbClr val="FFFF00"/>
                </a:solidFill>
              </a:rPr>
              <a:t>Le particelle pronominali (pronomi clitici) sembrano “invisibili”:</a:t>
            </a:r>
          </a:p>
          <a:p>
            <a:pPr marL="36900" indent="0">
              <a:buNone/>
            </a:pPr>
            <a:r>
              <a:rPr lang="it-IT" sz="2800" dirty="0">
                <a:solidFill>
                  <a:srgbClr val="FFFF00"/>
                </a:solidFill>
              </a:rPr>
              <a:t>	a. Chi mi attende per il corso di recupero?</a:t>
            </a:r>
          </a:p>
          <a:p>
            <a:pPr marL="36900" indent="0">
              <a:buNone/>
            </a:pPr>
            <a:r>
              <a:rPr lang="it-IT" sz="2800" dirty="0">
                <a:solidFill>
                  <a:srgbClr val="FFFF00"/>
                </a:solidFill>
              </a:rPr>
              <a:t>	b. Ti ripeto che ti sbagli.</a:t>
            </a:r>
          </a:p>
          <a:p>
            <a:pPr marL="36900" indent="0">
              <a:buNone/>
            </a:pPr>
            <a:endParaRPr lang="it-IT" sz="2800" dirty="0">
              <a:solidFill>
                <a:srgbClr val="FFFF00"/>
              </a:solidFill>
            </a:endParaRPr>
          </a:p>
          <a:p>
            <a:pPr marL="36900" indent="0">
              <a:buNone/>
            </a:pPr>
            <a:r>
              <a:rPr lang="it-IT" sz="2800" dirty="0">
                <a:solidFill>
                  <a:srgbClr val="FFFF00"/>
                </a:solidFill>
              </a:rPr>
              <a:t>Difficoltà individuazione pronomi indefiniti :</a:t>
            </a:r>
          </a:p>
          <a:p>
            <a:pPr marL="36900" indent="0">
              <a:buNone/>
            </a:pPr>
            <a:r>
              <a:rPr lang="it-IT" sz="2800" dirty="0">
                <a:solidFill>
                  <a:srgbClr val="FFFF00"/>
                </a:solidFill>
              </a:rPr>
              <a:t>	c. A Beppe non importa nulla.</a:t>
            </a:r>
          </a:p>
          <a:p>
            <a:pPr marL="36900" indent="0">
              <a:buNone/>
            </a:pPr>
            <a:endParaRPr lang="it-IT" sz="2800" dirty="0">
              <a:solidFill>
                <a:srgbClr val="FFFF00"/>
              </a:solidFill>
            </a:endParaRPr>
          </a:p>
          <a:p>
            <a:pPr marL="36900" indent="0">
              <a:buNone/>
            </a:pPr>
            <a:r>
              <a:rPr lang="it-IT" sz="2800" dirty="0">
                <a:solidFill>
                  <a:srgbClr val="FFFF00"/>
                </a:solidFill>
              </a:rPr>
              <a:t>L’identificazione di un pronome non sembra passare per la regola “pronome = assenza di nome”: </a:t>
            </a:r>
          </a:p>
          <a:p>
            <a:pPr marL="36900" indent="0">
              <a:buNone/>
            </a:pPr>
            <a:r>
              <a:rPr lang="it-IT" sz="2800" dirty="0">
                <a:solidFill>
                  <a:srgbClr val="FFFF00"/>
                </a:solidFill>
              </a:rPr>
              <a:t>	d. Mia moglie non conosceva nessuno alla festa.</a:t>
            </a:r>
          </a:p>
          <a:p>
            <a:pPr marL="36900" indent="0">
              <a:buNone/>
            </a:pPr>
            <a:r>
              <a:rPr lang="it-IT" sz="2800" dirty="0">
                <a:solidFill>
                  <a:srgbClr val="FFFF00"/>
                </a:solidFill>
              </a:rPr>
              <a:t>	e. Alcuni dei miei amici arriveranno domani.</a:t>
            </a:r>
          </a:p>
          <a:p>
            <a:pPr marL="36900" indent="0">
              <a:buNone/>
            </a:pPr>
            <a:endParaRPr lang="it-IT" sz="2800" dirty="0">
              <a:solidFill>
                <a:srgbClr val="FFFF00"/>
              </a:solidFill>
            </a:endParaRPr>
          </a:p>
        </p:txBody>
      </p:sp>
    </p:spTree>
    <p:extLst>
      <p:ext uri="{BB962C8B-B14F-4D97-AF65-F5344CB8AC3E}">
        <p14:creationId xmlns:p14="http://schemas.microsoft.com/office/powerpoint/2010/main" val="839627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flipV="1">
            <a:off x="913795" y="563881"/>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397565" y="384314"/>
            <a:ext cx="11555896" cy="6096000"/>
          </a:xfrm>
        </p:spPr>
        <p:txBody>
          <a:bodyPr>
            <a:normAutofit fontScale="85000" lnSpcReduction="20000"/>
          </a:bodyPr>
          <a:lstStyle/>
          <a:p>
            <a:pPr marL="36900" indent="0">
              <a:spcBef>
                <a:spcPts val="0"/>
              </a:spcBef>
              <a:spcAft>
                <a:spcPts val="300"/>
              </a:spcAft>
              <a:buNone/>
            </a:pPr>
            <a:r>
              <a:rPr lang="it-IT" sz="2800" i="1" dirty="0">
                <a:solidFill>
                  <a:srgbClr val="FFFF00"/>
                </a:solidFill>
              </a:rPr>
              <a:t>Interroghiamoci sul test di ingresso</a:t>
            </a:r>
            <a:r>
              <a:rPr lang="it-IT" sz="2800" dirty="0">
                <a:solidFill>
                  <a:srgbClr val="FFFF00"/>
                </a:solidFill>
              </a:rPr>
              <a:t>:</a:t>
            </a:r>
          </a:p>
          <a:p>
            <a:pPr marL="36900" indent="0">
              <a:spcBef>
                <a:spcPts val="0"/>
              </a:spcBef>
              <a:spcAft>
                <a:spcPts val="300"/>
              </a:spcAft>
              <a:buNone/>
            </a:pPr>
            <a:r>
              <a:rPr lang="it-IT" sz="2800" dirty="0">
                <a:solidFill>
                  <a:srgbClr val="FFFF00"/>
                </a:solidFill>
              </a:rPr>
              <a:t> </a:t>
            </a:r>
          </a:p>
          <a:p>
            <a:pPr marL="36900" indent="0">
              <a:spcBef>
                <a:spcPts val="0"/>
              </a:spcBef>
              <a:spcAft>
                <a:spcPts val="300"/>
              </a:spcAft>
              <a:buNone/>
            </a:pPr>
            <a:r>
              <a:rPr lang="it-IT" sz="2800" dirty="0">
                <a:solidFill>
                  <a:srgbClr val="FFFF00"/>
                </a:solidFill>
              </a:rPr>
              <a:t>&gt; difficoltà non nelle richieste, ma nei dati linguistici sui quali si chiede di fare un’analisi. </a:t>
            </a:r>
          </a:p>
          <a:p>
            <a:pPr marL="36900" indent="0">
              <a:spcBef>
                <a:spcPts val="0"/>
              </a:spcBef>
              <a:spcAft>
                <a:spcPts val="300"/>
              </a:spcAft>
              <a:buNone/>
            </a:pPr>
            <a:endParaRPr lang="it-IT" sz="2800" dirty="0">
              <a:solidFill>
                <a:srgbClr val="FFFF00"/>
              </a:solidFill>
            </a:endParaRPr>
          </a:p>
          <a:p>
            <a:pPr marL="36900" indent="0">
              <a:spcBef>
                <a:spcPts val="0"/>
              </a:spcBef>
              <a:spcAft>
                <a:spcPts val="300"/>
              </a:spcAft>
              <a:buNone/>
            </a:pPr>
            <a:r>
              <a:rPr lang="it-IT" sz="2800" dirty="0">
                <a:solidFill>
                  <a:srgbClr val="FFFF00"/>
                </a:solidFill>
              </a:rPr>
              <a:t>&gt; la prova presenta un numero significativo di frasi per le quali l'analisi non è immediata, 'meccanica' (si veda l'esercizio 6).</a:t>
            </a:r>
          </a:p>
          <a:p>
            <a:pPr marL="36900" indent="0">
              <a:spcBef>
                <a:spcPts val="0"/>
              </a:spcBef>
              <a:spcAft>
                <a:spcPts val="300"/>
              </a:spcAft>
              <a:buNone/>
            </a:pPr>
            <a:endParaRPr lang="it-IT" sz="2800" dirty="0">
              <a:solidFill>
                <a:srgbClr val="FFFF00"/>
              </a:solidFill>
            </a:endParaRPr>
          </a:p>
          <a:p>
            <a:pPr marL="36900" indent="0">
              <a:spcBef>
                <a:spcPts val="0"/>
              </a:spcBef>
              <a:spcAft>
                <a:spcPts val="300"/>
              </a:spcAft>
              <a:buNone/>
            </a:pPr>
            <a:r>
              <a:rPr lang="it-IT" sz="2800" dirty="0">
                <a:solidFill>
                  <a:srgbClr val="FFFF00"/>
                </a:solidFill>
              </a:rPr>
              <a:t>&gt; Spesso le regole che vengono date ai ragazzi per classificare gli elementi grammaticali e per riflettere sulla lingua non sono regole sbagliate </a:t>
            </a:r>
            <a:r>
              <a:rPr lang="it-IT" sz="2800" i="1" dirty="0">
                <a:solidFill>
                  <a:srgbClr val="FFFF00"/>
                </a:solidFill>
              </a:rPr>
              <a:t>in toto</a:t>
            </a:r>
            <a:r>
              <a:rPr lang="it-IT" sz="2800" dirty="0">
                <a:solidFill>
                  <a:srgbClr val="FFFF00"/>
                </a:solidFill>
              </a:rPr>
              <a:t>, ma </a:t>
            </a:r>
            <a:r>
              <a:rPr lang="it-IT" sz="2800" b="1" dirty="0">
                <a:solidFill>
                  <a:srgbClr val="FFFF00"/>
                </a:solidFill>
              </a:rPr>
              <a:t>valide per dei sottoinsiemi di dati linguistici</a:t>
            </a:r>
            <a:r>
              <a:rPr lang="it-IT" sz="2800" dirty="0">
                <a:solidFill>
                  <a:srgbClr val="FFFF00"/>
                </a:solidFill>
              </a:rPr>
              <a:t> (</a:t>
            </a:r>
            <a:r>
              <a:rPr lang="it-IT" sz="2800" dirty="0" err="1">
                <a:solidFill>
                  <a:srgbClr val="FFFF00"/>
                </a:solidFill>
              </a:rPr>
              <a:t>Cortelazzo</a:t>
            </a:r>
            <a:r>
              <a:rPr lang="it-IT" sz="2800" dirty="0">
                <a:solidFill>
                  <a:srgbClr val="FFFF00"/>
                </a:solidFill>
              </a:rPr>
              <a:t> 2012)</a:t>
            </a:r>
          </a:p>
          <a:p>
            <a:pPr marL="36900" indent="0">
              <a:spcBef>
                <a:spcPts val="0"/>
              </a:spcBef>
              <a:spcAft>
                <a:spcPts val="300"/>
              </a:spcAft>
              <a:buNone/>
            </a:pPr>
            <a:endParaRPr lang="it-IT" sz="2800" dirty="0">
              <a:solidFill>
                <a:srgbClr val="FFFF00"/>
              </a:solidFill>
            </a:endParaRPr>
          </a:p>
          <a:p>
            <a:pPr marL="36900" indent="0">
              <a:spcBef>
                <a:spcPts val="0"/>
              </a:spcBef>
              <a:spcAft>
                <a:spcPts val="300"/>
              </a:spcAft>
              <a:buNone/>
            </a:pPr>
            <a:r>
              <a:rPr lang="it-IT" sz="2800" b="1" dirty="0">
                <a:solidFill>
                  <a:srgbClr val="FFFF00"/>
                </a:solidFill>
              </a:rPr>
              <a:t>&gt; Va tenuto presente – nel preparare un test di verifica di competenze in ingresso – che i ragazzi possono essere in possesso di </a:t>
            </a:r>
            <a:r>
              <a:rPr lang="it-IT" sz="2800" b="1" u="sng" dirty="0">
                <a:solidFill>
                  <a:srgbClr val="FFFF00"/>
                </a:solidFill>
              </a:rPr>
              <a:t>regole parziali </a:t>
            </a:r>
            <a:r>
              <a:rPr lang="it-IT" sz="2800" b="1" dirty="0">
                <a:solidFill>
                  <a:srgbClr val="FFFF00"/>
                </a:solidFill>
              </a:rPr>
              <a:t>e non sono stati guidati (ancora) a scoprire altri dati e altre regole</a:t>
            </a:r>
          </a:p>
          <a:p>
            <a:pPr marL="36900" indent="0">
              <a:spcBef>
                <a:spcPts val="0"/>
              </a:spcBef>
              <a:spcAft>
                <a:spcPts val="300"/>
              </a:spcAft>
              <a:buNone/>
            </a:pPr>
            <a:endParaRPr lang="it-IT" sz="2800" dirty="0">
              <a:solidFill>
                <a:srgbClr val="FFFF00"/>
              </a:solidFill>
            </a:endParaRPr>
          </a:p>
          <a:p>
            <a:pPr marL="36900" indent="0">
              <a:spcBef>
                <a:spcPts val="0"/>
              </a:spcBef>
              <a:spcAft>
                <a:spcPts val="300"/>
              </a:spcAft>
              <a:buNone/>
            </a:pPr>
            <a:r>
              <a:rPr lang="it-IT" sz="2800" dirty="0">
                <a:solidFill>
                  <a:srgbClr val="FFFF00"/>
                </a:solidFill>
              </a:rPr>
              <a:t>&gt; questi test, inoltre, non dovrebbero verificare la competenza grammaticale (innata), ma la </a:t>
            </a:r>
            <a:r>
              <a:rPr lang="it-IT" sz="2800" b="1" u="sng" dirty="0">
                <a:solidFill>
                  <a:srgbClr val="FFFF00"/>
                </a:solidFill>
              </a:rPr>
              <a:t>consapevolezza grammaticale</a:t>
            </a:r>
            <a:r>
              <a:rPr lang="it-IT" sz="2800" b="1" dirty="0">
                <a:solidFill>
                  <a:srgbClr val="FFFF00"/>
                </a:solidFill>
              </a:rPr>
              <a:t> </a:t>
            </a:r>
            <a:r>
              <a:rPr lang="it-IT" sz="2800" dirty="0">
                <a:solidFill>
                  <a:srgbClr val="FFFF00"/>
                </a:solidFill>
              </a:rPr>
              <a:t>--&gt; questa sì "indotta dalla scuola, ed è la capacità di guardare alla lingua materna in modo intenzionale, il saper riconoscere elementi ed ingranaggi" (Lo Duca 2012)</a:t>
            </a:r>
          </a:p>
        </p:txBody>
      </p:sp>
    </p:spTree>
    <p:extLst>
      <p:ext uri="{BB962C8B-B14F-4D97-AF65-F5344CB8AC3E}">
        <p14:creationId xmlns:p14="http://schemas.microsoft.com/office/powerpoint/2010/main" val="991655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flipV="1">
            <a:off x="913795" y="563881"/>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331304" y="251791"/>
            <a:ext cx="11860696" cy="6453809"/>
          </a:xfrm>
        </p:spPr>
        <p:txBody>
          <a:bodyPr>
            <a:normAutofit/>
          </a:bodyPr>
          <a:lstStyle/>
          <a:p>
            <a:pPr marL="36900" indent="0">
              <a:buNone/>
            </a:pPr>
            <a:r>
              <a:rPr lang="it-IT" sz="2800" i="1" dirty="0">
                <a:solidFill>
                  <a:srgbClr val="FFFF00"/>
                </a:solidFill>
              </a:rPr>
              <a:t>Prime conclusioni</a:t>
            </a:r>
          </a:p>
          <a:p>
            <a:pPr marL="36900" indent="0">
              <a:buNone/>
            </a:pPr>
            <a:r>
              <a:rPr lang="it-IT" sz="2800" dirty="0">
                <a:solidFill>
                  <a:srgbClr val="FFFF00"/>
                </a:solidFill>
              </a:rPr>
              <a:t>i. somministrare dei test di ingresso che verifichino competenze grammaticali basilari, dalle quali procedere in un percorso didattico cognitivamente e scientificamente più complesso; costruire dei test di verifica di competenze iniziali in modo più </a:t>
            </a:r>
            <a:r>
              <a:rPr lang="it-IT" sz="2800" b="1" u="sng" dirty="0">
                <a:solidFill>
                  <a:srgbClr val="FFFF00"/>
                </a:solidFill>
              </a:rPr>
              <a:t>progressivo</a:t>
            </a:r>
            <a:r>
              <a:rPr lang="it-IT" sz="2800" b="1" dirty="0">
                <a:solidFill>
                  <a:srgbClr val="FFFF00"/>
                </a:solidFill>
              </a:rPr>
              <a:t>.</a:t>
            </a:r>
          </a:p>
          <a:p>
            <a:pPr marL="36900" indent="0">
              <a:buNone/>
            </a:pPr>
            <a:r>
              <a:rPr lang="it-IT" sz="2800" dirty="0">
                <a:solidFill>
                  <a:srgbClr val="FFFF00"/>
                </a:solidFill>
              </a:rPr>
              <a:t>&gt; Quali sono le competenze grammaticali basilari? quelle che fanno riferimento ad una didattica tradizionale.</a:t>
            </a:r>
          </a:p>
          <a:p>
            <a:pPr marL="36900" indent="0">
              <a:buNone/>
            </a:pPr>
            <a:r>
              <a:rPr lang="it-IT" sz="2800" dirty="0">
                <a:solidFill>
                  <a:srgbClr val="FFFF00"/>
                </a:solidFill>
              </a:rPr>
              <a:t>Es. morfologia verbale (es. 1) </a:t>
            </a:r>
          </a:p>
          <a:p>
            <a:pPr marL="36900" indent="0">
              <a:buNone/>
            </a:pPr>
            <a:r>
              <a:rPr lang="it-IT" sz="2800" dirty="0">
                <a:solidFill>
                  <a:srgbClr val="FFFF00"/>
                </a:solidFill>
              </a:rPr>
              <a:t>voci verbali senza contesto frasale + voci verbali all'interno di frase</a:t>
            </a:r>
          </a:p>
          <a:p>
            <a:pPr marL="36900" indent="0">
              <a:buNone/>
            </a:pPr>
            <a:r>
              <a:rPr lang="it-IT" sz="2800" dirty="0">
                <a:solidFill>
                  <a:srgbClr val="FFFF00"/>
                </a:solidFill>
              </a:rPr>
              <a:t>ii. potenziare nei livelli inferiori di scuola l'analisi di elementi più astratti e meno semantici = punto di partenza per il percorso didattico di riflessione grammaticale esplicita alle superiori.</a:t>
            </a:r>
          </a:p>
          <a:p>
            <a:pPr marL="36900" indent="0">
              <a:buNone/>
            </a:pPr>
            <a:endParaRPr lang="it-IT" sz="2800" i="1" dirty="0">
              <a:solidFill>
                <a:srgbClr val="FFFF00"/>
              </a:solidFill>
            </a:endParaRPr>
          </a:p>
        </p:txBody>
      </p:sp>
    </p:spTree>
    <p:extLst>
      <p:ext uri="{BB962C8B-B14F-4D97-AF65-F5344CB8AC3E}">
        <p14:creationId xmlns:p14="http://schemas.microsoft.com/office/powerpoint/2010/main" val="528551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159026"/>
            <a:ext cx="10353762" cy="1232452"/>
          </a:xfrm>
        </p:spPr>
        <p:txBody>
          <a:bodyPr/>
          <a:lstStyle/>
          <a:p>
            <a:r>
              <a:rPr lang="it-IT" dirty="0">
                <a:solidFill>
                  <a:schemeClr val="accent6"/>
                </a:solidFill>
              </a:rPr>
              <a:t>Parte ii - Gli esercizi di grammatica</a:t>
            </a:r>
            <a:r>
              <a:rPr lang="it-IT" dirty="0"/>
              <a:t>	</a:t>
            </a:r>
          </a:p>
        </p:txBody>
      </p:sp>
      <p:sp>
        <p:nvSpPr>
          <p:cNvPr id="3" name="Segnaposto contenuto 2"/>
          <p:cNvSpPr>
            <a:spLocks noGrp="1"/>
          </p:cNvSpPr>
          <p:nvPr>
            <p:ph idx="1"/>
          </p:nvPr>
        </p:nvSpPr>
        <p:spPr>
          <a:xfrm>
            <a:off x="424071" y="1484243"/>
            <a:ext cx="11290852" cy="4837044"/>
          </a:xfrm>
        </p:spPr>
        <p:txBody>
          <a:bodyPr>
            <a:normAutofit/>
          </a:bodyPr>
          <a:lstStyle/>
          <a:p>
            <a:pPr marL="36900" indent="0">
              <a:buNone/>
            </a:pPr>
            <a:r>
              <a:rPr lang="it-IT" sz="3200" b="1" dirty="0" err="1">
                <a:solidFill>
                  <a:srgbClr val="FFFF00"/>
                </a:solidFill>
              </a:rPr>
              <a:t>Vinante</a:t>
            </a:r>
            <a:r>
              <a:rPr lang="it-IT" sz="3200" b="1" dirty="0">
                <a:solidFill>
                  <a:srgbClr val="FFFF00"/>
                </a:solidFill>
              </a:rPr>
              <a:t> (2010, 2013): "per i ragazzi fare grammatica equivale a fare esercizi di grammatica" (</a:t>
            </a:r>
            <a:r>
              <a:rPr lang="it-IT" sz="3200" b="1" dirty="0" err="1">
                <a:solidFill>
                  <a:srgbClr val="FFFF00"/>
                </a:solidFill>
              </a:rPr>
              <a:t>Vinante</a:t>
            </a:r>
            <a:r>
              <a:rPr lang="it-IT" sz="3200" b="1" dirty="0">
                <a:solidFill>
                  <a:srgbClr val="FFFF00"/>
                </a:solidFill>
              </a:rPr>
              <a:t> 2013: 162)</a:t>
            </a:r>
          </a:p>
          <a:p>
            <a:pPr marL="36900" indent="0">
              <a:buNone/>
            </a:pPr>
            <a:r>
              <a:rPr lang="it-IT" sz="3200" dirty="0">
                <a:solidFill>
                  <a:srgbClr val="FFFF00"/>
                </a:solidFill>
              </a:rPr>
              <a:t>i) cosa offrono i manuali scolastici per fare 'palestra' di grammatica?</a:t>
            </a:r>
          </a:p>
          <a:p>
            <a:pPr marL="36900" indent="0">
              <a:buNone/>
            </a:pPr>
            <a:r>
              <a:rPr lang="it-IT" sz="3200" dirty="0">
                <a:solidFill>
                  <a:srgbClr val="FFFF00"/>
                </a:solidFill>
              </a:rPr>
              <a:t>ii) c'è una relazione tra il tipo di esercizi che i manuali propongono e la parte teorica?</a:t>
            </a:r>
          </a:p>
          <a:p>
            <a:pPr marL="36900" indent="0">
              <a:buNone/>
            </a:pPr>
            <a:r>
              <a:rPr lang="it-IT" sz="3200" dirty="0">
                <a:solidFill>
                  <a:srgbClr val="FFFF00"/>
                </a:solidFill>
              </a:rPr>
              <a:t>iii) quale tipo di esercizi offre più garanzie di un apprendimento duraturo?</a:t>
            </a:r>
          </a:p>
          <a:p>
            <a:pPr marL="36900" indent="0">
              <a:buNone/>
            </a:pPr>
            <a:endParaRPr lang="it-IT" sz="2800" dirty="0">
              <a:solidFill>
                <a:srgbClr val="FFFF00"/>
              </a:solidFill>
            </a:endParaRPr>
          </a:p>
        </p:txBody>
      </p:sp>
    </p:spTree>
    <p:extLst>
      <p:ext uri="{BB962C8B-B14F-4D97-AF65-F5344CB8AC3E}">
        <p14:creationId xmlns:p14="http://schemas.microsoft.com/office/powerpoint/2010/main" val="1151734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132522"/>
          </a:xfrm>
        </p:spPr>
        <p:txBody>
          <a:bodyPr>
            <a:normAutofit fontScale="90000"/>
          </a:bodyPr>
          <a:lstStyle/>
          <a:p>
            <a:r>
              <a:rPr lang="it-IT" dirty="0"/>
              <a:t>	</a:t>
            </a:r>
          </a:p>
        </p:txBody>
      </p:sp>
      <p:sp>
        <p:nvSpPr>
          <p:cNvPr id="3" name="Segnaposto contenuto 2"/>
          <p:cNvSpPr>
            <a:spLocks noGrp="1"/>
          </p:cNvSpPr>
          <p:nvPr>
            <p:ph idx="1"/>
          </p:nvPr>
        </p:nvSpPr>
        <p:spPr>
          <a:xfrm>
            <a:off x="357809" y="357809"/>
            <a:ext cx="11622156" cy="5989982"/>
          </a:xfrm>
        </p:spPr>
        <p:txBody>
          <a:bodyPr>
            <a:normAutofit fontScale="92500" lnSpcReduction="20000"/>
          </a:bodyPr>
          <a:lstStyle/>
          <a:p>
            <a:pPr marL="36900" indent="0">
              <a:buNone/>
            </a:pPr>
            <a:r>
              <a:rPr lang="it-IT" sz="2800" b="1" i="1" dirty="0">
                <a:solidFill>
                  <a:srgbClr val="00B0F0"/>
                </a:solidFill>
              </a:rPr>
              <a:t>L'esperimento – direzione 1, dalla teoria alla pratica (l’andata…)</a:t>
            </a:r>
          </a:p>
          <a:p>
            <a:pPr marL="36900" indent="0">
              <a:buNone/>
            </a:pPr>
            <a:endParaRPr lang="it-IT" sz="2800" dirty="0">
              <a:solidFill>
                <a:srgbClr val="FFFF00"/>
              </a:solidFill>
            </a:endParaRPr>
          </a:p>
          <a:p>
            <a:pPr marL="36900" indent="0">
              <a:buNone/>
            </a:pPr>
            <a:r>
              <a:rPr lang="it-IT" sz="2800" dirty="0">
                <a:solidFill>
                  <a:srgbClr val="FFFF00"/>
                </a:solidFill>
              </a:rPr>
              <a:t>-&gt; classe 2^ superiore (indirizzo scientifico – opzione scienze applicate); 22 studenti; periodo: novembre 2013-febbraio 2014</a:t>
            </a:r>
          </a:p>
          <a:p>
            <a:pPr marL="36900" indent="0">
              <a:buNone/>
            </a:pPr>
            <a:r>
              <a:rPr lang="it-IT" sz="2800" dirty="0">
                <a:solidFill>
                  <a:srgbClr val="FFFF00"/>
                </a:solidFill>
              </a:rPr>
              <a:t>-&gt; metodologia: 	</a:t>
            </a:r>
          </a:p>
          <a:p>
            <a:pPr marL="36900" indent="0">
              <a:buNone/>
            </a:pPr>
            <a:r>
              <a:rPr lang="it-IT" sz="2800" dirty="0">
                <a:solidFill>
                  <a:srgbClr val="FFFF00"/>
                </a:solidFill>
              </a:rPr>
              <a:t>	a) ciclo di lezioni di grammatica con spiegazioni ed esercitazioni in classe</a:t>
            </a:r>
          </a:p>
          <a:p>
            <a:pPr marL="36900" indent="0">
              <a:buNone/>
            </a:pPr>
            <a:r>
              <a:rPr lang="it-IT" sz="2800" dirty="0">
                <a:solidFill>
                  <a:srgbClr val="FFFF00"/>
                </a:solidFill>
              </a:rPr>
              <a:t>	b) somministrazione di una verifica a fine ciclo (con vari tipi di esercizi)</a:t>
            </a:r>
          </a:p>
          <a:p>
            <a:pPr marL="36900" indent="0">
              <a:buNone/>
            </a:pPr>
            <a:r>
              <a:rPr lang="it-IT" sz="2800" dirty="0">
                <a:solidFill>
                  <a:srgbClr val="FFFF00"/>
                </a:solidFill>
              </a:rPr>
              <a:t>	c) a distanza di 3 mesi somministrazione (senza preavviso!) di un test di </a:t>
            </a:r>
          </a:p>
          <a:p>
            <a:pPr marL="36900" indent="0">
              <a:buNone/>
            </a:pPr>
            <a:r>
              <a:rPr lang="it-IT" sz="2800" dirty="0">
                <a:solidFill>
                  <a:srgbClr val="FFFF00"/>
                </a:solidFill>
              </a:rPr>
              <a:t>controllo (con esercizi di tipologia uguale alla verifica precedente)</a:t>
            </a:r>
          </a:p>
          <a:p>
            <a:pPr marL="36900" indent="0">
              <a:buNone/>
            </a:pPr>
            <a:endParaRPr lang="it-IT" sz="2800" dirty="0">
              <a:solidFill>
                <a:srgbClr val="FFFF00"/>
              </a:solidFill>
            </a:endParaRPr>
          </a:p>
          <a:p>
            <a:pPr marL="36900" indent="0">
              <a:buNone/>
            </a:pPr>
            <a:r>
              <a:rPr lang="it-IT" sz="2800" dirty="0">
                <a:solidFill>
                  <a:srgbClr val="FFFF00"/>
                </a:solidFill>
              </a:rPr>
              <a:t>-&gt; </a:t>
            </a:r>
            <a:r>
              <a:rPr lang="it-IT" sz="2800" b="1" dirty="0">
                <a:solidFill>
                  <a:srgbClr val="FFFF00"/>
                </a:solidFill>
              </a:rPr>
              <a:t>argomento</a:t>
            </a:r>
            <a:r>
              <a:rPr lang="it-IT" sz="2800" dirty="0">
                <a:solidFill>
                  <a:srgbClr val="FFFF00"/>
                </a:solidFill>
              </a:rPr>
              <a:t>: preposizioni e congiunzioni </a:t>
            </a:r>
          </a:p>
          <a:p>
            <a:pPr marL="36900" indent="0">
              <a:buNone/>
            </a:pPr>
            <a:r>
              <a:rPr lang="it-IT" sz="2800" dirty="0">
                <a:solidFill>
                  <a:srgbClr val="FFFF00"/>
                </a:solidFill>
              </a:rPr>
              <a:t>(obiettivo secondario: passare dalla conoscenza grammaticale alla competenza di scrittura)</a:t>
            </a:r>
          </a:p>
        </p:txBody>
      </p:sp>
    </p:spTree>
    <p:extLst>
      <p:ext uri="{BB962C8B-B14F-4D97-AF65-F5344CB8AC3E}">
        <p14:creationId xmlns:p14="http://schemas.microsoft.com/office/powerpoint/2010/main" val="2948216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119270"/>
          </a:xfrm>
        </p:spPr>
        <p:txBody>
          <a:bodyPr>
            <a:normAutofit fontScale="90000"/>
          </a:bodyPr>
          <a:lstStyle/>
          <a:p>
            <a:r>
              <a:rPr lang="it-IT" dirty="0"/>
              <a:t>	</a:t>
            </a:r>
          </a:p>
        </p:txBody>
      </p:sp>
      <p:sp>
        <p:nvSpPr>
          <p:cNvPr id="3" name="Segnaposto contenuto 2"/>
          <p:cNvSpPr>
            <a:spLocks noGrp="1"/>
          </p:cNvSpPr>
          <p:nvPr>
            <p:ph idx="1"/>
          </p:nvPr>
        </p:nvSpPr>
        <p:spPr>
          <a:xfrm>
            <a:off x="357808" y="304800"/>
            <a:ext cx="11542643" cy="6255026"/>
          </a:xfrm>
        </p:spPr>
        <p:txBody>
          <a:bodyPr>
            <a:normAutofit fontScale="77500" lnSpcReduction="20000"/>
          </a:bodyPr>
          <a:lstStyle/>
          <a:p>
            <a:pPr marL="36900" indent="0">
              <a:spcBef>
                <a:spcPts val="0"/>
              </a:spcBef>
              <a:spcAft>
                <a:spcPts val="0"/>
              </a:spcAft>
              <a:buNone/>
            </a:pPr>
            <a:r>
              <a:rPr lang="it-IT" sz="2800" dirty="0">
                <a:solidFill>
                  <a:srgbClr val="FFFF00"/>
                </a:solidFill>
              </a:rPr>
              <a:t>il libro di testo: </a:t>
            </a:r>
            <a:r>
              <a:rPr lang="it-IT" sz="2800" dirty="0" err="1">
                <a:solidFill>
                  <a:srgbClr val="FFFF00"/>
                </a:solidFill>
              </a:rPr>
              <a:t>Ferralasco</a:t>
            </a:r>
            <a:r>
              <a:rPr lang="it-IT" sz="2800" dirty="0">
                <a:solidFill>
                  <a:srgbClr val="FFFF00"/>
                </a:solidFill>
              </a:rPr>
              <a:t> et </a:t>
            </a:r>
            <a:r>
              <a:rPr lang="it-IT" sz="2800" dirty="0" err="1">
                <a:solidFill>
                  <a:srgbClr val="FFFF00"/>
                </a:solidFill>
              </a:rPr>
              <a:t>alii</a:t>
            </a:r>
            <a:r>
              <a:rPr lang="it-IT" sz="2800" dirty="0">
                <a:solidFill>
                  <a:srgbClr val="FFFF00"/>
                </a:solidFill>
              </a:rPr>
              <a:t> (2011) Fare il punto.</a:t>
            </a:r>
          </a:p>
          <a:p>
            <a:pPr marL="36900" indent="0">
              <a:spcBef>
                <a:spcPts val="0"/>
              </a:spcBef>
              <a:spcAft>
                <a:spcPts val="0"/>
              </a:spcAft>
              <a:buNone/>
            </a:pPr>
            <a:endParaRPr lang="it-IT" sz="2800" dirty="0">
              <a:solidFill>
                <a:srgbClr val="FFFF00"/>
              </a:solidFill>
            </a:endParaRPr>
          </a:p>
          <a:p>
            <a:pPr marL="36900" indent="0">
              <a:spcBef>
                <a:spcPts val="0"/>
              </a:spcBef>
              <a:spcAft>
                <a:spcPts val="0"/>
              </a:spcAft>
              <a:buNone/>
            </a:pPr>
            <a:r>
              <a:rPr lang="it-IT" sz="2800" dirty="0">
                <a:solidFill>
                  <a:srgbClr val="FFFF00"/>
                </a:solidFill>
              </a:rPr>
              <a:t>i) impostazione della parte teorica: cap. 9 'La congiunzione'</a:t>
            </a:r>
          </a:p>
          <a:p>
            <a:pPr marL="36900" indent="0">
              <a:spcBef>
                <a:spcPts val="0"/>
              </a:spcBef>
              <a:spcAft>
                <a:spcPts val="0"/>
              </a:spcAft>
              <a:buNone/>
            </a:pPr>
            <a:r>
              <a:rPr lang="it-IT" sz="2800" dirty="0">
                <a:solidFill>
                  <a:srgbClr val="FFFF00"/>
                </a:solidFill>
              </a:rPr>
              <a:t>-&gt; distinzione funzione (congiunzioni coordinanti vs subordinanti) e forma (congiunzioni semplici vs composte vs locuzioni congiuntive)</a:t>
            </a:r>
          </a:p>
          <a:p>
            <a:pPr marL="36900" indent="0">
              <a:spcBef>
                <a:spcPts val="0"/>
              </a:spcBef>
              <a:spcAft>
                <a:spcPts val="0"/>
              </a:spcAft>
              <a:buNone/>
            </a:pPr>
            <a:r>
              <a:rPr lang="it-IT" sz="2800" dirty="0">
                <a:solidFill>
                  <a:srgbClr val="FFFF00"/>
                </a:solidFill>
              </a:rPr>
              <a:t>-&gt; segue per le due </a:t>
            </a:r>
            <a:r>
              <a:rPr lang="it-IT" sz="2800" dirty="0" err="1">
                <a:solidFill>
                  <a:srgbClr val="FFFF00"/>
                </a:solidFill>
              </a:rPr>
              <a:t>macrocategorie</a:t>
            </a:r>
            <a:r>
              <a:rPr lang="it-IT" sz="2800" dirty="0">
                <a:solidFill>
                  <a:srgbClr val="FFFF00"/>
                </a:solidFill>
              </a:rPr>
              <a:t> </a:t>
            </a:r>
            <a:r>
              <a:rPr lang="it-IT" sz="2800" dirty="0" err="1">
                <a:solidFill>
                  <a:srgbClr val="FFFF00"/>
                </a:solidFill>
              </a:rPr>
              <a:t>cong</a:t>
            </a:r>
            <a:r>
              <a:rPr lang="it-IT" sz="2800" dirty="0">
                <a:solidFill>
                  <a:srgbClr val="FFFF00"/>
                </a:solidFill>
              </a:rPr>
              <a:t>. coordinanti e subordinanti una classificazione dettagliata </a:t>
            </a:r>
          </a:p>
          <a:p>
            <a:pPr marL="36900" indent="0">
              <a:spcBef>
                <a:spcPts val="0"/>
              </a:spcBef>
              <a:spcAft>
                <a:spcPts val="0"/>
              </a:spcAft>
              <a:buNone/>
            </a:pPr>
            <a:r>
              <a:rPr lang="it-IT" sz="2800" dirty="0">
                <a:solidFill>
                  <a:srgbClr val="FFFF00"/>
                </a:solidFill>
              </a:rPr>
              <a:t>«a seconda del tipo di legame che stabiliscono tra gli elementi che collegano»</a:t>
            </a:r>
          </a:p>
          <a:p>
            <a:pPr marL="36900" indent="0">
              <a:spcBef>
                <a:spcPts val="0"/>
              </a:spcBef>
              <a:spcAft>
                <a:spcPts val="0"/>
              </a:spcAft>
              <a:buNone/>
            </a:pPr>
            <a:endParaRPr lang="it-IT" sz="2800" dirty="0">
              <a:solidFill>
                <a:srgbClr val="FFFF00"/>
              </a:solidFill>
            </a:endParaRPr>
          </a:p>
          <a:p>
            <a:pPr marL="36900" indent="0">
              <a:spcBef>
                <a:spcPts val="0"/>
              </a:spcBef>
              <a:spcAft>
                <a:spcPts val="0"/>
              </a:spcAft>
              <a:buNone/>
            </a:pPr>
            <a:endParaRPr lang="it-IT" sz="2800" dirty="0">
              <a:solidFill>
                <a:srgbClr val="FFFF00"/>
              </a:solidFill>
            </a:endParaRPr>
          </a:p>
          <a:p>
            <a:pPr marL="36900" indent="0">
              <a:spcBef>
                <a:spcPts val="0"/>
              </a:spcBef>
              <a:spcAft>
                <a:spcPts val="0"/>
              </a:spcAft>
              <a:buNone/>
            </a:pPr>
            <a:r>
              <a:rPr lang="it-IT" sz="2800" dirty="0">
                <a:solidFill>
                  <a:srgbClr val="FFFF00"/>
                </a:solidFill>
              </a:rPr>
              <a:t>ii) gli esercizi proposti dal manuale chiedono prevalentemente le seguenti abilità:</a:t>
            </a:r>
          </a:p>
          <a:p>
            <a:pPr marL="36900" indent="0">
              <a:spcBef>
                <a:spcPts val="0"/>
              </a:spcBef>
              <a:spcAft>
                <a:spcPts val="0"/>
              </a:spcAft>
              <a:buNone/>
            </a:pPr>
            <a:r>
              <a:rPr lang="it-IT" sz="2800" dirty="0">
                <a:solidFill>
                  <a:srgbClr val="FFFF00"/>
                </a:solidFill>
              </a:rPr>
              <a:t>	a) individuare le congiunzioni</a:t>
            </a:r>
          </a:p>
          <a:p>
            <a:pPr marL="36900" indent="0">
              <a:spcBef>
                <a:spcPts val="0"/>
              </a:spcBef>
              <a:spcAft>
                <a:spcPts val="0"/>
              </a:spcAft>
              <a:buNone/>
            </a:pPr>
            <a:r>
              <a:rPr lang="it-IT" sz="2800" dirty="0">
                <a:solidFill>
                  <a:srgbClr val="FFFF00"/>
                </a:solidFill>
              </a:rPr>
              <a:t>	b) indicare il tipo</a:t>
            </a:r>
          </a:p>
          <a:p>
            <a:pPr marL="36900" indent="0">
              <a:spcBef>
                <a:spcPts val="0"/>
              </a:spcBef>
              <a:spcAft>
                <a:spcPts val="0"/>
              </a:spcAft>
              <a:buNone/>
            </a:pPr>
            <a:r>
              <a:rPr lang="it-IT" sz="2800" dirty="0">
                <a:solidFill>
                  <a:srgbClr val="FFFF00"/>
                </a:solidFill>
              </a:rPr>
              <a:t>	c) completare delle frasi scegliendo una congiunzione tra quelle proposte</a:t>
            </a:r>
          </a:p>
          <a:p>
            <a:pPr marL="36900" indent="0">
              <a:spcBef>
                <a:spcPts val="0"/>
              </a:spcBef>
              <a:spcAft>
                <a:spcPts val="0"/>
              </a:spcAft>
              <a:buNone/>
            </a:pPr>
            <a:r>
              <a:rPr lang="it-IT" sz="2800" dirty="0">
                <a:solidFill>
                  <a:srgbClr val="FFFF00"/>
                </a:solidFill>
              </a:rPr>
              <a:t>	d) completare delle frasi con una congiunzione appartenente alla classe indicata</a:t>
            </a:r>
          </a:p>
          <a:p>
            <a:pPr marL="36900" indent="0">
              <a:spcBef>
                <a:spcPts val="0"/>
              </a:spcBef>
              <a:spcAft>
                <a:spcPts val="0"/>
              </a:spcAft>
              <a:buNone/>
            </a:pPr>
            <a:endParaRPr lang="it-IT" sz="2800" dirty="0">
              <a:solidFill>
                <a:srgbClr val="FFFF00"/>
              </a:solidFill>
            </a:endParaRPr>
          </a:p>
          <a:p>
            <a:pPr marL="36900" indent="0">
              <a:spcBef>
                <a:spcPts val="0"/>
              </a:spcBef>
              <a:spcAft>
                <a:spcPts val="0"/>
              </a:spcAft>
              <a:buNone/>
            </a:pPr>
            <a:r>
              <a:rPr lang="it-IT" sz="2800" dirty="0">
                <a:solidFill>
                  <a:srgbClr val="FFFF00"/>
                </a:solidFill>
              </a:rPr>
              <a:t>		(1)	a. Continuate a chiacchierare, (avversativa) ………… sapete che non dovete farlo</a:t>
            </a:r>
          </a:p>
          <a:p>
            <a:pPr marL="36900" indent="0">
              <a:spcBef>
                <a:spcPts val="0"/>
              </a:spcBef>
              <a:spcAft>
                <a:spcPts val="0"/>
              </a:spcAft>
              <a:buNone/>
            </a:pPr>
            <a:r>
              <a:rPr lang="it-IT" sz="2800" dirty="0">
                <a:solidFill>
                  <a:srgbClr val="FFFF00"/>
                </a:solidFill>
              </a:rPr>
              <a:t>			b. Hai fatto un'ottima verifica, (dichiarativa)………………. non c'è nessun errore</a:t>
            </a:r>
          </a:p>
          <a:p>
            <a:pPr marL="36900" indent="0">
              <a:spcBef>
                <a:spcPts val="0"/>
              </a:spcBef>
              <a:spcAft>
                <a:spcPts val="0"/>
              </a:spcAft>
              <a:buNone/>
            </a:pPr>
            <a:r>
              <a:rPr lang="it-IT" sz="2800" dirty="0">
                <a:solidFill>
                  <a:srgbClr val="FFFF00"/>
                </a:solidFill>
              </a:rPr>
              <a:t>	</a:t>
            </a:r>
          </a:p>
          <a:p>
            <a:pPr marL="36900" indent="0">
              <a:spcBef>
                <a:spcPts val="0"/>
              </a:spcBef>
              <a:spcAft>
                <a:spcPts val="0"/>
              </a:spcAft>
              <a:buNone/>
            </a:pPr>
            <a:r>
              <a:rPr lang="it-IT" sz="2800" dirty="0">
                <a:solidFill>
                  <a:srgbClr val="FFFF00"/>
                </a:solidFill>
              </a:rPr>
              <a:t>	e) correggere le congiunzioni usate in modo errato</a:t>
            </a:r>
          </a:p>
          <a:p>
            <a:pPr marL="36900" indent="0">
              <a:spcBef>
                <a:spcPts val="0"/>
              </a:spcBef>
              <a:spcAft>
                <a:spcPts val="0"/>
              </a:spcAft>
              <a:buNone/>
            </a:pPr>
            <a:r>
              <a:rPr lang="it-IT" sz="2800" dirty="0">
                <a:solidFill>
                  <a:srgbClr val="FFFF00"/>
                </a:solidFill>
              </a:rPr>
              <a:t>	f) unire frasi usando la congiunzione più adatta</a:t>
            </a:r>
          </a:p>
          <a:p>
            <a:pPr marL="36900" indent="0">
              <a:spcBef>
                <a:spcPts val="0"/>
              </a:spcBef>
              <a:spcAft>
                <a:spcPts val="0"/>
              </a:spcAft>
              <a:buNone/>
            </a:pPr>
            <a:endParaRPr lang="it-IT" sz="2800" dirty="0">
              <a:solidFill>
                <a:srgbClr val="FFFF00"/>
              </a:solidFill>
            </a:endParaRPr>
          </a:p>
          <a:p>
            <a:pPr marL="36900" indent="0">
              <a:spcBef>
                <a:spcPts val="0"/>
              </a:spcBef>
              <a:spcAft>
                <a:spcPts val="0"/>
              </a:spcAft>
              <a:buNone/>
            </a:pPr>
            <a:r>
              <a:rPr lang="it-IT" sz="2800" dirty="0">
                <a:solidFill>
                  <a:srgbClr val="FFFF00"/>
                </a:solidFill>
              </a:rPr>
              <a:t>-&gt; gli ess. (a-b) sono i più frequenti, (e-f) sono i meno frequenti.</a:t>
            </a:r>
          </a:p>
        </p:txBody>
      </p:sp>
    </p:spTree>
    <p:extLst>
      <p:ext uri="{BB962C8B-B14F-4D97-AF65-F5344CB8AC3E}">
        <p14:creationId xmlns:p14="http://schemas.microsoft.com/office/powerpoint/2010/main" val="3472189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198782" y="318051"/>
            <a:ext cx="11701669" cy="6215271"/>
          </a:xfrm>
        </p:spPr>
        <p:txBody>
          <a:bodyPr>
            <a:noAutofit/>
          </a:bodyPr>
          <a:lstStyle/>
          <a:p>
            <a:pPr marL="36900" indent="0">
              <a:buNone/>
            </a:pPr>
            <a:r>
              <a:rPr lang="it-IT" sz="3000" dirty="0">
                <a:solidFill>
                  <a:srgbClr val="FFFF00"/>
                </a:solidFill>
              </a:rPr>
              <a:t>iii) osservazioni: </a:t>
            </a:r>
          </a:p>
          <a:p>
            <a:pPr marL="36900" indent="0">
              <a:buNone/>
            </a:pPr>
            <a:r>
              <a:rPr lang="it-IT" sz="3000" dirty="0">
                <a:solidFill>
                  <a:srgbClr val="FFFF00"/>
                </a:solidFill>
              </a:rPr>
              <a:t>-&gt; tipologia di esercizi varia, ma prevale l'esercizio classificatorio tradizionale.</a:t>
            </a:r>
          </a:p>
          <a:p>
            <a:pPr marL="36900" indent="0">
              <a:buNone/>
            </a:pPr>
            <a:r>
              <a:rPr lang="it-IT" sz="3000" dirty="0">
                <a:solidFill>
                  <a:srgbClr val="FFFF00"/>
                </a:solidFill>
              </a:rPr>
              <a:t>-&gt; perché in (1) suggerire il tipo? da esercizio di riflessione diventa mnemonico</a:t>
            </a:r>
          </a:p>
          <a:p>
            <a:pPr marL="36900" indent="0">
              <a:buNone/>
            </a:pPr>
            <a:r>
              <a:rPr lang="it-IT" sz="3000" dirty="0">
                <a:solidFill>
                  <a:srgbClr val="FFFF00"/>
                </a:solidFill>
              </a:rPr>
              <a:t>-&gt; incongruenza: il volumetto allegato al manuale e dedicato all'attività di scrittura rovescia la prospettiva del testo principale: nella scheda ‘</a:t>
            </a:r>
            <a:r>
              <a:rPr lang="it-IT" sz="3000" i="1" dirty="0">
                <a:solidFill>
                  <a:srgbClr val="FFFF00"/>
                </a:solidFill>
              </a:rPr>
              <a:t>grammatica per la scrittura</a:t>
            </a:r>
            <a:r>
              <a:rPr lang="it-IT" sz="3000" dirty="0">
                <a:solidFill>
                  <a:srgbClr val="FFFF00"/>
                </a:solidFill>
              </a:rPr>
              <a:t>’ i 'connettivi' vengono classificati in base al 'tipo di relazione testuale' che esprimono (ess. presentare un'obiezione, stabilire condizioni, precisare il modo…). </a:t>
            </a:r>
          </a:p>
          <a:p>
            <a:pPr marL="36900" indent="0">
              <a:buNone/>
            </a:pPr>
            <a:r>
              <a:rPr lang="it-IT" sz="3000" dirty="0">
                <a:solidFill>
                  <a:srgbClr val="FFFF00"/>
                </a:solidFill>
              </a:rPr>
              <a:t>Tutte le distinzioni precedentemente usate diventano secondarie ed è necessario un altro </a:t>
            </a:r>
            <a:r>
              <a:rPr lang="it-IT" sz="3000" i="1" dirty="0">
                <a:solidFill>
                  <a:srgbClr val="FFFF00"/>
                </a:solidFill>
              </a:rPr>
              <a:t>step</a:t>
            </a:r>
            <a:r>
              <a:rPr lang="it-IT" sz="3000" dirty="0">
                <a:solidFill>
                  <a:srgbClr val="FFFF00"/>
                </a:solidFill>
              </a:rPr>
              <a:t> nell'apprendimento = procedura poco economica.</a:t>
            </a:r>
          </a:p>
        </p:txBody>
      </p:sp>
    </p:spTree>
    <p:extLst>
      <p:ext uri="{BB962C8B-B14F-4D97-AF65-F5344CB8AC3E}">
        <p14:creationId xmlns:p14="http://schemas.microsoft.com/office/powerpoint/2010/main" val="41938346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477078" y="265043"/>
            <a:ext cx="11383618" cy="6347792"/>
          </a:xfrm>
        </p:spPr>
        <p:txBody>
          <a:bodyPr>
            <a:normAutofit/>
          </a:bodyPr>
          <a:lstStyle/>
          <a:p>
            <a:pPr marL="36900" indent="0">
              <a:buNone/>
            </a:pPr>
            <a:r>
              <a:rPr lang="it-IT" sz="3600" dirty="0">
                <a:solidFill>
                  <a:srgbClr val="FFFF00"/>
                </a:solidFill>
              </a:rPr>
              <a:t>&gt; perché ci sono due classificazioni così diverse? si deve lavorare con una classificazione quando si fa grammatica e con un'altra quando si scrive? </a:t>
            </a:r>
          </a:p>
          <a:p>
            <a:pPr marL="36900" indent="0">
              <a:buNone/>
            </a:pPr>
            <a:r>
              <a:rPr lang="it-IT" sz="3600" dirty="0">
                <a:solidFill>
                  <a:srgbClr val="FFFF00"/>
                </a:solidFill>
              </a:rPr>
              <a:t>&gt; è necessario far 'comunicare' tra loro questi due impianti teorici altrimenti il messaggio che si manda allo studente è: quando facciamo grammatica memorizziamo regole e facciamo esercizi, quando scriviamo usiamo un'altra grammatica.</a:t>
            </a:r>
          </a:p>
        </p:txBody>
      </p:sp>
    </p:spTree>
    <p:extLst>
      <p:ext uri="{BB962C8B-B14F-4D97-AF65-F5344CB8AC3E}">
        <p14:creationId xmlns:p14="http://schemas.microsoft.com/office/powerpoint/2010/main" val="1402946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chemeClr val="accent6"/>
                </a:solidFill>
              </a:rPr>
              <a:t>Organizzazione della relazione</a:t>
            </a:r>
            <a:r>
              <a:rPr lang="it-IT" dirty="0"/>
              <a:t>	</a:t>
            </a:r>
          </a:p>
        </p:txBody>
      </p:sp>
      <p:sp>
        <p:nvSpPr>
          <p:cNvPr id="3" name="Segnaposto contenuto 2"/>
          <p:cNvSpPr>
            <a:spLocks noGrp="1"/>
          </p:cNvSpPr>
          <p:nvPr>
            <p:ph idx="1"/>
          </p:nvPr>
        </p:nvSpPr>
        <p:spPr/>
        <p:txBody>
          <a:bodyPr>
            <a:normAutofit/>
          </a:bodyPr>
          <a:lstStyle/>
          <a:p>
            <a:r>
              <a:rPr lang="it-IT" sz="2800" dirty="0">
                <a:solidFill>
                  <a:srgbClr val="FFFF00"/>
                </a:solidFill>
              </a:rPr>
              <a:t>Analisi dei test di ingresso di grammatica italiana somministrati agli studenti di cinque classi prime di un Liceo</a:t>
            </a:r>
          </a:p>
          <a:p>
            <a:r>
              <a:rPr lang="it-IT" sz="2800" dirty="0">
                <a:solidFill>
                  <a:srgbClr val="FFFF00"/>
                </a:solidFill>
              </a:rPr>
              <a:t>Un esperimento sugli «esercizi di grammatica» : riflessioni e proposte</a:t>
            </a:r>
          </a:p>
          <a:p>
            <a:r>
              <a:rPr lang="it-IT" sz="2800" i="1" dirty="0">
                <a:solidFill>
                  <a:srgbClr val="FFFF00"/>
                </a:solidFill>
              </a:rPr>
              <a:t>Work in progress</a:t>
            </a:r>
          </a:p>
        </p:txBody>
      </p:sp>
    </p:spTree>
    <p:extLst>
      <p:ext uri="{BB962C8B-B14F-4D97-AF65-F5344CB8AC3E}">
        <p14:creationId xmlns:p14="http://schemas.microsoft.com/office/powerpoint/2010/main" val="9380740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198782" y="318051"/>
            <a:ext cx="11701669" cy="6215271"/>
          </a:xfrm>
        </p:spPr>
        <p:txBody>
          <a:bodyPr>
            <a:noAutofit/>
          </a:bodyPr>
          <a:lstStyle/>
          <a:p>
            <a:pPr marL="36900" indent="0">
              <a:buNone/>
            </a:pPr>
            <a:r>
              <a:rPr lang="it-IT" sz="3000" dirty="0">
                <a:solidFill>
                  <a:srgbClr val="FFFF00"/>
                </a:solidFill>
              </a:rPr>
              <a:t>iv) i test:</a:t>
            </a:r>
          </a:p>
          <a:p>
            <a:pPr marL="36900" indent="0">
              <a:buNone/>
            </a:pPr>
            <a:r>
              <a:rPr lang="it-IT" sz="3000" dirty="0">
                <a:solidFill>
                  <a:srgbClr val="FFFF00"/>
                </a:solidFill>
              </a:rPr>
              <a:t>nel preparare il primo test sono partita da due presupposti:</a:t>
            </a:r>
          </a:p>
          <a:p>
            <a:pPr marL="36900" indent="0">
              <a:buNone/>
            </a:pPr>
            <a:r>
              <a:rPr lang="it-IT" sz="3000" dirty="0">
                <a:solidFill>
                  <a:srgbClr val="FFFF00"/>
                </a:solidFill>
              </a:rPr>
              <a:t>	a) volevo verificare l'ipotesi che l'esercizio classificatorio richieda un apprendimento mnemonico destinato ad essere di breve durata mentre l'esercizio che punta ad elicitare la competenza innata dei ragazzi permette un apprendimento più a lungo termine, perché i ragazzi 'comprendono' ed 'usano', anche se non classificano.</a:t>
            </a:r>
          </a:p>
          <a:p>
            <a:pPr marL="36900" indent="0">
              <a:buNone/>
            </a:pPr>
            <a:r>
              <a:rPr lang="it-IT" sz="3000" dirty="0">
                <a:solidFill>
                  <a:srgbClr val="FFFF00"/>
                </a:solidFill>
              </a:rPr>
              <a:t>	b) il tipo di esercizio che meglio collega teoria e pratica (sia strettamente di riflessione linguistica, che di applicazione alla produzione scritta) è quello in cui si attivano abilità di analisi e riflessione.</a:t>
            </a:r>
          </a:p>
        </p:txBody>
      </p:sp>
    </p:spTree>
    <p:extLst>
      <p:ext uri="{BB962C8B-B14F-4D97-AF65-F5344CB8AC3E}">
        <p14:creationId xmlns:p14="http://schemas.microsoft.com/office/powerpoint/2010/main" val="28570988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198782" y="318051"/>
            <a:ext cx="11701669" cy="6215271"/>
          </a:xfrm>
        </p:spPr>
        <p:txBody>
          <a:bodyPr>
            <a:noAutofit/>
          </a:bodyPr>
          <a:lstStyle/>
          <a:p>
            <a:pPr marL="36900" indent="0">
              <a:buNone/>
            </a:pPr>
            <a:r>
              <a:rPr lang="it-IT" sz="2600" dirty="0">
                <a:solidFill>
                  <a:srgbClr val="FFFF00"/>
                </a:solidFill>
              </a:rPr>
              <a:t>-&gt; struttura del test: 5 esercizi, un'ora di tempo		(21 test)</a:t>
            </a:r>
          </a:p>
          <a:p>
            <a:pPr marL="36900" indent="0">
              <a:buNone/>
            </a:pPr>
            <a:r>
              <a:rPr lang="it-IT" sz="2600" dirty="0">
                <a:solidFill>
                  <a:srgbClr val="FFFF00"/>
                </a:solidFill>
              </a:rPr>
              <a:t>es. 1 = individuare le congiunzioni presenti nelle frasi, trascriverle ed analizzarle, specificando se sono coordinanti o subordinanti e indicandone il tipo</a:t>
            </a:r>
          </a:p>
          <a:p>
            <a:pPr marL="36900" indent="0">
              <a:buNone/>
            </a:pPr>
            <a:r>
              <a:rPr lang="it-IT" sz="2600" dirty="0">
                <a:solidFill>
                  <a:srgbClr val="FFFF00"/>
                </a:solidFill>
              </a:rPr>
              <a:t>es. 2 = sottolineare in un testo le preposizioni, le congiunzioni e le interiezioni, poi classificarle in una tabella </a:t>
            </a:r>
          </a:p>
          <a:p>
            <a:pPr marL="36900" indent="0">
              <a:buNone/>
            </a:pPr>
            <a:r>
              <a:rPr lang="it-IT" sz="2600" dirty="0">
                <a:solidFill>
                  <a:srgbClr val="FFFF00"/>
                </a:solidFill>
              </a:rPr>
              <a:t>es. 3 = completare le frasi proposte con la preposizione o congiunzione opportuna (</a:t>
            </a:r>
            <a:r>
              <a:rPr lang="it-IT" sz="2600" dirty="0" err="1">
                <a:solidFill>
                  <a:srgbClr val="FFFF00"/>
                </a:solidFill>
              </a:rPr>
              <a:t>n.b.</a:t>
            </a:r>
            <a:r>
              <a:rPr lang="it-IT" sz="2600" dirty="0">
                <a:solidFill>
                  <a:srgbClr val="FFFF00"/>
                </a:solidFill>
              </a:rPr>
              <a:t> NON è stato suggerito il tipo)</a:t>
            </a:r>
          </a:p>
          <a:p>
            <a:pPr marL="36900" indent="0">
              <a:buNone/>
            </a:pPr>
            <a:r>
              <a:rPr lang="it-IT" sz="2600" dirty="0">
                <a:solidFill>
                  <a:srgbClr val="FFFF00"/>
                </a:solidFill>
              </a:rPr>
              <a:t>es. 4 = scegliere la congiunzione corretta (tra le 3 alternative offerte) per completare le frasi proposte e spiegare quale relazione logica istituisce tra le frasi che lega</a:t>
            </a:r>
          </a:p>
          <a:p>
            <a:pPr marL="36900" indent="0">
              <a:buNone/>
            </a:pPr>
            <a:r>
              <a:rPr lang="it-IT" sz="2600" dirty="0">
                <a:solidFill>
                  <a:srgbClr val="FFFF00"/>
                </a:solidFill>
              </a:rPr>
              <a:t>es. 5 = in un testo proposto, individuare e correggere gli errori nell'uso delle congiunzioni</a:t>
            </a:r>
          </a:p>
          <a:p>
            <a:pPr marL="36900" indent="0">
              <a:buNone/>
            </a:pPr>
            <a:r>
              <a:rPr lang="it-IT" sz="2600" dirty="0">
                <a:solidFill>
                  <a:srgbClr val="FFFF00"/>
                </a:solidFill>
              </a:rPr>
              <a:t>(è stato chiesto ai ragazzi di dare un giudizio sugli esercizi: quale consideravano il più 'facile', quale il più 'difficile')</a:t>
            </a:r>
          </a:p>
        </p:txBody>
      </p:sp>
    </p:spTree>
    <p:extLst>
      <p:ext uri="{BB962C8B-B14F-4D97-AF65-F5344CB8AC3E}">
        <p14:creationId xmlns:p14="http://schemas.microsoft.com/office/powerpoint/2010/main" val="13984186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198782" y="318051"/>
            <a:ext cx="11701669" cy="6215271"/>
          </a:xfrm>
        </p:spPr>
        <p:txBody>
          <a:bodyPr>
            <a:noAutofit/>
          </a:bodyPr>
          <a:lstStyle/>
          <a:p>
            <a:pPr marL="36900" indent="0">
              <a:buNone/>
            </a:pPr>
            <a:endParaRPr lang="it-IT" sz="3000" dirty="0">
              <a:solidFill>
                <a:srgbClr val="FFFF00"/>
              </a:solidFill>
            </a:endParaRPr>
          </a:p>
        </p:txBody>
      </p:sp>
      <p:graphicFrame>
        <p:nvGraphicFramePr>
          <p:cNvPr id="4" name="Tabella 3"/>
          <p:cNvGraphicFramePr>
            <a:graphicFrameLocks noGrp="1"/>
          </p:cNvGraphicFramePr>
          <p:nvPr>
            <p:extLst>
              <p:ext uri="{D42A27DB-BD31-4B8C-83A1-F6EECF244321}">
                <p14:modId xmlns:p14="http://schemas.microsoft.com/office/powerpoint/2010/main" val="2309554079"/>
              </p:ext>
            </p:extLst>
          </p:nvPr>
        </p:nvGraphicFramePr>
        <p:xfrm>
          <a:off x="280902" y="318052"/>
          <a:ext cx="11619548" cy="6298796"/>
        </p:xfrm>
        <a:graphic>
          <a:graphicData uri="http://schemas.openxmlformats.org/drawingml/2006/table">
            <a:tbl>
              <a:tblPr firstRow="1" firstCol="1" bandRow="1">
                <a:tableStyleId>{5C22544A-7EE6-4342-B048-85BDC9FD1C3A}</a:tableStyleId>
              </a:tblPr>
              <a:tblGrid>
                <a:gridCol w="3098402">
                  <a:extLst>
                    <a:ext uri="{9D8B030D-6E8A-4147-A177-3AD203B41FA5}">
                      <a16:colId xmlns:a16="http://schemas.microsoft.com/office/drawing/2014/main" xmlns="" val="3004386476"/>
                    </a:ext>
                  </a:extLst>
                </a:gridCol>
                <a:gridCol w="1656522">
                  <a:extLst>
                    <a:ext uri="{9D8B030D-6E8A-4147-A177-3AD203B41FA5}">
                      <a16:colId xmlns:a16="http://schemas.microsoft.com/office/drawing/2014/main" xmlns="" val="2822818388"/>
                    </a:ext>
                  </a:extLst>
                </a:gridCol>
                <a:gridCol w="1669774">
                  <a:extLst>
                    <a:ext uri="{9D8B030D-6E8A-4147-A177-3AD203B41FA5}">
                      <a16:colId xmlns:a16="http://schemas.microsoft.com/office/drawing/2014/main" xmlns="" val="1648022998"/>
                    </a:ext>
                  </a:extLst>
                </a:gridCol>
                <a:gridCol w="1709530">
                  <a:extLst>
                    <a:ext uri="{9D8B030D-6E8A-4147-A177-3AD203B41FA5}">
                      <a16:colId xmlns:a16="http://schemas.microsoft.com/office/drawing/2014/main" xmlns="" val="1868095024"/>
                    </a:ext>
                  </a:extLst>
                </a:gridCol>
                <a:gridCol w="1762540">
                  <a:extLst>
                    <a:ext uri="{9D8B030D-6E8A-4147-A177-3AD203B41FA5}">
                      <a16:colId xmlns:a16="http://schemas.microsoft.com/office/drawing/2014/main" xmlns="" val="1683035855"/>
                    </a:ext>
                  </a:extLst>
                </a:gridCol>
                <a:gridCol w="1722780">
                  <a:extLst>
                    <a:ext uri="{9D8B030D-6E8A-4147-A177-3AD203B41FA5}">
                      <a16:colId xmlns:a16="http://schemas.microsoft.com/office/drawing/2014/main" xmlns="" val="2564219000"/>
                    </a:ext>
                  </a:extLst>
                </a:gridCol>
              </a:tblGrid>
              <a:tr h="437322">
                <a:tc>
                  <a:txBody>
                    <a:bodyPr/>
                    <a:lstStyle/>
                    <a:p>
                      <a:pPr algn="just">
                        <a:lnSpc>
                          <a:spcPct val="115000"/>
                        </a:lnSpc>
                        <a:spcAft>
                          <a:spcPts val="0"/>
                        </a:spcAft>
                      </a:pPr>
                      <a:r>
                        <a:rPr lang="it-IT" sz="2000" b="1" dirty="0">
                          <a:solidFill>
                            <a:schemeClr val="accent3">
                              <a:lumMod val="50000"/>
                            </a:schemeClr>
                          </a:solidFill>
                          <a:effectLst/>
                        </a:rPr>
                        <a:t> </a:t>
                      </a:r>
                      <a:r>
                        <a:rPr lang="it-IT" sz="2000" b="1" i="1" dirty="0">
                          <a:solidFill>
                            <a:schemeClr val="accent3">
                              <a:lumMod val="50000"/>
                            </a:schemeClr>
                          </a:solidFill>
                          <a:effectLst/>
                        </a:rPr>
                        <a:t>(dati calcolati su 18</a:t>
                      </a:r>
                      <a:r>
                        <a:rPr lang="it-IT" sz="2000" b="1" i="1" baseline="0" dirty="0">
                          <a:solidFill>
                            <a:schemeClr val="accent3">
                              <a:lumMod val="50000"/>
                            </a:schemeClr>
                          </a:solidFill>
                          <a:effectLst/>
                        </a:rPr>
                        <a:t> test)</a:t>
                      </a:r>
                      <a:endParaRPr lang="it-IT" sz="2000" b="1" i="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dirty="0">
                          <a:solidFill>
                            <a:schemeClr val="accent3">
                              <a:lumMod val="50000"/>
                            </a:schemeClr>
                          </a:solidFill>
                          <a:effectLst/>
                        </a:rPr>
                        <a:t>es. 1</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dirty="0">
                          <a:solidFill>
                            <a:schemeClr val="accent3">
                              <a:lumMod val="50000"/>
                            </a:schemeClr>
                          </a:solidFill>
                          <a:effectLst/>
                        </a:rPr>
                        <a:t>es. 2</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dirty="0">
                          <a:solidFill>
                            <a:schemeClr val="accent3">
                              <a:lumMod val="50000"/>
                            </a:schemeClr>
                          </a:solidFill>
                          <a:effectLst/>
                        </a:rPr>
                        <a:t>es. 3</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dirty="0">
                          <a:solidFill>
                            <a:schemeClr val="accent3">
                              <a:lumMod val="50000"/>
                            </a:schemeClr>
                          </a:solidFill>
                          <a:effectLst/>
                        </a:rPr>
                        <a:t>es. 4</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dirty="0">
                          <a:solidFill>
                            <a:schemeClr val="accent3">
                              <a:lumMod val="50000"/>
                            </a:schemeClr>
                          </a:solidFill>
                          <a:effectLst/>
                        </a:rPr>
                        <a:t>es. 5</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807397345"/>
                  </a:ext>
                </a:extLst>
              </a:tr>
              <a:tr h="1529653">
                <a:tc>
                  <a:txBody>
                    <a:bodyPr/>
                    <a:lstStyle/>
                    <a:p>
                      <a:pPr algn="just">
                        <a:lnSpc>
                          <a:spcPct val="115000"/>
                        </a:lnSpc>
                        <a:spcAft>
                          <a:spcPts val="0"/>
                        </a:spcAft>
                      </a:pPr>
                      <a:r>
                        <a:rPr lang="it-IT" sz="2000" b="1" dirty="0">
                          <a:solidFill>
                            <a:schemeClr val="accent3">
                              <a:lumMod val="50000"/>
                            </a:schemeClr>
                          </a:solidFill>
                          <a:effectLst/>
                        </a:rPr>
                        <a:t>punteggio medio</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dirty="0">
                          <a:solidFill>
                            <a:schemeClr val="accent3">
                              <a:lumMod val="50000"/>
                            </a:schemeClr>
                          </a:solidFill>
                          <a:effectLst/>
                        </a:rPr>
                        <a:t> </a:t>
                      </a:r>
                    </a:p>
                    <a:p>
                      <a:pPr algn="just">
                        <a:lnSpc>
                          <a:spcPct val="115000"/>
                        </a:lnSpc>
                        <a:spcAft>
                          <a:spcPts val="0"/>
                        </a:spcAft>
                      </a:pPr>
                      <a:r>
                        <a:rPr lang="it-IT" sz="2000" b="1" dirty="0">
                          <a:solidFill>
                            <a:schemeClr val="accent3">
                              <a:lumMod val="50000"/>
                            </a:schemeClr>
                          </a:solidFill>
                          <a:effectLst/>
                        </a:rPr>
                        <a:t>7,4/13</a:t>
                      </a:r>
                    </a:p>
                    <a:p>
                      <a:pPr algn="just">
                        <a:lnSpc>
                          <a:spcPct val="115000"/>
                        </a:lnSpc>
                        <a:spcAft>
                          <a:spcPts val="0"/>
                        </a:spcAft>
                      </a:pPr>
                      <a:r>
                        <a:rPr lang="it-IT" sz="2000" b="1" dirty="0">
                          <a:solidFill>
                            <a:schemeClr val="accent3">
                              <a:lumMod val="50000"/>
                            </a:schemeClr>
                          </a:solidFill>
                          <a:effectLst/>
                        </a:rPr>
                        <a:t>(57%)</a:t>
                      </a:r>
                    </a:p>
                    <a:p>
                      <a:pPr algn="just">
                        <a:lnSpc>
                          <a:spcPct val="115000"/>
                        </a:lnSpc>
                        <a:spcAft>
                          <a:spcPts val="0"/>
                        </a:spcAft>
                      </a:pPr>
                      <a:r>
                        <a:rPr lang="it-IT" sz="2000" b="1" dirty="0">
                          <a:solidFill>
                            <a:schemeClr val="accent3">
                              <a:lumMod val="50000"/>
                            </a:schemeClr>
                          </a:solidFill>
                          <a:effectLst/>
                        </a:rPr>
                        <a:t> </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a:solidFill>
                            <a:schemeClr val="accent3">
                              <a:lumMod val="50000"/>
                            </a:schemeClr>
                          </a:solidFill>
                          <a:effectLst/>
                        </a:rPr>
                        <a:t> </a:t>
                      </a:r>
                    </a:p>
                    <a:p>
                      <a:pPr algn="just">
                        <a:lnSpc>
                          <a:spcPct val="115000"/>
                        </a:lnSpc>
                        <a:spcAft>
                          <a:spcPts val="0"/>
                        </a:spcAft>
                      </a:pPr>
                      <a:r>
                        <a:rPr lang="it-IT" sz="2000" b="1">
                          <a:solidFill>
                            <a:schemeClr val="accent3">
                              <a:lumMod val="50000"/>
                            </a:schemeClr>
                          </a:solidFill>
                          <a:effectLst/>
                        </a:rPr>
                        <a:t>9,6/14</a:t>
                      </a:r>
                    </a:p>
                    <a:p>
                      <a:pPr algn="just">
                        <a:lnSpc>
                          <a:spcPct val="115000"/>
                        </a:lnSpc>
                        <a:spcAft>
                          <a:spcPts val="0"/>
                        </a:spcAft>
                      </a:pPr>
                      <a:r>
                        <a:rPr lang="it-IT" sz="2000" b="1">
                          <a:solidFill>
                            <a:schemeClr val="accent3">
                              <a:lumMod val="50000"/>
                            </a:schemeClr>
                          </a:solidFill>
                          <a:effectLst/>
                        </a:rPr>
                        <a:t>(68,5%)</a:t>
                      </a:r>
                      <a:endParaRPr lang="it-IT" sz="2000" b="1">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a:solidFill>
                            <a:schemeClr val="accent3">
                              <a:lumMod val="50000"/>
                            </a:schemeClr>
                          </a:solidFill>
                          <a:effectLst/>
                        </a:rPr>
                        <a:t> </a:t>
                      </a:r>
                    </a:p>
                    <a:p>
                      <a:pPr algn="just">
                        <a:lnSpc>
                          <a:spcPct val="115000"/>
                        </a:lnSpc>
                        <a:spcAft>
                          <a:spcPts val="0"/>
                        </a:spcAft>
                      </a:pPr>
                      <a:r>
                        <a:rPr lang="it-IT" sz="2000" b="1">
                          <a:solidFill>
                            <a:schemeClr val="accent3">
                              <a:lumMod val="50000"/>
                            </a:schemeClr>
                          </a:solidFill>
                          <a:effectLst/>
                        </a:rPr>
                        <a:t>8,2/10</a:t>
                      </a:r>
                    </a:p>
                    <a:p>
                      <a:pPr algn="just">
                        <a:lnSpc>
                          <a:spcPct val="115000"/>
                        </a:lnSpc>
                        <a:spcAft>
                          <a:spcPts val="0"/>
                        </a:spcAft>
                      </a:pPr>
                      <a:r>
                        <a:rPr lang="it-IT" sz="2000" b="1">
                          <a:solidFill>
                            <a:schemeClr val="accent3">
                              <a:lumMod val="50000"/>
                            </a:schemeClr>
                          </a:solidFill>
                          <a:effectLst/>
                        </a:rPr>
                        <a:t>(82%)</a:t>
                      </a:r>
                      <a:endParaRPr lang="it-IT" sz="2000" b="1">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dirty="0">
                          <a:solidFill>
                            <a:schemeClr val="accent3">
                              <a:lumMod val="50000"/>
                            </a:schemeClr>
                          </a:solidFill>
                          <a:effectLst/>
                        </a:rPr>
                        <a:t> </a:t>
                      </a:r>
                    </a:p>
                    <a:p>
                      <a:pPr algn="just">
                        <a:lnSpc>
                          <a:spcPct val="115000"/>
                        </a:lnSpc>
                        <a:spcAft>
                          <a:spcPts val="0"/>
                        </a:spcAft>
                      </a:pPr>
                      <a:r>
                        <a:rPr lang="it-IT" sz="2000" b="1" dirty="0">
                          <a:solidFill>
                            <a:schemeClr val="accent3">
                              <a:lumMod val="50000"/>
                            </a:schemeClr>
                          </a:solidFill>
                          <a:effectLst/>
                        </a:rPr>
                        <a:t>6,6/9</a:t>
                      </a:r>
                    </a:p>
                    <a:p>
                      <a:pPr algn="just">
                        <a:lnSpc>
                          <a:spcPct val="115000"/>
                        </a:lnSpc>
                        <a:spcAft>
                          <a:spcPts val="0"/>
                        </a:spcAft>
                      </a:pPr>
                      <a:r>
                        <a:rPr lang="it-IT" sz="2000" b="1" dirty="0">
                          <a:solidFill>
                            <a:schemeClr val="accent3">
                              <a:lumMod val="50000"/>
                            </a:schemeClr>
                          </a:solidFill>
                          <a:effectLst/>
                        </a:rPr>
                        <a:t>(73%)</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dirty="0">
                          <a:solidFill>
                            <a:schemeClr val="accent3">
                              <a:lumMod val="50000"/>
                            </a:schemeClr>
                          </a:solidFill>
                          <a:effectLst/>
                        </a:rPr>
                        <a:t> </a:t>
                      </a:r>
                    </a:p>
                    <a:p>
                      <a:pPr algn="just">
                        <a:lnSpc>
                          <a:spcPct val="115000"/>
                        </a:lnSpc>
                        <a:spcAft>
                          <a:spcPts val="0"/>
                        </a:spcAft>
                      </a:pPr>
                      <a:r>
                        <a:rPr lang="it-IT" sz="2000" b="1" dirty="0">
                          <a:solidFill>
                            <a:schemeClr val="accent3">
                              <a:lumMod val="50000"/>
                            </a:schemeClr>
                          </a:solidFill>
                          <a:effectLst/>
                        </a:rPr>
                        <a:t>7,2/10</a:t>
                      </a:r>
                    </a:p>
                    <a:p>
                      <a:pPr algn="just">
                        <a:lnSpc>
                          <a:spcPct val="115000"/>
                        </a:lnSpc>
                        <a:spcAft>
                          <a:spcPts val="0"/>
                        </a:spcAft>
                      </a:pPr>
                      <a:r>
                        <a:rPr lang="it-IT" sz="2000" b="1" dirty="0">
                          <a:solidFill>
                            <a:schemeClr val="accent3">
                              <a:lumMod val="50000"/>
                            </a:schemeClr>
                          </a:solidFill>
                          <a:effectLst/>
                        </a:rPr>
                        <a:t>(72%)</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10897878"/>
                  </a:ext>
                </a:extLst>
              </a:tr>
              <a:tr h="2121335">
                <a:tc>
                  <a:txBody>
                    <a:bodyPr/>
                    <a:lstStyle/>
                    <a:p>
                      <a:pPr algn="just">
                        <a:lnSpc>
                          <a:spcPct val="115000"/>
                        </a:lnSpc>
                        <a:spcAft>
                          <a:spcPts val="0"/>
                        </a:spcAft>
                      </a:pPr>
                      <a:r>
                        <a:rPr lang="it-IT" sz="2000" b="1">
                          <a:solidFill>
                            <a:schemeClr val="accent3">
                              <a:lumMod val="50000"/>
                            </a:schemeClr>
                          </a:solidFill>
                          <a:effectLst/>
                        </a:rPr>
                        <a:t>numero di studenti che ha raggiunto/superato la sufficienza in ogni es.</a:t>
                      </a:r>
                      <a:endParaRPr lang="it-IT" sz="2000" b="1">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dirty="0">
                          <a:solidFill>
                            <a:schemeClr val="accent3">
                              <a:lumMod val="50000"/>
                            </a:schemeClr>
                          </a:solidFill>
                          <a:effectLst/>
                        </a:rPr>
                        <a:t> </a:t>
                      </a:r>
                    </a:p>
                    <a:p>
                      <a:pPr algn="just">
                        <a:lnSpc>
                          <a:spcPct val="115000"/>
                        </a:lnSpc>
                        <a:spcAft>
                          <a:spcPts val="0"/>
                        </a:spcAft>
                      </a:pPr>
                      <a:r>
                        <a:rPr lang="it-IT" sz="2000" b="1" dirty="0">
                          <a:solidFill>
                            <a:schemeClr val="accent3">
                              <a:lumMod val="50000"/>
                            </a:schemeClr>
                          </a:solidFill>
                          <a:effectLst/>
                        </a:rPr>
                        <a:t> </a:t>
                      </a:r>
                    </a:p>
                    <a:p>
                      <a:pPr algn="just">
                        <a:lnSpc>
                          <a:spcPct val="115000"/>
                        </a:lnSpc>
                        <a:spcAft>
                          <a:spcPts val="0"/>
                        </a:spcAft>
                      </a:pPr>
                      <a:r>
                        <a:rPr lang="it-IT" sz="2000" b="1" dirty="0">
                          <a:solidFill>
                            <a:schemeClr val="accent3">
                              <a:lumMod val="50000"/>
                            </a:schemeClr>
                          </a:solidFill>
                          <a:effectLst/>
                        </a:rPr>
                        <a:t>11 / 18</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a:solidFill>
                            <a:schemeClr val="accent3">
                              <a:lumMod val="50000"/>
                            </a:schemeClr>
                          </a:solidFill>
                          <a:effectLst/>
                        </a:rPr>
                        <a:t> </a:t>
                      </a:r>
                    </a:p>
                    <a:p>
                      <a:pPr algn="just">
                        <a:lnSpc>
                          <a:spcPct val="115000"/>
                        </a:lnSpc>
                        <a:spcAft>
                          <a:spcPts val="0"/>
                        </a:spcAft>
                      </a:pPr>
                      <a:r>
                        <a:rPr lang="it-IT" sz="2000" b="1">
                          <a:solidFill>
                            <a:schemeClr val="accent3">
                              <a:lumMod val="50000"/>
                            </a:schemeClr>
                          </a:solidFill>
                          <a:effectLst/>
                        </a:rPr>
                        <a:t> </a:t>
                      </a:r>
                    </a:p>
                    <a:p>
                      <a:pPr algn="just">
                        <a:lnSpc>
                          <a:spcPct val="115000"/>
                        </a:lnSpc>
                        <a:spcAft>
                          <a:spcPts val="0"/>
                        </a:spcAft>
                      </a:pPr>
                      <a:r>
                        <a:rPr lang="it-IT" sz="2000" b="1">
                          <a:solidFill>
                            <a:schemeClr val="accent3">
                              <a:lumMod val="50000"/>
                            </a:schemeClr>
                          </a:solidFill>
                          <a:effectLst/>
                        </a:rPr>
                        <a:t>13 / 18</a:t>
                      </a:r>
                      <a:endParaRPr lang="it-IT" sz="2000" b="1">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a:solidFill>
                            <a:schemeClr val="accent3">
                              <a:lumMod val="50000"/>
                            </a:schemeClr>
                          </a:solidFill>
                          <a:effectLst/>
                        </a:rPr>
                        <a:t> </a:t>
                      </a:r>
                    </a:p>
                    <a:p>
                      <a:pPr algn="just">
                        <a:lnSpc>
                          <a:spcPct val="115000"/>
                        </a:lnSpc>
                        <a:spcAft>
                          <a:spcPts val="0"/>
                        </a:spcAft>
                      </a:pPr>
                      <a:r>
                        <a:rPr lang="it-IT" sz="2000" b="1">
                          <a:solidFill>
                            <a:schemeClr val="accent3">
                              <a:lumMod val="50000"/>
                            </a:schemeClr>
                          </a:solidFill>
                          <a:effectLst/>
                        </a:rPr>
                        <a:t> </a:t>
                      </a:r>
                    </a:p>
                    <a:p>
                      <a:pPr algn="just">
                        <a:lnSpc>
                          <a:spcPct val="115000"/>
                        </a:lnSpc>
                        <a:spcAft>
                          <a:spcPts val="0"/>
                        </a:spcAft>
                      </a:pPr>
                      <a:r>
                        <a:rPr lang="it-IT" sz="2000" b="1">
                          <a:solidFill>
                            <a:schemeClr val="accent3">
                              <a:lumMod val="50000"/>
                            </a:schemeClr>
                          </a:solidFill>
                          <a:effectLst/>
                        </a:rPr>
                        <a:t>17 / 18</a:t>
                      </a:r>
                      <a:endParaRPr lang="it-IT" sz="2000" b="1">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a:solidFill>
                            <a:schemeClr val="accent3">
                              <a:lumMod val="50000"/>
                            </a:schemeClr>
                          </a:solidFill>
                          <a:effectLst/>
                        </a:rPr>
                        <a:t> </a:t>
                      </a:r>
                    </a:p>
                    <a:p>
                      <a:pPr algn="just">
                        <a:lnSpc>
                          <a:spcPct val="115000"/>
                        </a:lnSpc>
                        <a:spcAft>
                          <a:spcPts val="0"/>
                        </a:spcAft>
                      </a:pPr>
                      <a:r>
                        <a:rPr lang="it-IT" sz="2000" b="1">
                          <a:solidFill>
                            <a:schemeClr val="accent3">
                              <a:lumMod val="50000"/>
                            </a:schemeClr>
                          </a:solidFill>
                          <a:effectLst/>
                        </a:rPr>
                        <a:t> </a:t>
                      </a:r>
                    </a:p>
                    <a:p>
                      <a:pPr algn="just">
                        <a:lnSpc>
                          <a:spcPct val="115000"/>
                        </a:lnSpc>
                        <a:spcAft>
                          <a:spcPts val="0"/>
                        </a:spcAft>
                      </a:pPr>
                      <a:r>
                        <a:rPr lang="it-IT" sz="2000" b="1">
                          <a:solidFill>
                            <a:schemeClr val="accent3">
                              <a:lumMod val="50000"/>
                            </a:schemeClr>
                          </a:solidFill>
                          <a:effectLst/>
                        </a:rPr>
                        <a:t>14 / 18</a:t>
                      </a:r>
                      <a:endParaRPr lang="it-IT" sz="2000" b="1">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dirty="0">
                          <a:solidFill>
                            <a:schemeClr val="accent3">
                              <a:lumMod val="50000"/>
                            </a:schemeClr>
                          </a:solidFill>
                          <a:effectLst/>
                        </a:rPr>
                        <a:t> </a:t>
                      </a:r>
                    </a:p>
                    <a:p>
                      <a:pPr algn="just">
                        <a:lnSpc>
                          <a:spcPct val="115000"/>
                        </a:lnSpc>
                        <a:spcAft>
                          <a:spcPts val="0"/>
                        </a:spcAft>
                      </a:pPr>
                      <a:r>
                        <a:rPr lang="it-IT" sz="2000" b="1" dirty="0">
                          <a:solidFill>
                            <a:schemeClr val="accent3">
                              <a:lumMod val="50000"/>
                            </a:schemeClr>
                          </a:solidFill>
                          <a:effectLst/>
                        </a:rPr>
                        <a:t> </a:t>
                      </a:r>
                    </a:p>
                    <a:p>
                      <a:pPr algn="just">
                        <a:lnSpc>
                          <a:spcPct val="115000"/>
                        </a:lnSpc>
                        <a:spcAft>
                          <a:spcPts val="0"/>
                        </a:spcAft>
                      </a:pPr>
                      <a:r>
                        <a:rPr lang="it-IT" sz="2000" b="1" dirty="0">
                          <a:solidFill>
                            <a:schemeClr val="accent3">
                              <a:lumMod val="50000"/>
                            </a:schemeClr>
                          </a:solidFill>
                          <a:effectLst/>
                        </a:rPr>
                        <a:t>14 / 18</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635940760"/>
                  </a:ext>
                </a:extLst>
              </a:tr>
              <a:tr h="2210486">
                <a:tc>
                  <a:txBody>
                    <a:bodyPr/>
                    <a:lstStyle/>
                    <a:p>
                      <a:pPr algn="just">
                        <a:lnSpc>
                          <a:spcPct val="115000"/>
                        </a:lnSpc>
                        <a:spcAft>
                          <a:spcPts val="0"/>
                        </a:spcAft>
                      </a:pPr>
                      <a:r>
                        <a:rPr lang="it-IT" sz="2000" b="1">
                          <a:solidFill>
                            <a:schemeClr val="accent3">
                              <a:lumMod val="50000"/>
                            </a:schemeClr>
                          </a:solidFill>
                          <a:effectLst/>
                        </a:rPr>
                        <a:t>giudizio sulla difficoltà dei singoli esercizi espresso dagli studenti</a:t>
                      </a:r>
                    </a:p>
                    <a:p>
                      <a:pPr algn="just">
                        <a:lnSpc>
                          <a:spcPct val="115000"/>
                        </a:lnSpc>
                        <a:spcAft>
                          <a:spcPts val="0"/>
                        </a:spcAft>
                      </a:pPr>
                      <a:r>
                        <a:rPr lang="it-IT" sz="2000" b="1">
                          <a:solidFill>
                            <a:schemeClr val="accent3">
                              <a:lumMod val="50000"/>
                            </a:schemeClr>
                          </a:solidFill>
                          <a:effectLst/>
                        </a:rPr>
                        <a:t>(F = facile; D = difficile)</a:t>
                      </a:r>
                      <a:endParaRPr lang="it-IT" sz="2000" b="1">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a:solidFill>
                            <a:schemeClr val="accent3">
                              <a:lumMod val="50000"/>
                            </a:schemeClr>
                          </a:solidFill>
                          <a:effectLst/>
                        </a:rPr>
                        <a:t> </a:t>
                      </a:r>
                    </a:p>
                    <a:p>
                      <a:pPr algn="just">
                        <a:lnSpc>
                          <a:spcPct val="115000"/>
                        </a:lnSpc>
                        <a:spcAft>
                          <a:spcPts val="0"/>
                        </a:spcAft>
                      </a:pPr>
                      <a:r>
                        <a:rPr lang="it-IT" sz="2000" b="1">
                          <a:solidFill>
                            <a:schemeClr val="accent3">
                              <a:lumMod val="50000"/>
                            </a:schemeClr>
                          </a:solidFill>
                          <a:effectLst/>
                        </a:rPr>
                        <a:t>3 F</a:t>
                      </a:r>
                    </a:p>
                    <a:p>
                      <a:pPr algn="just">
                        <a:lnSpc>
                          <a:spcPct val="115000"/>
                        </a:lnSpc>
                        <a:spcAft>
                          <a:spcPts val="0"/>
                        </a:spcAft>
                      </a:pPr>
                      <a:r>
                        <a:rPr lang="it-IT" sz="2000" b="1">
                          <a:solidFill>
                            <a:schemeClr val="accent3">
                              <a:lumMod val="50000"/>
                            </a:schemeClr>
                          </a:solidFill>
                          <a:effectLst/>
                        </a:rPr>
                        <a:t> </a:t>
                      </a:r>
                    </a:p>
                    <a:p>
                      <a:pPr algn="just">
                        <a:lnSpc>
                          <a:spcPct val="115000"/>
                        </a:lnSpc>
                        <a:spcAft>
                          <a:spcPts val="0"/>
                        </a:spcAft>
                      </a:pPr>
                      <a:r>
                        <a:rPr lang="it-IT" sz="2000" b="1">
                          <a:solidFill>
                            <a:schemeClr val="accent3">
                              <a:lumMod val="50000"/>
                            </a:schemeClr>
                          </a:solidFill>
                          <a:effectLst/>
                        </a:rPr>
                        <a:t>7 D</a:t>
                      </a:r>
                      <a:endParaRPr lang="it-IT" sz="2000" b="1">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a:solidFill>
                            <a:schemeClr val="accent3">
                              <a:lumMod val="50000"/>
                            </a:schemeClr>
                          </a:solidFill>
                          <a:effectLst/>
                        </a:rPr>
                        <a:t> </a:t>
                      </a:r>
                    </a:p>
                    <a:p>
                      <a:pPr algn="just">
                        <a:lnSpc>
                          <a:spcPct val="115000"/>
                        </a:lnSpc>
                        <a:spcAft>
                          <a:spcPts val="0"/>
                        </a:spcAft>
                      </a:pPr>
                      <a:r>
                        <a:rPr lang="it-IT" sz="2000" b="1">
                          <a:solidFill>
                            <a:schemeClr val="accent3">
                              <a:lumMod val="50000"/>
                            </a:schemeClr>
                          </a:solidFill>
                          <a:effectLst/>
                        </a:rPr>
                        <a:t>5 F</a:t>
                      </a:r>
                    </a:p>
                    <a:p>
                      <a:pPr algn="just">
                        <a:lnSpc>
                          <a:spcPct val="115000"/>
                        </a:lnSpc>
                        <a:spcAft>
                          <a:spcPts val="0"/>
                        </a:spcAft>
                      </a:pPr>
                      <a:r>
                        <a:rPr lang="it-IT" sz="2000" b="1">
                          <a:solidFill>
                            <a:schemeClr val="accent3">
                              <a:lumMod val="50000"/>
                            </a:schemeClr>
                          </a:solidFill>
                          <a:effectLst/>
                        </a:rPr>
                        <a:t> </a:t>
                      </a:r>
                    </a:p>
                    <a:p>
                      <a:pPr algn="just">
                        <a:lnSpc>
                          <a:spcPct val="115000"/>
                        </a:lnSpc>
                        <a:spcAft>
                          <a:spcPts val="0"/>
                        </a:spcAft>
                      </a:pPr>
                      <a:r>
                        <a:rPr lang="it-IT" sz="2000" b="1">
                          <a:solidFill>
                            <a:schemeClr val="accent3">
                              <a:lumMod val="50000"/>
                            </a:schemeClr>
                          </a:solidFill>
                          <a:effectLst/>
                        </a:rPr>
                        <a:t>4 D</a:t>
                      </a:r>
                      <a:endParaRPr lang="it-IT" sz="2000" b="1">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a:solidFill>
                            <a:schemeClr val="accent3">
                              <a:lumMod val="50000"/>
                            </a:schemeClr>
                          </a:solidFill>
                          <a:effectLst/>
                        </a:rPr>
                        <a:t> </a:t>
                      </a:r>
                    </a:p>
                    <a:p>
                      <a:pPr algn="just">
                        <a:lnSpc>
                          <a:spcPct val="115000"/>
                        </a:lnSpc>
                        <a:spcAft>
                          <a:spcPts val="0"/>
                        </a:spcAft>
                      </a:pPr>
                      <a:r>
                        <a:rPr lang="it-IT" sz="2000" b="1">
                          <a:solidFill>
                            <a:schemeClr val="accent3">
                              <a:lumMod val="50000"/>
                            </a:schemeClr>
                          </a:solidFill>
                          <a:effectLst/>
                        </a:rPr>
                        <a:t>6 F</a:t>
                      </a:r>
                    </a:p>
                    <a:p>
                      <a:pPr algn="just">
                        <a:lnSpc>
                          <a:spcPct val="115000"/>
                        </a:lnSpc>
                        <a:spcAft>
                          <a:spcPts val="0"/>
                        </a:spcAft>
                      </a:pPr>
                      <a:r>
                        <a:rPr lang="it-IT" sz="2000" b="1">
                          <a:solidFill>
                            <a:schemeClr val="accent3">
                              <a:lumMod val="50000"/>
                            </a:schemeClr>
                          </a:solidFill>
                          <a:effectLst/>
                        </a:rPr>
                        <a:t> </a:t>
                      </a:r>
                    </a:p>
                    <a:p>
                      <a:pPr algn="just">
                        <a:lnSpc>
                          <a:spcPct val="115000"/>
                        </a:lnSpc>
                        <a:spcAft>
                          <a:spcPts val="0"/>
                        </a:spcAft>
                      </a:pPr>
                      <a:r>
                        <a:rPr lang="it-IT" sz="2000" b="1">
                          <a:solidFill>
                            <a:schemeClr val="accent3">
                              <a:lumMod val="50000"/>
                            </a:schemeClr>
                          </a:solidFill>
                          <a:effectLst/>
                        </a:rPr>
                        <a:t>Ø D</a:t>
                      </a:r>
                      <a:endParaRPr lang="it-IT" sz="2000" b="1">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a:solidFill>
                            <a:schemeClr val="accent3">
                              <a:lumMod val="50000"/>
                            </a:schemeClr>
                          </a:solidFill>
                          <a:effectLst/>
                        </a:rPr>
                        <a:t> </a:t>
                      </a:r>
                    </a:p>
                    <a:p>
                      <a:pPr algn="just">
                        <a:lnSpc>
                          <a:spcPct val="115000"/>
                        </a:lnSpc>
                        <a:spcAft>
                          <a:spcPts val="0"/>
                        </a:spcAft>
                      </a:pPr>
                      <a:r>
                        <a:rPr lang="it-IT" sz="2000" b="1">
                          <a:solidFill>
                            <a:schemeClr val="accent3">
                              <a:lumMod val="50000"/>
                            </a:schemeClr>
                          </a:solidFill>
                          <a:effectLst/>
                        </a:rPr>
                        <a:t>1 F</a:t>
                      </a:r>
                    </a:p>
                    <a:p>
                      <a:pPr algn="just">
                        <a:lnSpc>
                          <a:spcPct val="115000"/>
                        </a:lnSpc>
                        <a:spcAft>
                          <a:spcPts val="0"/>
                        </a:spcAft>
                      </a:pPr>
                      <a:r>
                        <a:rPr lang="it-IT" sz="2000" b="1">
                          <a:solidFill>
                            <a:schemeClr val="accent3">
                              <a:lumMod val="50000"/>
                            </a:schemeClr>
                          </a:solidFill>
                          <a:effectLst/>
                        </a:rPr>
                        <a:t> </a:t>
                      </a:r>
                    </a:p>
                    <a:p>
                      <a:pPr algn="just">
                        <a:lnSpc>
                          <a:spcPct val="115000"/>
                        </a:lnSpc>
                        <a:spcAft>
                          <a:spcPts val="0"/>
                        </a:spcAft>
                      </a:pPr>
                      <a:r>
                        <a:rPr lang="it-IT" sz="2000" b="1">
                          <a:solidFill>
                            <a:schemeClr val="accent3">
                              <a:lumMod val="50000"/>
                            </a:schemeClr>
                          </a:solidFill>
                          <a:effectLst/>
                        </a:rPr>
                        <a:t>7 D</a:t>
                      </a:r>
                      <a:endParaRPr lang="it-IT" sz="2000" b="1">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it-IT" sz="2000" b="1" dirty="0">
                          <a:solidFill>
                            <a:schemeClr val="accent3">
                              <a:lumMod val="50000"/>
                            </a:schemeClr>
                          </a:solidFill>
                          <a:effectLst/>
                        </a:rPr>
                        <a:t> </a:t>
                      </a:r>
                    </a:p>
                    <a:p>
                      <a:pPr algn="just">
                        <a:lnSpc>
                          <a:spcPct val="115000"/>
                        </a:lnSpc>
                        <a:spcAft>
                          <a:spcPts val="0"/>
                        </a:spcAft>
                      </a:pPr>
                      <a:r>
                        <a:rPr lang="it-IT" sz="2000" b="1" dirty="0">
                          <a:solidFill>
                            <a:schemeClr val="accent3">
                              <a:lumMod val="50000"/>
                            </a:schemeClr>
                          </a:solidFill>
                          <a:effectLst/>
                        </a:rPr>
                        <a:t>7 F</a:t>
                      </a:r>
                    </a:p>
                    <a:p>
                      <a:pPr algn="just">
                        <a:lnSpc>
                          <a:spcPct val="115000"/>
                        </a:lnSpc>
                        <a:spcAft>
                          <a:spcPts val="0"/>
                        </a:spcAft>
                      </a:pPr>
                      <a:r>
                        <a:rPr lang="it-IT" sz="2000" b="1" dirty="0">
                          <a:solidFill>
                            <a:schemeClr val="accent3">
                              <a:lumMod val="50000"/>
                            </a:schemeClr>
                          </a:solidFill>
                          <a:effectLst/>
                        </a:rPr>
                        <a:t> </a:t>
                      </a:r>
                    </a:p>
                    <a:p>
                      <a:pPr algn="just">
                        <a:lnSpc>
                          <a:spcPct val="115000"/>
                        </a:lnSpc>
                        <a:spcAft>
                          <a:spcPts val="0"/>
                        </a:spcAft>
                      </a:pPr>
                      <a:r>
                        <a:rPr lang="it-IT" sz="2000" b="1" dirty="0">
                          <a:solidFill>
                            <a:schemeClr val="accent3">
                              <a:lumMod val="50000"/>
                            </a:schemeClr>
                          </a:solidFill>
                          <a:effectLst/>
                        </a:rPr>
                        <a:t>2 D</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861518660"/>
                  </a:ext>
                </a:extLst>
              </a:tr>
            </a:tbl>
          </a:graphicData>
        </a:graphic>
      </p:graphicFrame>
    </p:spTree>
    <p:extLst>
      <p:ext uri="{BB962C8B-B14F-4D97-AF65-F5344CB8AC3E}">
        <p14:creationId xmlns:p14="http://schemas.microsoft.com/office/powerpoint/2010/main" val="19082953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198782" y="318051"/>
            <a:ext cx="11701669" cy="6215271"/>
          </a:xfrm>
        </p:spPr>
        <p:txBody>
          <a:bodyPr>
            <a:noAutofit/>
          </a:bodyPr>
          <a:lstStyle/>
          <a:p>
            <a:pPr marL="36900" indent="0">
              <a:buNone/>
            </a:pPr>
            <a:r>
              <a:rPr lang="it-IT" sz="3000" dirty="0">
                <a:solidFill>
                  <a:srgbClr val="FFFF00"/>
                </a:solidFill>
              </a:rPr>
              <a:t>-&gt; su 18 test :	13/18 test hanno raggiunto/superato la sufficienza = 72 %</a:t>
            </a:r>
          </a:p>
          <a:p>
            <a:pPr marL="36900" indent="0">
              <a:buNone/>
            </a:pPr>
            <a:r>
              <a:rPr lang="it-IT" sz="3000" dirty="0">
                <a:solidFill>
                  <a:srgbClr val="FFFF00"/>
                </a:solidFill>
              </a:rPr>
              <a:t>		5 test sono risultati insufficienti = 28 %</a:t>
            </a:r>
          </a:p>
          <a:p>
            <a:pPr marL="36900" indent="0">
              <a:buNone/>
            </a:pPr>
            <a:r>
              <a:rPr lang="it-IT" sz="3000" dirty="0">
                <a:solidFill>
                  <a:srgbClr val="FFFF00"/>
                </a:solidFill>
              </a:rPr>
              <a:t>		8 test sono risultati di fascia alta (&gt; 8) = 44 %</a:t>
            </a:r>
          </a:p>
          <a:p>
            <a:pPr marL="36900" indent="0">
              <a:buNone/>
            </a:pPr>
            <a:endParaRPr lang="it-IT" sz="3000" dirty="0">
              <a:solidFill>
                <a:srgbClr val="FFFF00"/>
              </a:solidFill>
            </a:endParaRPr>
          </a:p>
          <a:p>
            <a:pPr marL="36900" indent="0">
              <a:buNone/>
            </a:pPr>
            <a:r>
              <a:rPr lang="it-IT" sz="3000" dirty="0">
                <a:solidFill>
                  <a:srgbClr val="FFFF00"/>
                </a:solidFill>
              </a:rPr>
              <a:t>&gt; </a:t>
            </a:r>
            <a:r>
              <a:rPr lang="it-IT" sz="3000" i="1" dirty="0">
                <a:solidFill>
                  <a:srgbClr val="FFFF00"/>
                </a:solidFill>
              </a:rPr>
              <a:t>Test di controllo</a:t>
            </a:r>
            <a:r>
              <a:rPr lang="it-IT" sz="3000" dirty="0">
                <a:solidFill>
                  <a:srgbClr val="FFFF00"/>
                </a:solidFill>
              </a:rPr>
              <a:t>: </a:t>
            </a:r>
          </a:p>
          <a:p>
            <a:pPr marL="36900" indent="0">
              <a:buNone/>
            </a:pPr>
            <a:r>
              <a:rPr lang="it-IT" sz="3000" dirty="0">
                <a:solidFill>
                  <a:srgbClr val="FFFF00"/>
                </a:solidFill>
              </a:rPr>
              <a:t>effettuato 3 mesi dopo il primo test, senza preavviso, 2 esercizi, </a:t>
            </a:r>
          </a:p>
          <a:p>
            <a:pPr marL="36900" indent="0">
              <a:buNone/>
            </a:pPr>
            <a:r>
              <a:rPr lang="it-IT" sz="3000" dirty="0">
                <a:solidFill>
                  <a:srgbClr val="FFFF00"/>
                </a:solidFill>
              </a:rPr>
              <a:t>20 minuti di tempo</a:t>
            </a:r>
          </a:p>
          <a:p>
            <a:pPr marL="36900" indent="0">
              <a:buNone/>
            </a:pPr>
            <a:endParaRPr lang="it-IT" sz="3000" dirty="0">
              <a:solidFill>
                <a:srgbClr val="FFFF00"/>
              </a:solidFill>
            </a:endParaRPr>
          </a:p>
          <a:p>
            <a:pPr marL="36900" indent="0">
              <a:buNone/>
            </a:pPr>
            <a:r>
              <a:rPr lang="it-IT" sz="3000" dirty="0">
                <a:solidFill>
                  <a:srgbClr val="FFFF00"/>
                </a:solidFill>
              </a:rPr>
              <a:t>Ho riproposto gli ess. 1 e 4 (con frasi diverse)</a:t>
            </a:r>
          </a:p>
        </p:txBody>
      </p:sp>
    </p:spTree>
    <p:extLst>
      <p:ext uri="{BB962C8B-B14F-4D97-AF65-F5344CB8AC3E}">
        <p14:creationId xmlns:p14="http://schemas.microsoft.com/office/powerpoint/2010/main" val="26153849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198782" y="318051"/>
            <a:ext cx="11701669" cy="6215271"/>
          </a:xfrm>
        </p:spPr>
        <p:txBody>
          <a:bodyPr>
            <a:noAutofit/>
          </a:bodyPr>
          <a:lstStyle/>
          <a:p>
            <a:pPr marL="36900" indent="0">
              <a:buNone/>
            </a:pPr>
            <a:endParaRPr lang="it-IT" sz="3000" dirty="0">
              <a:solidFill>
                <a:srgbClr val="FFFF00"/>
              </a:solidFill>
            </a:endParaRPr>
          </a:p>
          <a:p>
            <a:pPr marL="36900" indent="0">
              <a:buNone/>
            </a:pPr>
            <a:endParaRPr lang="it-IT" sz="3000" dirty="0">
              <a:solidFill>
                <a:srgbClr val="FFFF00"/>
              </a:solidFill>
            </a:endParaRPr>
          </a:p>
          <a:p>
            <a:pPr marL="36900" indent="0">
              <a:buNone/>
            </a:pPr>
            <a:endParaRPr lang="it-IT" sz="3000" dirty="0">
              <a:solidFill>
                <a:srgbClr val="FFFF00"/>
              </a:solidFill>
            </a:endParaRPr>
          </a:p>
          <a:p>
            <a:pPr marL="36900" indent="0">
              <a:buNone/>
            </a:pPr>
            <a:endParaRPr lang="it-IT" sz="3000" dirty="0">
              <a:solidFill>
                <a:srgbClr val="FFFF00"/>
              </a:solidFill>
            </a:endParaRPr>
          </a:p>
          <a:p>
            <a:pPr marL="36900" indent="0">
              <a:spcBef>
                <a:spcPts val="0"/>
              </a:spcBef>
              <a:spcAft>
                <a:spcPts val="0"/>
              </a:spcAft>
              <a:buNone/>
            </a:pPr>
            <a:endParaRPr lang="it-IT" sz="3000" i="1" dirty="0">
              <a:solidFill>
                <a:srgbClr val="FFFF00"/>
              </a:solidFill>
            </a:endParaRPr>
          </a:p>
          <a:p>
            <a:pPr marL="36900" indent="0">
              <a:spcBef>
                <a:spcPts val="0"/>
              </a:spcBef>
              <a:spcAft>
                <a:spcPts val="0"/>
              </a:spcAft>
              <a:buNone/>
            </a:pPr>
            <a:r>
              <a:rPr lang="it-IT" sz="2400" i="1" dirty="0">
                <a:solidFill>
                  <a:srgbClr val="FFFF00"/>
                </a:solidFill>
              </a:rPr>
              <a:t>Alcune riflessioni:</a:t>
            </a:r>
          </a:p>
          <a:p>
            <a:pPr marL="36900" indent="0">
              <a:spcBef>
                <a:spcPts val="0"/>
              </a:spcBef>
              <a:spcAft>
                <a:spcPts val="0"/>
              </a:spcAft>
              <a:buNone/>
            </a:pPr>
            <a:r>
              <a:rPr lang="it-IT" sz="2400" dirty="0">
                <a:solidFill>
                  <a:srgbClr val="FFFF00"/>
                </a:solidFill>
              </a:rPr>
              <a:t>-&gt; Errori più frequenti </a:t>
            </a:r>
          </a:p>
          <a:p>
            <a:pPr marL="36900" indent="0">
              <a:spcBef>
                <a:spcPts val="0"/>
              </a:spcBef>
              <a:spcAft>
                <a:spcPts val="0"/>
              </a:spcAft>
              <a:buNone/>
            </a:pPr>
            <a:r>
              <a:rPr lang="it-IT" sz="2400" dirty="0">
                <a:solidFill>
                  <a:srgbClr val="FFFF00"/>
                </a:solidFill>
              </a:rPr>
              <a:t>(es. 1)		- l'elemento viene individuato ma non classificato</a:t>
            </a:r>
          </a:p>
          <a:p>
            <a:pPr marL="36900" indent="0">
              <a:spcBef>
                <a:spcPts val="0"/>
              </a:spcBef>
              <a:spcAft>
                <a:spcPts val="0"/>
              </a:spcAft>
              <a:buNone/>
            </a:pPr>
            <a:r>
              <a:rPr lang="it-IT" sz="2400" dirty="0">
                <a:solidFill>
                  <a:srgbClr val="FFFF00"/>
                </a:solidFill>
              </a:rPr>
              <a:t>			- classificazione scorretta (più frequente l'errore nel tipo che non nella </a:t>
            </a:r>
            <a:r>
              <a:rPr lang="it-IT" sz="2400" dirty="0" err="1">
                <a:solidFill>
                  <a:srgbClr val="FFFF00"/>
                </a:solidFill>
              </a:rPr>
              <a:t>macrocategoria</a:t>
            </a:r>
            <a:r>
              <a:rPr lang="it-IT" sz="2400" dirty="0">
                <a:solidFill>
                  <a:srgbClr val="FFFF00"/>
                </a:solidFill>
              </a:rPr>
              <a:t> coordinante/subordinante)</a:t>
            </a:r>
          </a:p>
          <a:p>
            <a:pPr marL="36900" indent="0">
              <a:buNone/>
            </a:pPr>
            <a:r>
              <a:rPr lang="it-IT" sz="2400" dirty="0">
                <a:solidFill>
                  <a:srgbClr val="FFFF00"/>
                </a:solidFill>
              </a:rPr>
              <a:t>Es.	«Vorrei sapere se Mattia è già rincasato» = se congiunzione subordinante </a:t>
            </a:r>
            <a:r>
              <a:rPr lang="it-IT" sz="2400" u="sng" dirty="0">
                <a:solidFill>
                  <a:srgbClr val="FFFF00"/>
                </a:solidFill>
              </a:rPr>
              <a:t>condizionale</a:t>
            </a:r>
          </a:p>
          <a:p>
            <a:pPr marL="36900" indent="0">
              <a:spcBef>
                <a:spcPts val="0"/>
              </a:spcBef>
              <a:spcAft>
                <a:spcPts val="0"/>
              </a:spcAft>
              <a:buNone/>
            </a:pPr>
            <a:r>
              <a:rPr lang="it-IT" sz="2400" dirty="0">
                <a:solidFill>
                  <a:srgbClr val="FFFF00"/>
                </a:solidFill>
              </a:rPr>
              <a:t>	(la frase immediatamente precedente = «E' ormai impossibile evitare la televisione: </a:t>
            </a:r>
          </a:p>
          <a:p>
            <a:pPr marL="36900" indent="0">
              <a:spcBef>
                <a:spcPts val="0"/>
              </a:spcBef>
              <a:spcAft>
                <a:spcPts val="0"/>
              </a:spcAft>
              <a:buNone/>
            </a:pPr>
            <a:r>
              <a:rPr lang="it-IT" sz="2400" dirty="0">
                <a:solidFill>
                  <a:srgbClr val="FFFF00"/>
                </a:solidFill>
              </a:rPr>
              <a:t>se non ce l'hai o la usi poco, senti quella degli altri»)</a:t>
            </a:r>
          </a:p>
          <a:p>
            <a:pPr marL="36900" indent="0">
              <a:buNone/>
            </a:pPr>
            <a:endParaRPr lang="it-IT" sz="3000" dirty="0">
              <a:solidFill>
                <a:srgbClr val="FFFF00"/>
              </a:solidFill>
            </a:endParaRPr>
          </a:p>
          <a:p>
            <a:pPr marL="36900" indent="0">
              <a:buNone/>
            </a:pPr>
            <a:r>
              <a:rPr lang="it-IT" sz="3000" dirty="0">
                <a:solidFill>
                  <a:srgbClr val="FFFF00"/>
                </a:solidFill>
              </a:rPr>
              <a:t>	</a:t>
            </a:r>
          </a:p>
        </p:txBody>
      </p:sp>
      <p:graphicFrame>
        <p:nvGraphicFramePr>
          <p:cNvPr id="4" name="Tabella 3"/>
          <p:cNvGraphicFramePr>
            <a:graphicFrameLocks noGrp="1"/>
          </p:cNvGraphicFramePr>
          <p:nvPr>
            <p:extLst>
              <p:ext uri="{D42A27DB-BD31-4B8C-83A1-F6EECF244321}">
                <p14:modId xmlns:p14="http://schemas.microsoft.com/office/powerpoint/2010/main" val="3935941105"/>
              </p:ext>
            </p:extLst>
          </p:nvPr>
        </p:nvGraphicFramePr>
        <p:xfrm>
          <a:off x="556591" y="318052"/>
          <a:ext cx="11039061" cy="2606703"/>
        </p:xfrm>
        <a:graphic>
          <a:graphicData uri="http://schemas.openxmlformats.org/drawingml/2006/table">
            <a:tbl>
              <a:tblPr firstRow="1" firstCol="1" bandRow="1">
                <a:tableStyleId>{5C22544A-7EE6-4342-B048-85BDC9FD1C3A}</a:tableStyleId>
              </a:tblPr>
              <a:tblGrid>
                <a:gridCol w="4704522">
                  <a:extLst>
                    <a:ext uri="{9D8B030D-6E8A-4147-A177-3AD203B41FA5}">
                      <a16:colId xmlns:a16="http://schemas.microsoft.com/office/drawing/2014/main" xmlns="" val="1730770585"/>
                    </a:ext>
                  </a:extLst>
                </a:gridCol>
                <a:gridCol w="3114261">
                  <a:extLst>
                    <a:ext uri="{9D8B030D-6E8A-4147-A177-3AD203B41FA5}">
                      <a16:colId xmlns:a16="http://schemas.microsoft.com/office/drawing/2014/main" xmlns="" val="923843172"/>
                    </a:ext>
                  </a:extLst>
                </a:gridCol>
                <a:gridCol w="3220278">
                  <a:extLst>
                    <a:ext uri="{9D8B030D-6E8A-4147-A177-3AD203B41FA5}">
                      <a16:colId xmlns:a16="http://schemas.microsoft.com/office/drawing/2014/main" xmlns="" val="981314799"/>
                    </a:ext>
                  </a:extLst>
                </a:gridCol>
              </a:tblGrid>
              <a:tr h="503583">
                <a:tc>
                  <a:txBody>
                    <a:bodyPr/>
                    <a:lstStyle/>
                    <a:p>
                      <a:pPr algn="just">
                        <a:lnSpc>
                          <a:spcPct val="115000"/>
                        </a:lnSpc>
                        <a:spcAft>
                          <a:spcPts val="0"/>
                        </a:spcAft>
                      </a:pPr>
                      <a:r>
                        <a:rPr lang="it-IT" sz="2000" b="1">
                          <a:solidFill>
                            <a:schemeClr val="accent3">
                              <a:lumMod val="50000"/>
                            </a:schemeClr>
                          </a:solidFill>
                          <a:effectLst/>
                        </a:rPr>
                        <a:t> </a:t>
                      </a:r>
                      <a:endParaRPr lang="it-IT" sz="2000" b="1">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000" b="1" dirty="0">
                          <a:solidFill>
                            <a:schemeClr val="accent3">
                              <a:lumMod val="50000"/>
                            </a:schemeClr>
                          </a:solidFill>
                          <a:effectLst/>
                        </a:rPr>
                        <a:t>es. 1</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000" b="1" dirty="0">
                          <a:solidFill>
                            <a:schemeClr val="accent3">
                              <a:lumMod val="50000"/>
                            </a:schemeClr>
                          </a:solidFill>
                          <a:effectLst/>
                        </a:rPr>
                        <a:t>es. 2 (il 4 del primo test)</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735377054"/>
                  </a:ext>
                </a:extLst>
              </a:tr>
              <a:tr h="927652">
                <a:tc>
                  <a:txBody>
                    <a:bodyPr/>
                    <a:lstStyle/>
                    <a:p>
                      <a:pPr algn="just">
                        <a:lnSpc>
                          <a:spcPct val="115000"/>
                        </a:lnSpc>
                        <a:spcAft>
                          <a:spcPts val="0"/>
                        </a:spcAft>
                      </a:pPr>
                      <a:r>
                        <a:rPr lang="it-IT" sz="2000" b="1" dirty="0">
                          <a:solidFill>
                            <a:schemeClr val="accent3">
                              <a:lumMod val="50000"/>
                            </a:schemeClr>
                          </a:solidFill>
                          <a:effectLst/>
                        </a:rPr>
                        <a:t>punteggio medio</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000" b="1" dirty="0">
                          <a:solidFill>
                            <a:schemeClr val="accent3">
                              <a:lumMod val="50000"/>
                            </a:schemeClr>
                          </a:solidFill>
                          <a:effectLst/>
                        </a:rPr>
                        <a:t> 5,3 / 15</a:t>
                      </a:r>
                    </a:p>
                    <a:p>
                      <a:pPr algn="ctr">
                        <a:lnSpc>
                          <a:spcPct val="115000"/>
                        </a:lnSpc>
                        <a:spcAft>
                          <a:spcPts val="0"/>
                        </a:spcAft>
                      </a:pPr>
                      <a:r>
                        <a:rPr lang="it-IT" sz="2000" b="1" dirty="0">
                          <a:solidFill>
                            <a:schemeClr val="accent3">
                              <a:lumMod val="50000"/>
                            </a:schemeClr>
                          </a:solidFill>
                          <a:effectLst/>
                        </a:rPr>
                        <a:t>(35 %)</a:t>
                      </a:r>
                    </a:p>
                    <a:p>
                      <a:pPr algn="ctr">
                        <a:lnSpc>
                          <a:spcPct val="115000"/>
                        </a:lnSpc>
                        <a:spcAft>
                          <a:spcPts val="0"/>
                        </a:spcAft>
                      </a:pPr>
                      <a:r>
                        <a:rPr lang="it-IT" sz="2000" b="1" dirty="0">
                          <a:solidFill>
                            <a:schemeClr val="accent3">
                              <a:lumMod val="50000"/>
                            </a:schemeClr>
                          </a:solidFill>
                          <a:effectLst/>
                        </a:rPr>
                        <a:t> </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000" b="1" dirty="0">
                          <a:solidFill>
                            <a:schemeClr val="accent3">
                              <a:lumMod val="50000"/>
                            </a:schemeClr>
                          </a:solidFill>
                          <a:effectLst/>
                        </a:rPr>
                        <a:t> 5,8 / 9</a:t>
                      </a:r>
                    </a:p>
                    <a:p>
                      <a:pPr algn="ctr">
                        <a:lnSpc>
                          <a:spcPct val="115000"/>
                        </a:lnSpc>
                        <a:spcAft>
                          <a:spcPts val="0"/>
                        </a:spcAft>
                      </a:pPr>
                      <a:r>
                        <a:rPr lang="it-IT" sz="2000" b="1" dirty="0">
                          <a:solidFill>
                            <a:schemeClr val="accent3">
                              <a:lumMod val="50000"/>
                            </a:schemeClr>
                          </a:solidFill>
                          <a:effectLst/>
                        </a:rPr>
                        <a:t>(64,4 %)</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441869899"/>
                  </a:ext>
                </a:extLst>
              </a:tr>
              <a:tr h="782270">
                <a:tc>
                  <a:txBody>
                    <a:bodyPr/>
                    <a:lstStyle/>
                    <a:p>
                      <a:pPr algn="just">
                        <a:lnSpc>
                          <a:spcPct val="115000"/>
                        </a:lnSpc>
                        <a:spcAft>
                          <a:spcPts val="0"/>
                        </a:spcAft>
                      </a:pPr>
                      <a:r>
                        <a:rPr lang="it-IT" sz="2000" b="1" dirty="0">
                          <a:solidFill>
                            <a:schemeClr val="accent3">
                              <a:lumMod val="50000"/>
                            </a:schemeClr>
                          </a:solidFill>
                          <a:effectLst/>
                        </a:rPr>
                        <a:t>numero di studenti che ha raggiunto/superato la sufficienza nel singolo esercizio</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000" b="1" dirty="0">
                          <a:solidFill>
                            <a:schemeClr val="accent3">
                              <a:lumMod val="50000"/>
                            </a:schemeClr>
                          </a:solidFill>
                          <a:effectLst/>
                        </a:rPr>
                        <a:t> </a:t>
                      </a:r>
                    </a:p>
                    <a:p>
                      <a:pPr algn="ctr">
                        <a:lnSpc>
                          <a:spcPct val="115000"/>
                        </a:lnSpc>
                        <a:spcAft>
                          <a:spcPts val="0"/>
                        </a:spcAft>
                      </a:pPr>
                      <a:r>
                        <a:rPr lang="it-IT" sz="2000" b="1" dirty="0">
                          <a:solidFill>
                            <a:schemeClr val="accent3">
                              <a:lumMod val="50000"/>
                            </a:schemeClr>
                          </a:solidFill>
                          <a:effectLst/>
                        </a:rPr>
                        <a:t>2 / 18</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it-IT" sz="2000" b="1" dirty="0">
                          <a:solidFill>
                            <a:schemeClr val="accent3">
                              <a:lumMod val="50000"/>
                            </a:schemeClr>
                          </a:solidFill>
                          <a:effectLst/>
                        </a:rPr>
                        <a:t> </a:t>
                      </a:r>
                    </a:p>
                    <a:p>
                      <a:pPr algn="ctr">
                        <a:lnSpc>
                          <a:spcPct val="115000"/>
                        </a:lnSpc>
                        <a:spcAft>
                          <a:spcPts val="0"/>
                        </a:spcAft>
                      </a:pPr>
                      <a:r>
                        <a:rPr lang="it-IT" sz="2000" b="1" dirty="0">
                          <a:solidFill>
                            <a:schemeClr val="accent3">
                              <a:lumMod val="50000"/>
                            </a:schemeClr>
                          </a:solidFill>
                          <a:effectLst/>
                        </a:rPr>
                        <a:t>11 / 18 </a:t>
                      </a:r>
                      <a:endParaRPr lang="it-IT" sz="2000" b="1"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78166066"/>
                  </a:ext>
                </a:extLst>
              </a:tr>
            </a:tbl>
          </a:graphicData>
        </a:graphic>
      </p:graphicFrame>
    </p:spTree>
    <p:extLst>
      <p:ext uri="{BB962C8B-B14F-4D97-AF65-F5344CB8AC3E}">
        <p14:creationId xmlns:p14="http://schemas.microsoft.com/office/powerpoint/2010/main" val="39289482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198782" y="318051"/>
            <a:ext cx="11701669" cy="6215271"/>
          </a:xfrm>
        </p:spPr>
        <p:txBody>
          <a:bodyPr>
            <a:noAutofit/>
          </a:bodyPr>
          <a:lstStyle/>
          <a:p>
            <a:pPr marL="36900" indent="0">
              <a:buNone/>
            </a:pPr>
            <a:r>
              <a:rPr lang="it-IT" sz="3000" dirty="0">
                <a:solidFill>
                  <a:srgbClr val="FFFF00"/>
                </a:solidFill>
              </a:rPr>
              <a:t>(es. 2) = 	- elementi ambigui tra lo statuto di preposizione e congiunzione (es. </a:t>
            </a:r>
            <a:r>
              <a:rPr lang="it-IT" sz="3000" i="1" dirty="0">
                <a:solidFill>
                  <a:srgbClr val="FFFF00"/>
                </a:solidFill>
              </a:rPr>
              <a:t>durante</a:t>
            </a:r>
            <a:r>
              <a:rPr lang="it-IT" sz="3000" dirty="0">
                <a:solidFill>
                  <a:srgbClr val="FFFF00"/>
                </a:solidFill>
              </a:rPr>
              <a:t>); individuazione del </a:t>
            </a:r>
            <a:r>
              <a:rPr lang="it-IT" sz="3000" i="1" dirty="0">
                <a:solidFill>
                  <a:srgbClr val="FFFF00"/>
                </a:solidFill>
              </a:rPr>
              <a:t>che</a:t>
            </a:r>
            <a:r>
              <a:rPr lang="it-IT" sz="3000" dirty="0">
                <a:solidFill>
                  <a:srgbClr val="FFFF00"/>
                </a:solidFill>
              </a:rPr>
              <a:t> relativo come congiunzione</a:t>
            </a:r>
          </a:p>
          <a:p>
            <a:pPr marL="36900" indent="0">
              <a:spcBef>
                <a:spcPts val="0"/>
              </a:spcBef>
              <a:spcAft>
                <a:spcPts val="0"/>
              </a:spcAft>
              <a:buNone/>
            </a:pPr>
            <a:r>
              <a:rPr lang="it-IT" sz="3000" dirty="0">
                <a:solidFill>
                  <a:srgbClr val="FFFF00"/>
                </a:solidFill>
              </a:rPr>
              <a:t>(es. 4) =	- nessuno sbaglia la scelta della congiunzione, ma:</a:t>
            </a:r>
          </a:p>
          <a:p>
            <a:pPr marL="36900" indent="0">
              <a:spcBef>
                <a:spcPts val="0"/>
              </a:spcBef>
              <a:spcAft>
                <a:spcPts val="0"/>
              </a:spcAft>
              <a:buNone/>
            </a:pPr>
            <a:r>
              <a:rPr lang="it-IT" sz="3000" dirty="0">
                <a:solidFill>
                  <a:srgbClr val="FFFF00"/>
                </a:solidFill>
              </a:rPr>
              <a:t>			- non viene spiegata la relazione logica</a:t>
            </a:r>
          </a:p>
          <a:p>
            <a:pPr marL="36900" indent="0">
              <a:spcBef>
                <a:spcPts val="0"/>
              </a:spcBef>
              <a:spcAft>
                <a:spcPts val="0"/>
              </a:spcAft>
              <a:buNone/>
            </a:pPr>
            <a:r>
              <a:rPr lang="it-IT" sz="3000" dirty="0">
                <a:solidFill>
                  <a:srgbClr val="FFFF00"/>
                </a:solidFill>
              </a:rPr>
              <a:t>			- viene fatta una 'parafrasi' della frase proposta</a:t>
            </a:r>
          </a:p>
          <a:p>
            <a:pPr marL="36900" indent="0">
              <a:buNone/>
            </a:pPr>
            <a:r>
              <a:rPr lang="it-IT" sz="3000" dirty="0">
                <a:solidFill>
                  <a:srgbClr val="FFFF00"/>
                </a:solidFill>
              </a:rPr>
              <a:t>-&gt; il giudizio degli studenti: non è discriminante per arrivare a preferire il tipo 1 o il tipo 4</a:t>
            </a:r>
          </a:p>
          <a:p>
            <a:pPr marL="36900" indent="0">
              <a:buNone/>
            </a:pPr>
            <a:r>
              <a:rPr lang="it-IT" sz="3000" i="1" u="sng" dirty="0">
                <a:solidFill>
                  <a:srgbClr val="FFFF00"/>
                </a:solidFill>
              </a:rPr>
              <a:t>ma</a:t>
            </a:r>
            <a:r>
              <a:rPr lang="it-IT" sz="3000" dirty="0">
                <a:solidFill>
                  <a:srgbClr val="FFFF00"/>
                </a:solidFill>
              </a:rPr>
              <a:t>: mettiamo in relazione il giudizio sulla difficoltà con lo stile di studio/apprendimento degli studenti = chi trova 'facile' il numero 1 e 'difficile' il 4 sono gli studenti mnemonici; chi trova 'difficile' il numero 1 sono gli studenti più portati al ragionamento.</a:t>
            </a:r>
          </a:p>
          <a:p>
            <a:pPr marL="36900" indent="0">
              <a:buNone/>
            </a:pPr>
            <a:r>
              <a:rPr lang="it-IT" sz="3000" dirty="0">
                <a:solidFill>
                  <a:srgbClr val="FFFF00"/>
                </a:solidFill>
              </a:rPr>
              <a:t>(Osservazione confermata dal test di controllo)</a:t>
            </a:r>
          </a:p>
        </p:txBody>
      </p:sp>
    </p:spTree>
    <p:extLst>
      <p:ext uri="{BB962C8B-B14F-4D97-AF65-F5344CB8AC3E}">
        <p14:creationId xmlns:p14="http://schemas.microsoft.com/office/powerpoint/2010/main" val="20188415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198782" y="318051"/>
            <a:ext cx="11701669" cy="6215271"/>
          </a:xfrm>
        </p:spPr>
        <p:txBody>
          <a:bodyPr>
            <a:noAutofit/>
          </a:bodyPr>
          <a:lstStyle/>
          <a:p>
            <a:pPr marL="36900" indent="0">
              <a:spcBef>
                <a:spcPts val="0"/>
              </a:spcBef>
              <a:spcAft>
                <a:spcPts val="300"/>
              </a:spcAft>
              <a:buNone/>
            </a:pPr>
            <a:r>
              <a:rPr lang="it-IT" sz="3000" dirty="0">
                <a:solidFill>
                  <a:srgbClr val="FFFF00"/>
                </a:solidFill>
              </a:rPr>
              <a:t>-&gt; l’ipotesi di partenza (= l'esercizio di tipo meccanico non produce un apprendimento duraturo) è stata dimostrata? Direi di sì</a:t>
            </a:r>
          </a:p>
          <a:p>
            <a:pPr marL="36900" indent="0">
              <a:spcBef>
                <a:spcPts val="0"/>
              </a:spcBef>
              <a:spcAft>
                <a:spcPts val="300"/>
              </a:spcAft>
              <a:buNone/>
            </a:pPr>
            <a:r>
              <a:rPr lang="it-IT" sz="3000" dirty="0">
                <a:solidFill>
                  <a:srgbClr val="FFFF00"/>
                </a:solidFill>
              </a:rPr>
              <a:t>-&gt; i risultati negativi nell'esercizio 1 nel secondo test mostrano che i ragazzi </a:t>
            </a:r>
            <a:r>
              <a:rPr lang="it-IT" sz="3000" b="1" u="sng" dirty="0">
                <a:solidFill>
                  <a:srgbClr val="FFFF00"/>
                </a:solidFill>
              </a:rPr>
              <a:t>non avevano interiorizzato </a:t>
            </a:r>
            <a:r>
              <a:rPr lang="it-IT" sz="3000" dirty="0">
                <a:solidFill>
                  <a:srgbClr val="FFFF00"/>
                </a:solidFill>
              </a:rPr>
              <a:t>le classificazioni. </a:t>
            </a:r>
          </a:p>
          <a:p>
            <a:pPr marL="36900" indent="0">
              <a:spcBef>
                <a:spcPts val="0"/>
              </a:spcBef>
              <a:spcAft>
                <a:spcPts val="300"/>
              </a:spcAft>
              <a:buNone/>
            </a:pPr>
            <a:r>
              <a:rPr lang="it-IT" sz="3000" dirty="0">
                <a:solidFill>
                  <a:srgbClr val="FFFF00"/>
                </a:solidFill>
              </a:rPr>
              <a:t>-&gt; Lo Duca (2012) "l'etichettatura non porta a vera e stabile conoscenza"; </a:t>
            </a:r>
          </a:p>
          <a:p>
            <a:pPr marL="36900" indent="0">
              <a:buNone/>
            </a:pPr>
            <a:r>
              <a:rPr lang="it-IT" sz="3000" b="1" i="1" dirty="0">
                <a:solidFill>
                  <a:srgbClr val="FFFF00"/>
                </a:solidFill>
              </a:rPr>
              <a:t>Come costruire dunque la palestra di grammatica?</a:t>
            </a:r>
          </a:p>
          <a:p>
            <a:pPr marL="36900" indent="0">
              <a:buNone/>
            </a:pPr>
            <a:r>
              <a:rPr lang="it-IT" sz="3000" dirty="0">
                <a:solidFill>
                  <a:srgbClr val="FFFF00"/>
                </a:solidFill>
              </a:rPr>
              <a:t>i) sono necessari esercizi di tipo meccanico/classificatorio? </a:t>
            </a:r>
            <a:r>
              <a:rPr lang="it-IT" sz="3000" b="1" i="1" dirty="0">
                <a:solidFill>
                  <a:srgbClr val="FFFF00"/>
                </a:solidFill>
              </a:rPr>
              <a:t>sì</a:t>
            </a:r>
            <a:r>
              <a:rPr lang="it-IT" sz="3000" dirty="0">
                <a:solidFill>
                  <a:srgbClr val="FFFF00"/>
                </a:solidFill>
              </a:rPr>
              <a:t>, per costruire un patrimonio di conoscenze condivise</a:t>
            </a:r>
          </a:p>
          <a:p>
            <a:pPr marL="36900" indent="0">
              <a:buNone/>
            </a:pPr>
            <a:r>
              <a:rPr lang="it-IT" sz="3000" dirty="0">
                <a:solidFill>
                  <a:srgbClr val="FFFF00"/>
                </a:solidFill>
              </a:rPr>
              <a:t>ii) sono ancora più necessari esercizi di riflessione e ragionamento, per costruire la «consapevolezza linguistica, ossia la capacità di guardare alla lingua materna in modo intenzionale, riconoscendone elementi ed ingranaggi» (Lo Duca 2012)</a:t>
            </a:r>
          </a:p>
        </p:txBody>
      </p:sp>
    </p:spTree>
    <p:extLst>
      <p:ext uri="{BB962C8B-B14F-4D97-AF65-F5344CB8AC3E}">
        <p14:creationId xmlns:p14="http://schemas.microsoft.com/office/powerpoint/2010/main" val="14936993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198782" y="318051"/>
            <a:ext cx="11701669" cy="6215271"/>
          </a:xfrm>
        </p:spPr>
        <p:txBody>
          <a:bodyPr>
            <a:noAutofit/>
          </a:bodyPr>
          <a:lstStyle/>
          <a:p>
            <a:pPr marL="36900" indent="0">
              <a:buNone/>
            </a:pPr>
            <a:r>
              <a:rPr lang="it-IT" sz="3200" b="1" i="1" dirty="0">
                <a:solidFill>
                  <a:srgbClr val="00B0F0"/>
                </a:solidFill>
              </a:rPr>
              <a:t>E la direzione 2 – dalla pratica alla teoria (cioè il ritorno)?</a:t>
            </a:r>
          </a:p>
          <a:p>
            <a:pPr marL="36900" indent="0">
              <a:buNone/>
            </a:pPr>
            <a:endParaRPr lang="it-IT" sz="3200" dirty="0">
              <a:solidFill>
                <a:srgbClr val="FFFF00"/>
              </a:solidFill>
            </a:endParaRPr>
          </a:p>
          <a:p>
            <a:pPr marL="36900" indent="0">
              <a:buNone/>
            </a:pPr>
            <a:r>
              <a:rPr lang="it-IT" sz="3200" dirty="0">
                <a:solidFill>
                  <a:srgbClr val="FFFF00"/>
                </a:solidFill>
              </a:rPr>
              <a:t>E’ proprio partendo da esercizi di riflessione e ragionamento, di interrogazione della propria competenza che si può arrivare a capire le regole e anche le tassonomie.</a:t>
            </a:r>
          </a:p>
          <a:p>
            <a:pPr marL="36900" indent="0">
              <a:buNone/>
            </a:pPr>
            <a:r>
              <a:rPr lang="it-IT" sz="3200" dirty="0">
                <a:solidFill>
                  <a:srgbClr val="FFFF00"/>
                </a:solidFill>
              </a:rPr>
              <a:t>Se invece di assorbire passivamente una classificazione si ragiona su </a:t>
            </a:r>
            <a:r>
              <a:rPr lang="it-IT" sz="3200" b="1" i="1" dirty="0">
                <a:solidFill>
                  <a:srgbClr val="FFFF00"/>
                </a:solidFill>
              </a:rPr>
              <a:t>come</a:t>
            </a:r>
            <a:r>
              <a:rPr lang="it-IT" sz="3200" dirty="0">
                <a:solidFill>
                  <a:srgbClr val="FFFF00"/>
                </a:solidFill>
              </a:rPr>
              <a:t> è stata costruita, anche gli esercizi di tipo meccanico acquistano più senso ed efficacia.</a:t>
            </a:r>
          </a:p>
        </p:txBody>
      </p:sp>
    </p:spTree>
    <p:extLst>
      <p:ext uri="{BB962C8B-B14F-4D97-AF65-F5344CB8AC3E}">
        <p14:creationId xmlns:p14="http://schemas.microsoft.com/office/powerpoint/2010/main" val="19685980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198782" y="318051"/>
            <a:ext cx="11701669" cy="6215271"/>
          </a:xfrm>
        </p:spPr>
        <p:txBody>
          <a:bodyPr>
            <a:noAutofit/>
          </a:bodyPr>
          <a:lstStyle/>
          <a:p>
            <a:pPr marL="36900" indent="0">
              <a:buNone/>
            </a:pPr>
            <a:r>
              <a:rPr lang="it-IT" sz="3000" b="1" i="1" dirty="0">
                <a:solidFill>
                  <a:srgbClr val="00B0F0"/>
                </a:solidFill>
              </a:rPr>
              <a:t>Gli esercizi di grammatica nell’apprendimento di L2 (inglese)</a:t>
            </a:r>
          </a:p>
          <a:p>
            <a:pPr marL="36900" indent="0">
              <a:buNone/>
            </a:pPr>
            <a:r>
              <a:rPr lang="it-IT" sz="3000" dirty="0">
                <a:solidFill>
                  <a:srgbClr val="FFFF00"/>
                </a:solidFill>
              </a:rPr>
              <a:t>&gt; dobbiamo </a:t>
            </a:r>
            <a:r>
              <a:rPr lang="it-IT" sz="3000" i="1" dirty="0">
                <a:solidFill>
                  <a:srgbClr val="FFFF00"/>
                </a:solidFill>
              </a:rPr>
              <a:t>costruire una competenza</a:t>
            </a:r>
            <a:r>
              <a:rPr lang="it-IT" sz="3000" dirty="0">
                <a:solidFill>
                  <a:srgbClr val="FFFF00"/>
                </a:solidFill>
              </a:rPr>
              <a:t> fornendo le regole ed esercitarla</a:t>
            </a:r>
          </a:p>
          <a:p>
            <a:pPr marL="36900" indent="0">
              <a:buNone/>
            </a:pPr>
            <a:endParaRPr lang="it-IT" sz="3000" dirty="0">
              <a:solidFill>
                <a:srgbClr val="FFFF00"/>
              </a:solidFill>
            </a:endParaRPr>
          </a:p>
          <a:p>
            <a:pPr marL="36900" indent="0">
              <a:buNone/>
            </a:pPr>
            <a:r>
              <a:rPr lang="it-IT" sz="3000" dirty="0">
                <a:solidFill>
                  <a:srgbClr val="FFFF00"/>
                </a:solidFill>
              </a:rPr>
              <a:t>&gt; Vediamo un manuale di grammatica molto diffuso: Murphy, </a:t>
            </a:r>
            <a:r>
              <a:rPr lang="it-IT" sz="3000" i="1" dirty="0">
                <a:solidFill>
                  <a:srgbClr val="FFFF00"/>
                </a:solidFill>
              </a:rPr>
              <a:t>English </a:t>
            </a:r>
            <a:r>
              <a:rPr lang="it-IT" sz="3000" i="1" dirty="0" err="1">
                <a:solidFill>
                  <a:srgbClr val="FFFF00"/>
                </a:solidFill>
              </a:rPr>
              <a:t>Grammar</a:t>
            </a:r>
            <a:r>
              <a:rPr lang="it-IT" sz="3000" i="1" dirty="0">
                <a:solidFill>
                  <a:srgbClr val="FFFF00"/>
                </a:solidFill>
              </a:rPr>
              <a:t> in Use</a:t>
            </a:r>
            <a:r>
              <a:rPr lang="it-IT" sz="3000" dirty="0">
                <a:solidFill>
                  <a:srgbClr val="FFFF00"/>
                </a:solidFill>
              </a:rPr>
              <a:t>, Cambridge UP</a:t>
            </a:r>
          </a:p>
          <a:p>
            <a:pPr marL="36900" indent="0">
              <a:buNone/>
            </a:pPr>
            <a:r>
              <a:rPr lang="it-IT" sz="3000" dirty="0">
                <a:solidFill>
                  <a:srgbClr val="FFFF00"/>
                </a:solidFill>
              </a:rPr>
              <a:t>&gt; la parte teorica = poca tassonomia, molta descrizione dell'uso, poche generalizzazioni</a:t>
            </a:r>
          </a:p>
          <a:p>
            <a:pPr marL="36900" indent="0">
              <a:buNone/>
            </a:pPr>
            <a:r>
              <a:rPr lang="it-IT" sz="3000" dirty="0">
                <a:solidFill>
                  <a:srgbClr val="FFFF00"/>
                </a:solidFill>
              </a:rPr>
              <a:t>-&gt; …e la parte pratica: frequente il classico '</a:t>
            </a:r>
            <a:r>
              <a:rPr lang="it-IT" sz="3000" dirty="0" err="1">
                <a:solidFill>
                  <a:srgbClr val="FFFF00"/>
                </a:solidFill>
              </a:rPr>
              <a:t>drill</a:t>
            </a:r>
            <a:r>
              <a:rPr lang="it-IT" sz="3000" dirty="0">
                <a:solidFill>
                  <a:srgbClr val="FFFF00"/>
                </a:solidFill>
              </a:rPr>
              <a:t>' (un 'training </a:t>
            </a:r>
            <a:r>
              <a:rPr lang="it-IT" sz="3000" dirty="0" err="1">
                <a:solidFill>
                  <a:srgbClr val="FFFF00"/>
                </a:solidFill>
              </a:rPr>
              <a:t>exercise</a:t>
            </a:r>
            <a:r>
              <a:rPr lang="it-IT" sz="3000" dirty="0">
                <a:solidFill>
                  <a:srgbClr val="FFFF00"/>
                </a:solidFill>
              </a:rPr>
              <a:t>' molto ripetitivo); un esempio sul </a:t>
            </a:r>
            <a:r>
              <a:rPr lang="it-IT" sz="3000" dirty="0" err="1">
                <a:solidFill>
                  <a:srgbClr val="FFFF00"/>
                </a:solidFill>
              </a:rPr>
              <a:t>present</a:t>
            </a:r>
            <a:r>
              <a:rPr lang="it-IT" sz="3000" dirty="0">
                <a:solidFill>
                  <a:srgbClr val="FFFF00"/>
                </a:solidFill>
              </a:rPr>
              <a:t> </a:t>
            </a:r>
            <a:r>
              <a:rPr lang="it-IT" sz="3000" dirty="0" err="1">
                <a:solidFill>
                  <a:srgbClr val="FFFF00"/>
                </a:solidFill>
              </a:rPr>
              <a:t>perfect</a:t>
            </a:r>
            <a:r>
              <a:rPr lang="it-IT" sz="3000" dirty="0">
                <a:solidFill>
                  <a:srgbClr val="FFFF00"/>
                </a:solidFill>
              </a:rPr>
              <a:t>:</a:t>
            </a:r>
          </a:p>
          <a:p>
            <a:pPr marL="36900" indent="0">
              <a:buNone/>
            </a:pPr>
            <a:endParaRPr lang="it-IT" sz="2400" dirty="0">
              <a:solidFill>
                <a:srgbClr val="FFFF00"/>
              </a:solidFill>
            </a:endParaRPr>
          </a:p>
          <a:p>
            <a:pPr marL="36900" indent="0">
              <a:buNone/>
            </a:pPr>
            <a:endParaRPr lang="it-IT" sz="3000" dirty="0">
              <a:solidFill>
                <a:srgbClr val="FFFF00"/>
              </a:solidFill>
            </a:endParaRPr>
          </a:p>
          <a:p>
            <a:pPr marL="36900" indent="0">
              <a:buNone/>
            </a:pPr>
            <a:endParaRPr lang="it-IT" sz="3000" dirty="0">
              <a:solidFill>
                <a:srgbClr val="FFFF00"/>
              </a:solidFill>
            </a:endParaRPr>
          </a:p>
        </p:txBody>
      </p:sp>
    </p:spTree>
    <p:extLst>
      <p:ext uri="{BB962C8B-B14F-4D97-AF65-F5344CB8AC3E}">
        <p14:creationId xmlns:p14="http://schemas.microsoft.com/office/powerpoint/2010/main" val="12470356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198782" y="318051"/>
            <a:ext cx="11701669" cy="6215271"/>
          </a:xfrm>
        </p:spPr>
        <p:txBody>
          <a:bodyPr>
            <a:noAutofit/>
          </a:bodyPr>
          <a:lstStyle/>
          <a:p>
            <a:pPr marL="36900" indent="0">
              <a:buNone/>
            </a:pPr>
            <a:r>
              <a:rPr lang="it-IT" sz="2800" dirty="0">
                <a:solidFill>
                  <a:srgbClr val="FFFF00"/>
                </a:solidFill>
              </a:rPr>
              <a:t>--&gt;	Read the </a:t>
            </a:r>
            <a:r>
              <a:rPr lang="it-IT" sz="2800" dirty="0" err="1">
                <a:solidFill>
                  <a:srgbClr val="FFFF00"/>
                </a:solidFill>
              </a:rPr>
              <a:t>situations</a:t>
            </a:r>
            <a:r>
              <a:rPr lang="it-IT" sz="2800" dirty="0">
                <a:solidFill>
                  <a:srgbClr val="FFFF00"/>
                </a:solidFill>
              </a:rPr>
              <a:t> and </a:t>
            </a:r>
            <a:r>
              <a:rPr lang="it-IT" sz="2800" dirty="0" err="1">
                <a:solidFill>
                  <a:srgbClr val="FFFF00"/>
                </a:solidFill>
              </a:rPr>
              <a:t>write</a:t>
            </a:r>
            <a:r>
              <a:rPr lang="it-IT" sz="2800" dirty="0">
                <a:solidFill>
                  <a:srgbClr val="FFFF00"/>
                </a:solidFill>
              </a:rPr>
              <a:t> </a:t>
            </a:r>
            <a:r>
              <a:rPr lang="it-IT" sz="2800" dirty="0" err="1">
                <a:solidFill>
                  <a:srgbClr val="FFFF00"/>
                </a:solidFill>
              </a:rPr>
              <a:t>sentences</a:t>
            </a:r>
            <a:r>
              <a:rPr lang="it-IT" sz="2800" dirty="0">
                <a:solidFill>
                  <a:srgbClr val="FFFF00"/>
                </a:solidFill>
              </a:rPr>
              <a:t> </a:t>
            </a:r>
            <a:r>
              <a:rPr lang="it-IT" sz="2800" dirty="0" err="1">
                <a:solidFill>
                  <a:srgbClr val="FFFF00"/>
                </a:solidFill>
              </a:rPr>
              <a:t>as</a:t>
            </a:r>
            <a:r>
              <a:rPr lang="it-IT" sz="2800" dirty="0">
                <a:solidFill>
                  <a:srgbClr val="FFFF00"/>
                </a:solidFill>
              </a:rPr>
              <a:t> </a:t>
            </a:r>
            <a:r>
              <a:rPr lang="it-IT" sz="2800" dirty="0" err="1">
                <a:solidFill>
                  <a:srgbClr val="FFFF00"/>
                </a:solidFill>
              </a:rPr>
              <a:t>shown</a:t>
            </a:r>
            <a:r>
              <a:rPr lang="it-IT" sz="2800" dirty="0">
                <a:solidFill>
                  <a:srgbClr val="FFFF00"/>
                </a:solidFill>
              </a:rPr>
              <a:t> in the </a:t>
            </a:r>
            <a:r>
              <a:rPr lang="it-IT" sz="2800" dirty="0" err="1">
                <a:solidFill>
                  <a:srgbClr val="FFFF00"/>
                </a:solidFill>
              </a:rPr>
              <a:t>example</a:t>
            </a:r>
            <a:r>
              <a:rPr lang="it-IT" sz="2800" dirty="0">
                <a:solidFill>
                  <a:srgbClr val="FFFF00"/>
                </a:solidFill>
              </a:rPr>
              <a:t>:</a:t>
            </a:r>
          </a:p>
          <a:p>
            <a:pPr marL="36900" indent="0">
              <a:buNone/>
            </a:pPr>
            <a:r>
              <a:rPr lang="it-IT" sz="2800" dirty="0">
                <a:solidFill>
                  <a:srgbClr val="FFFF00"/>
                </a:solidFill>
              </a:rPr>
              <a:t>	a. Jack </a:t>
            </a:r>
            <a:r>
              <a:rPr lang="it-IT" sz="2800" dirty="0" err="1">
                <a:solidFill>
                  <a:srgbClr val="FFFF00"/>
                </a:solidFill>
              </a:rPr>
              <a:t>is</a:t>
            </a:r>
            <a:r>
              <a:rPr lang="it-IT" sz="2800" dirty="0">
                <a:solidFill>
                  <a:srgbClr val="FFFF00"/>
                </a:solidFill>
              </a:rPr>
              <a:t> </a:t>
            </a:r>
            <a:r>
              <a:rPr lang="it-IT" sz="2800" dirty="0" err="1">
                <a:solidFill>
                  <a:srgbClr val="FFFF00"/>
                </a:solidFill>
              </a:rPr>
              <a:t>driving</a:t>
            </a:r>
            <a:r>
              <a:rPr lang="it-IT" sz="2800" dirty="0">
                <a:solidFill>
                  <a:srgbClr val="FFFF00"/>
                </a:solidFill>
              </a:rPr>
              <a:t> a car, </a:t>
            </a:r>
            <a:r>
              <a:rPr lang="it-IT" sz="2800" dirty="0" err="1">
                <a:solidFill>
                  <a:srgbClr val="FFFF00"/>
                </a:solidFill>
              </a:rPr>
              <a:t>but</a:t>
            </a:r>
            <a:r>
              <a:rPr lang="it-IT" sz="2800" dirty="0">
                <a:solidFill>
                  <a:srgbClr val="FFFF00"/>
                </a:solidFill>
              </a:rPr>
              <a:t> </a:t>
            </a:r>
            <a:r>
              <a:rPr lang="it-IT" sz="2800" dirty="0" err="1">
                <a:solidFill>
                  <a:srgbClr val="FFFF00"/>
                </a:solidFill>
              </a:rPr>
              <a:t>he's</a:t>
            </a:r>
            <a:r>
              <a:rPr lang="it-IT" sz="2800" dirty="0">
                <a:solidFill>
                  <a:srgbClr val="FFFF00"/>
                </a:solidFill>
              </a:rPr>
              <a:t> </a:t>
            </a:r>
            <a:r>
              <a:rPr lang="it-IT" sz="2800" dirty="0" err="1">
                <a:solidFill>
                  <a:srgbClr val="FFFF00"/>
                </a:solidFill>
              </a:rPr>
              <a:t>very</a:t>
            </a:r>
            <a:r>
              <a:rPr lang="it-IT" sz="2800" dirty="0">
                <a:solidFill>
                  <a:srgbClr val="FFFF00"/>
                </a:solidFill>
              </a:rPr>
              <a:t> </a:t>
            </a:r>
            <a:r>
              <a:rPr lang="it-IT" sz="2800" dirty="0" err="1">
                <a:solidFill>
                  <a:srgbClr val="FFFF00"/>
                </a:solidFill>
              </a:rPr>
              <a:t>nervous</a:t>
            </a:r>
            <a:r>
              <a:rPr lang="it-IT" sz="2800" dirty="0">
                <a:solidFill>
                  <a:srgbClr val="FFFF00"/>
                </a:solidFill>
              </a:rPr>
              <a:t> and </a:t>
            </a:r>
            <a:r>
              <a:rPr lang="it-IT" sz="2800" dirty="0" err="1">
                <a:solidFill>
                  <a:srgbClr val="FFFF00"/>
                </a:solidFill>
              </a:rPr>
              <a:t>not</a:t>
            </a:r>
            <a:r>
              <a:rPr lang="it-IT" sz="2800" dirty="0">
                <a:solidFill>
                  <a:srgbClr val="FFFF00"/>
                </a:solidFill>
              </a:rPr>
              <a:t> </a:t>
            </a:r>
            <a:r>
              <a:rPr lang="it-IT" sz="2800" dirty="0" err="1">
                <a:solidFill>
                  <a:srgbClr val="FFFF00"/>
                </a:solidFill>
              </a:rPr>
              <a:t>sure</a:t>
            </a:r>
            <a:r>
              <a:rPr lang="it-IT" sz="2800" dirty="0">
                <a:solidFill>
                  <a:srgbClr val="FFFF00"/>
                </a:solidFill>
              </a:rPr>
              <a:t> </a:t>
            </a:r>
            <a:r>
              <a:rPr lang="it-IT" sz="2800" dirty="0" err="1">
                <a:solidFill>
                  <a:srgbClr val="FFFF00"/>
                </a:solidFill>
              </a:rPr>
              <a:t>what</a:t>
            </a:r>
            <a:r>
              <a:rPr lang="it-IT" sz="2800" dirty="0">
                <a:solidFill>
                  <a:srgbClr val="FFFF00"/>
                </a:solidFill>
              </a:rPr>
              <a:t> to do</a:t>
            </a:r>
          </a:p>
          <a:p>
            <a:pPr marL="36900" indent="0">
              <a:buNone/>
            </a:pPr>
            <a:r>
              <a:rPr lang="it-IT" sz="2800" dirty="0">
                <a:solidFill>
                  <a:srgbClr val="FFFF00"/>
                </a:solidFill>
              </a:rPr>
              <a:t>	</a:t>
            </a:r>
            <a:r>
              <a:rPr lang="it-IT" sz="2800" dirty="0" err="1">
                <a:solidFill>
                  <a:srgbClr val="FFFF00"/>
                </a:solidFill>
              </a:rPr>
              <a:t>You</a:t>
            </a:r>
            <a:r>
              <a:rPr lang="it-IT" sz="2800" dirty="0">
                <a:solidFill>
                  <a:srgbClr val="FFFF00"/>
                </a:solidFill>
              </a:rPr>
              <a:t> </a:t>
            </a:r>
            <a:r>
              <a:rPr lang="it-IT" sz="2800" dirty="0" err="1">
                <a:solidFill>
                  <a:srgbClr val="FFFF00"/>
                </a:solidFill>
              </a:rPr>
              <a:t>ask</a:t>
            </a:r>
            <a:r>
              <a:rPr lang="it-IT" sz="2800" dirty="0">
                <a:solidFill>
                  <a:srgbClr val="FFFF00"/>
                </a:solidFill>
              </a:rPr>
              <a:t>: </a:t>
            </a:r>
            <a:r>
              <a:rPr lang="it-IT" sz="2800" dirty="0" err="1">
                <a:solidFill>
                  <a:srgbClr val="FFFF00"/>
                </a:solidFill>
              </a:rPr>
              <a:t>Have</a:t>
            </a:r>
            <a:r>
              <a:rPr lang="it-IT" sz="2800" dirty="0">
                <a:solidFill>
                  <a:srgbClr val="FFFF00"/>
                </a:solidFill>
              </a:rPr>
              <a:t> </a:t>
            </a:r>
            <a:r>
              <a:rPr lang="it-IT" sz="2800" dirty="0" err="1">
                <a:solidFill>
                  <a:srgbClr val="FFFF00"/>
                </a:solidFill>
              </a:rPr>
              <a:t>you</a:t>
            </a:r>
            <a:r>
              <a:rPr lang="it-IT" sz="2800" dirty="0">
                <a:solidFill>
                  <a:srgbClr val="FFFF00"/>
                </a:solidFill>
              </a:rPr>
              <a:t> </a:t>
            </a:r>
            <a:r>
              <a:rPr lang="it-IT" sz="2800" dirty="0" err="1">
                <a:solidFill>
                  <a:srgbClr val="FFFF00"/>
                </a:solidFill>
              </a:rPr>
              <a:t>driven</a:t>
            </a:r>
            <a:r>
              <a:rPr lang="it-IT" sz="2800" dirty="0">
                <a:solidFill>
                  <a:srgbClr val="FFFF00"/>
                </a:solidFill>
              </a:rPr>
              <a:t> a car </a:t>
            </a:r>
            <a:r>
              <a:rPr lang="it-IT" sz="2800" dirty="0" err="1">
                <a:solidFill>
                  <a:srgbClr val="FFFF00"/>
                </a:solidFill>
              </a:rPr>
              <a:t>before</a:t>
            </a:r>
            <a:r>
              <a:rPr lang="it-IT" sz="2800" dirty="0">
                <a:solidFill>
                  <a:srgbClr val="FFFF00"/>
                </a:solidFill>
              </a:rPr>
              <a:t>?</a:t>
            </a:r>
          </a:p>
          <a:p>
            <a:pPr marL="36900" indent="0">
              <a:buNone/>
            </a:pPr>
            <a:r>
              <a:rPr lang="it-IT" sz="2800" dirty="0">
                <a:solidFill>
                  <a:srgbClr val="FFFF00"/>
                </a:solidFill>
              </a:rPr>
              <a:t>	He </a:t>
            </a:r>
            <a:r>
              <a:rPr lang="it-IT" sz="2800" dirty="0" err="1">
                <a:solidFill>
                  <a:srgbClr val="FFFF00"/>
                </a:solidFill>
              </a:rPr>
              <a:t>says</a:t>
            </a:r>
            <a:r>
              <a:rPr lang="it-IT" sz="2800" dirty="0">
                <a:solidFill>
                  <a:srgbClr val="FFFF00"/>
                </a:solidFill>
              </a:rPr>
              <a:t>: No, </a:t>
            </a:r>
            <a:r>
              <a:rPr lang="it-IT" sz="2800" dirty="0" err="1">
                <a:solidFill>
                  <a:srgbClr val="FFFF00"/>
                </a:solidFill>
              </a:rPr>
              <a:t>this</a:t>
            </a:r>
            <a:r>
              <a:rPr lang="it-IT" sz="2800" dirty="0">
                <a:solidFill>
                  <a:srgbClr val="FFFF00"/>
                </a:solidFill>
              </a:rPr>
              <a:t> </a:t>
            </a:r>
            <a:r>
              <a:rPr lang="it-IT" sz="2800" dirty="0" err="1">
                <a:solidFill>
                  <a:srgbClr val="FFFF00"/>
                </a:solidFill>
              </a:rPr>
              <a:t>is</a:t>
            </a:r>
            <a:r>
              <a:rPr lang="it-IT" sz="2800" dirty="0">
                <a:solidFill>
                  <a:srgbClr val="FFFF00"/>
                </a:solidFill>
              </a:rPr>
              <a:t> the first time </a:t>
            </a:r>
            <a:r>
              <a:rPr lang="it-IT" sz="2800" dirty="0" err="1">
                <a:solidFill>
                  <a:srgbClr val="FFFF00"/>
                </a:solidFill>
              </a:rPr>
              <a:t>I've</a:t>
            </a:r>
            <a:r>
              <a:rPr lang="it-IT" sz="2800" dirty="0">
                <a:solidFill>
                  <a:srgbClr val="FFFF00"/>
                </a:solidFill>
              </a:rPr>
              <a:t> </a:t>
            </a:r>
            <a:r>
              <a:rPr lang="it-IT" sz="2800" dirty="0" err="1">
                <a:solidFill>
                  <a:srgbClr val="FFFF00"/>
                </a:solidFill>
              </a:rPr>
              <a:t>driven</a:t>
            </a:r>
            <a:r>
              <a:rPr lang="it-IT" sz="2800" dirty="0">
                <a:solidFill>
                  <a:srgbClr val="FFFF00"/>
                </a:solidFill>
              </a:rPr>
              <a:t> a car</a:t>
            </a:r>
          </a:p>
          <a:p>
            <a:pPr marL="36900" indent="0">
              <a:buNone/>
            </a:pPr>
            <a:endParaRPr lang="it-IT" sz="2800" dirty="0">
              <a:solidFill>
                <a:srgbClr val="FFFF00"/>
              </a:solidFill>
            </a:endParaRPr>
          </a:p>
          <a:p>
            <a:pPr marL="36900" indent="0">
              <a:buNone/>
            </a:pPr>
            <a:r>
              <a:rPr lang="it-IT" sz="2800" dirty="0">
                <a:solidFill>
                  <a:srgbClr val="FFFF00"/>
                </a:solidFill>
              </a:rPr>
              <a:t>	b. Ben </a:t>
            </a:r>
            <a:r>
              <a:rPr lang="it-IT" sz="2800" dirty="0" err="1">
                <a:solidFill>
                  <a:srgbClr val="FFFF00"/>
                </a:solidFill>
              </a:rPr>
              <a:t>is</a:t>
            </a:r>
            <a:r>
              <a:rPr lang="it-IT" sz="2800" dirty="0">
                <a:solidFill>
                  <a:srgbClr val="FFFF00"/>
                </a:solidFill>
              </a:rPr>
              <a:t> </a:t>
            </a:r>
            <a:r>
              <a:rPr lang="it-IT" sz="2800" dirty="0" err="1">
                <a:solidFill>
                  <a:srgbClr val="FFFF00"/>
                </a:solidFill>
              </a:rPr>
              <a:t>playing</a:t>
            </a:r>
            <a:r>
              <a:rPr lang="it-IT" sz="2800" dirty="0">
                <a:solidFill>
                  <a:srgbClr val="FFFF00"/>
                </a:solidFill>
              </a:rPr>
              <a:t> tennis. </a:t>
            </a:r>
            <a:r>
              <a:rPr lang="it-IT" sz="2800" dirty="0" err="1">
                <a:solidFill>
                  <a:srgbClr val="FFFF00"/>
                </a:solidFill>
              </a:rPr>
              <a:t>He's</a:t>
            </a:r>
            <a:r>
              <a:rPr lang="it-IT" sz="2800" dirty="0">
                <a:solidFill>
                  <a:srgbClr val="FFFF00"/>
                </a:solidFill>
              </a:rPr>
              <a:t> </a:t>
            </a:r>
            <a:r>
              <a:rPr lang="it-IT" sz="2800" dirty="0" err="1">
                <a:solidFill>
                  <a:srgbClr val="FFFF00"/>
                </a:solidFill>
              </a:rPr>
              <a:t>not</a:t>
            </a:r>
            <a:r>
              <a:rPr lang="it-IT" sz="2800" dirty="0">
                <a:solidFill>
                  <a:srgbClr val="FFFF00"/>
                </a:solidFill>
              </a:rPr>
              <a:t> </a:t>
            </a:r>
            <a:r>
              <a:rPr lang="it-IT" sz="2800" dirty="0" err="1">
                <a:solidFill>
                  <a:srgbClr val="FFFF00"/>
                </a:solidFill>
              </a:rPr>
              <a:t>good</a:t>
            </a:r>
            <a:r>
              <a:rPr lang="it-IT" sz="2800" dirty="0">
                <a:solidFill>
                  <a:srgbClr val="FFFF00"/>
                </a:solidFill>
              </a:rPr>
              <a:t> </a:t>
            </a:r>
            <a:r>
              <a:rPr lang="it-IT" sz="2800" dirty="0" err="1">
                <a:solidFill>
                  <a:srgbClr val="FFFF00"/>
                </a:solidFill>
              </a:rPr>
              <a:t>at</a:t>
            </a:r>
            <a:r>
              <a:rPr lang="it-IT" sz="2800" dirty="0">
                <a:solidFill>
                  <a:srgbClr val="FFFF00"/>
                </a:solidFill>
              </a:rPr>
              <a:t> </a:t>
            </a:r>
            <a:r>
              <a:rPr lang="it-IT" sz="2800" dirty="0" err="1">
                <a:solidFill>
                  <a:srgbClr val="FFFF00"/>
                </a:solidFill>
              </a:rPr>
              <a:t>it</a:t>
            </a:r>
            <a:r>
              <a:rPr lang="it-IT" sz="2800" dirty="0">
                <a:solidFill>
                  <a:srgbClr val="FFFF00"/>
                </a:solidFill>
              </a:rPr>
              <a:t> and he </a:t>
            </a:r>
            <a:r>
              <a:rPr lang="it-IT" sz="2800" dirty="0" err="1">
                <a:solidFill>
                  <a:srgbClr val="FFFF00"/>
                </a:solidFill>
              </a:rPr>
              <a:t>doesn't</a:t>
            </a:r>
            <a:r>
              <a:rPr lang="it-IT" sz="2800" dirty="0">
                <a:solidFill>
                  <a:srgbClr val="FFFF00"/>
                </a:solidFill>
              </a:rPr>
              <a:t> know the </a:t>
            </a:r>
            <a:r>
              <a:rPr lang="it-IT" sz="2800" dirty="0" err="1">
                <a:solidFill>
                  <a:srgbClr val="FFFF00"/>
                </a:solidFill>
              </a:rPr>
              <a:t>rules</a:t>
            </a:r>
            <a:r>
              <a:rPr lang="it-IT" sz="2800" dirty="0">
                <a:solidFill>
                  <a:srgbClr val="FFFF00"/>
                </a:solidFill>
              </a:rPr>
              <a:t>.</a:t>
            </a:r>
          </a:p>
          <a:p>
            <a:pPr marL="36900" indent="0">
              <a:buNone/>
            </a:pPr>
            <a:r>
              <a:rPr lang="it-IT" sz="2800" dirty="0">
                <a:solidFill>
                  <a:srgbClr val="FFFF00"/>
                </a:solidFill>
              </a:rPr>
              <a:t>	</a:t>
            </a:r>
            <a:r>
              <a:rPr lang="it-IT" sz="2800" dirty="0" err="1">
                <a:solidFill>
                  <a:srgbClr val="FFFF00"/>
                </a:solidFill>
              </a:rPr>
              <a:t>You</a:t>
            </a:r>
            <a:r>
              <a:rPr lang="it-IT" sz="2800" dirty="0">
                <a:solidFill>
                  <a:srgbClr val="FFFF00"/>
                </a:solidFill>
              </a:rPr>
              <a:t> </a:t>
            </a:r>
            <a:r>
              <a:rPr lang="it-IT" sz="2800" dirty="0" err="1">
                <a:solidFill>
                  <a:srgbClr val="FFFF00"/>
                </a:solidFill>
              </a:rPr>
              <a:t>ask</a:t>
            </a:r>
            <a:r>
              <a:rPr lang="it-IT" sz="2800" dirty="0">
                <a:solidFill>
                  <a:srgbClr val="FFFF00"/>
                </a:solidFill>
              </a:rPr>
              <a:t>: </a:t>
            </a:r>
            <a:r>
              <a:rPr lang="it-IT" sz="2800" dirty="0" err="1">
                <a:solidFill>
                  <a:srgbClr val="FFFF00"/>
                </a:solidFill>
              </a:rPr>
              <a:t>Have</a:t>
            </a:r>
            <a:r>
              <a:rPr lang="it-IT" sz="2800" dirty="0">
                <a:solidFill>
                  <a:srgbClr val="FFFF00"/>
                </a:solidFill>
              </a:rPr>
              <a:t>…………………………..</a:t>
            </a:r>
          </a:p>
          <a:p>
            <a:pPr marL="36900" indent="0">
              <a:buNone/>
            </a:pPr>
            <a:r>
              <a:rPr lang="it-IT" sz="2800" dirty="0">
                <a:solidFill>
                  <a:srgbClr val="FFFF00"/>
                </a:solidFill>
              </a:rPr>
              <a:t>	He </a:t>
            </a:r>
            <a:r>
              <a:rPr lang="it-IT" sz="2800" dirty="0" err="1">
                <a:solidFill>
                  <a:srgbClr val="FFFF00"/>
                </a:solidFill>
              </a:rPr>
              <a:t>says</a:t>
            </a:r>
            <a:r>
              <a:rPr lang="it-IT" sz="2800" dirty="0">
                <a:solidFill>
                  <a:srgbClr val="FFFF00"/>
                </a:solidFill>
              </a:rPr>
              <a:t>: No, </a:t>
            </a:r>
            <a:r>
              <a:rPr lang="it-IT" sz="2800" dirty="0" err="1">
                <a:solidFill>
                  <a:srgbClr val="FFFF00"/>
                </a:solidFill>
              </a:rPr>
              <a:t>this</a:t>
            </a:r>
            <a:r>
              <a:rPr lang="it-IT" sz="2800" dirty="0">
                <a:solidFill>
                  <a:srgbClr val="FFFF00"/>
                </a:solidFill>
              </a:rPr>
              <a:t> </a:t>
            </a:r>
            <a:r>
              <a:rPr lang="it-IT" sz="2800" dirty="0" err="1">
                <a:solidFill>
                  <a:srgbClr val="FFFF00"/>
                </a:solidFill>
              </a:rPr>
              <a:t>is</a:t>
            </a:r>
            <a:r>
              <a:rPr lang="it-IT" sz="2800" dirty="0">
                <a:solidFill>
                  <a:srgbClr val="FFFF00"/>
                </a:solidFill>
              </a:rPr>
              <a:t> the first time………………..</a:t>
            </a:r>
          </a:p>
        </p:txBody>
      </p:sp>
    </p:spTree>
    <p:extLst>
      <p:ext uri="{BB962C8B-B14F-4D97-AF65-F5344CB8AC3E}">
        <p14:creationId xmlns:p14="http://schemas.microsoft.com/office/powerpoint/2010/main" val="3728690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397566"/>
            <a:ext cx="10353762" cy="901148"/>
          </a:xfrm>
        </p:spPr>
        <p:txBody>
          <a:bodyPr/>
          <a:lstStyle/>
          <a:p>
            <a:r>
              <a:rPr lang="it-IT" dirty="0">
                <a:solidFill>
                  <a:schemeClr val="accent6"/>
                </a:solidFill>
              </a:rPr>
              <a:t>Parte i - Il test di ingresso di grammatica italiana</a:t>
            </a:r>
            <a:r>
              <a:rPr lang="it-IT" dirty="0"/>
              <a:t>	</a:t>
            </a:r>
          </a:p>
        </p:txBody>
      </p:sp>
      <p:sp>
        <p:nvSpPr>
          <p:cNvPr id="3" name="Segnaposto contenuto 2"/>
          <p:cNvSpPr>
            <a:spLocks noGrp="1"/>
          </p:cNvSpPr>
          <p:nvPr>
            <p:ph idx="1"/>
          </p:nvPr>
        </p:nvSpPr>
        <p:spPr>
          <a:xfrm>
            <a:off x="490330" y="1298715"/>
            <a:ext cx="11502887" cy="5168346"/>
          </a:xfrm>
        </p:spPr>
        <p:txBody>
          <a:bodyPr>
            <a:normAutofit/>
          </a:bodyPr>
          <a:lstStyle/>
          <a:p>
            <a:r>
              <a:rPr lang="it-IT" sz="2800" dirty="0">
                <a:solidFill>
                  <a:srgbClr val="FFFF00"/>
                </a:solidFill>
              </a:rPr>
              <a:t>il test intende verificare la competenza grammaticale di lingua italiana posseduta dagli allievi in arrivo dalla Scuola Media Inferiore</a:t>
            </a:r>
          </a:p>
          <a:p>
            <a:r>
              <a:rPr lang="it-IT" sz="2800" dirty="0">
                <a:solidFill>
                  <a:srgbClr val="FFFF00"/>
                </a:solidFill>
              </a:rPr>
              <a:t>i test analizzati sono 129, di cinque classi prime</a:t>
            </a:r>
          </a:p>
          <a:p>
            <a:r>
              <a:rPr lang="it-IT" sz="2800" dirty="0">
                <a:solidFill>
                  <a:srgbClr val="FFFF00"/>
                </a:solidFill>
              </a:rPr>
              <a:t>le cinque classi appartengono ai cinque indirizzi presenti nell'Istituto: Scientifico, Classico, Linguistico, Scienze Umane, Scientifico con opzione Scienze Applicate. </a:t>
            </a:r>
          </a:p>
          <a:p>
            <a:r>
              <a:rPr lang="it-IT" sz="2800" dirty="0">
                <a:solidFill>
                  <a:srgbClr val="FFFF00"/>
                </a:solidFill>
              </a:rPr>
              <a:t>scopo del lavoro: analisi degli errori più frequenti per preparare un’adeguata azione didattica durante l’anno scolastico; spesso i ragazzi sbagliano perché agiscono seguendo uno strumento grammaticale che è stato loro fornito.</a:t>
            </a:r>
          </a:p>
          <a:p>
            <a:endParaRPr lang="it-IT" sz="2800" i="1" dirty="0"/>
          </a:p>
        </p:txBody>
      </p:sp>
    </p:spTree>
    <p:extLst>
      <p:ext uri="{BB962C8B-B14F-4D97-AF65-F5344CB8AC3E}">
        <p14:creationId xmlns:p14="http://schemas.microsoft.com/office/powerpoint/2010/main" val="40842639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198782" y="318051"/>
            <a:ext cx="11701669" cy="6215271"/>
          </a:xfrm>
        </p:spPr>
        <p:txBody>
          <a:bodyPr>
            <a:noAutofit/>
          </a:bodyPr>
          <a:lstStyle/>
          <a:p>
            <a:pPr marL="36900" indent="0">
              <a:buNone/>
            </a:pPr>
            <a:r>
              <a:rPr lang="it-IT" sz="3000" dirty="0">
                <a:solidFill>
                  <a:srgbClr val="FFFF00"/>
                </a:solidFill>
              </a:rPr>
              <a:t>-&gt; è necessario questo tipo di '</a:t>
            </a:r>
            <a:r>
              <a:rPr lang="it-IT" sz="3000" dirty="0" err="1">
                <a:solidFill>
                  <a:srgbClr val="FFFF00"/>
                </a:solidFill>
              </a:rPr>
              <a:t>drill</a:t>
            </a:r>
            <a:r>
              <a:rPr lang="it-IT" sz="3000" dirty="0">
                <a:solidFill>
                  <a:srgbClr val="FFFF00"/>
                </a:solidFill>
              </a:rPr>
              <a:t>' ? sì, per fissare la costruzione, ma non deve divenire l'esercizio prevalente </a:t>
            </a:r>
          </a:p>
          <a:p>
            <a:pPr marL="36900" indent="0">
              <a:buNone/>
            </a:pPr>
            <a:r>
              <a:rPr lang="it-IT" sz="3000" dirty="0">
                <a:solidFill>
                  <a:srgbClr val="FFFF00"/>
                </a:solidFill>
              </a:rPr>
              <a:t>--&gt;	Put the </a:t>
            </a:r>
            <a:r>
              <a:rPr lang="it-IT" sz="3000" dirty="0" err="1">
                <a:solidFill>
                  <a:srgbClr val="FFFF00"/>
                </a:solidFill>
              </a:rPr>
              <a:t>verb</a:t>
            </a:r>
            <a:r>
              <a:rPr lang="it-IT" sz="3000" dirty="0">
                <a:solidFill>
                  <a:srgbClr val="FFFF00"/>
                </a:solidFill>
              </a:rPr>
              <a:t> </a:t>
            </a:r>
            <a:r>
              <a:rPr lang="it-IT" sz="3000" dirty="0" err="1">
                <a:solidFill>
                  <a:srgbClr val="FFFF00"/>
                </a:solidFill>
              </a:rPr>
              <a:t>into</a:t>
            </a:r>
            <a:r>
              <a:rPr lang="it-IT" sz="3000" dirty="0">
                <a:solidFill>
                  <a:srgbClr val="FFFF00"/>
                </a:solidFill>
              </a:rPr>
              <a:t> the more </a:t>
            </a:r>
            <a:r>
              <a:rPr lang="it-IT" sz="3000" dirty="0" err="1">
                <a:solidFill>
                  <a:srgbClr val="FFFF00"/>
                </a:solidFill>
              </a:rPr>
              <a:t>suitable</a:t>
            </a:r>
            <a:r>
              <a:rPr lang="it-IT" sz="3000" dirty="0">
                <a:solidFill>
                  <a:srgbClr val="FFFF00"/>
                </a:solidFill>
              </a:rPr>
              <a:t> </a:t>
            </a:r>
            <a:r>
              <a:rPr lang="it-IT" sz="3000" dirty="0" err="1">
                <a:solidFill>
                  <a:srgbClr val="FFFF00"/>
                </a:solidFill>
              </a:rPr>
              <a:t>form</a:t>
            </a:r>
            <a:r>
              <a:rPr lang="it-IT" sz="3000" dirty="0">
                <a:solidFill>
                  <a:srgbClr val="FFFF00"/>
                </a:solidFill>
              </a:rPr>
              <a:t>, </a:t>
            </a:r>
            <a:r>
              <a:rPr lang="it-IT" sz="3000" dirty="0" err="1">
                <a:solidFill>
                  <a:srgbClr val="FFFF00"/>
                </a:solidFill>
              </a:rPr>
              <a:t>present</a:t>
            </a:r>
            <a:r>
              <a:rPr lang="it-IT" sz="3000" dirty="0">
                <a:solidFill>
                  <a:srgbClr val="FFFF00"/>
                </a:solidFill>
              </a:rPr>
              <a:t> </a:t>
            </a:r>
            <a:r>
              <a:rPr lang="it-IT" sz="3000" dirty="0" err="1">
                <a:solidFill>
                  <a:srgbClr val="FFFF00"/>
                </a:solidFill>
              </a:rPr>
              <a:t>perfect</a:t>
            </a:r>
            <a:r>
              <a:rPr lang="it-IT" sz="3000" dirty="0">
                <a:solidFill>
                  <a:srgbClr val="FFFF00"/>
                </a:solidFill>
              </a:rPr>
              <a:t> </a:t>
            </a:r>
            <a:r>
              <a:rPr lang="it-IT" sz="3000" dirty="0" err="1">
                <a:solidFill>
                  <a:srgbClr val="FFFF00"/>
                </a:solidFill>
              </a:rPr>
              <a:t>simple</a:t>
            </a:r>
            <a:r>
              <a:rPr lang="it-IT" sz="3000" dirty="0">
                <a:solidFill>
                  <a:srgbClr val="FFFF00"/>
                </a:solidFill>
              </a:rPr>
              <a:t> (I </a:t>
            </a:r>
            <a:r>
              <a:rPr lang="it-IT" sz="3000" dirty="0" err="1">
                <a:solidFill>
                  <a:srgbClr val="FFFF00"/>
                </a:solidFill>
              </a:rPr>
              <a:t>have</a:t>
            </a:r>
            <a:r>
              <a:rPr lang="it-IT" sz="3000" dirty="0">
                <a:solidFill>
                  <a:srgbClr val="FFFF00"/>
                </a:solidFill>
              </a:rPr>
              <a:t> </a:t>
            </a:r>
            <a:r>
              <a:rPr lang="it-IT" sz="3000" dirty="0" err="1">
                <a:solidFill>
                  <a:srgbClr val="FFFF00"/>
                </a:solidFill>
              </a:rPr>
              <a:t>done</a:t>
            </a:r>
            <a:r>
              <a:rPr lang="it-IT" sz="3000" dirty="0">
                <a:solidFill>
                  <a:srgbClr val="FFFF00"/>
                </a:solidFill>
              </a:rPr>
              <a:t>) or </a:t>
            </a:r>
            <a:r>
              <a:rPr lang="it-IT" sz="3000" dirty="0" err="1">
                <a:solidFill>
                  <a:srgbClr val="FFFF00"/>
                </a:solidFill>
              </a:rPr>
              <a:t>continuous</a:t>
            </a:r>
            <a:r>
              <a:rPr lang="it-IT" sz="3000" dirty="0">
                <a:solidFill>
                  <a:srgbClr val="FFFF00"/>
                </a:solidFill>
              </a:rPr>
              <a:t> (I </a:t>
            </a:r>
            <a:r>
              <a:rPr lang="it-IT" sz="3000" dirty="0" err="1">
                <a:solidFill>
                  <a:srgbClr val="FFFF00"/>
                </a:solidFill>
              </a:rPr>
              <a:t>have</a:t>
            </a:r>
            <a:r>
              <a:rPr lang="it-IT" sz="3000" dirty="0">
                <a:solidFill>
                  <a:srgbClr val="FFFF00"/>
                </a:solidFill>
              </a:rPr>
              <a:t> </a:t>
            </a:r>
            <a:r>
              <a:rPr lang="it-IT" sz="3000" dirty="0" err="1">
                <a:solidFill>
                  <a:srgbClr val="FFFF00"/>
                </a:solidFill>
              </a:rPr>
              <a:t>been</a:t>
            </a:r>
            <a:r>
              <a:rPr lang="it-IT" sz="3000" dirty="0">
                <a:solidFill>
                  <a:srgbClr val="FFFF00"/>
                </a:solidFill>
              </a:rPr>
              <a:t> </a:t>
            </a:r>
            <a:r>
              <a:rPr lang="it-IT" sz="3000" dirty="0" err="1">
                <a:solidFill>
                  <a:srgbClr val="FFFF00"/>
                </a:solidFill>
              </a:rPr>
              <a:t>doing</a:t>
            </a:r>
            <a:r>
              <a:rPr lang="it-IT" sz="3000" dirty="0">
                <a:solidFill>
                  <a:srgbClr val="FFFF00"/>
                </a:solidFill>
              </a:rPr>
              <a:t>)</a:t>
            </a:r>
          </a:p>
          <a:p>
            <a:pPr marL="36900" indent="0">
              <a:buNone/>
            </a:pPr>
            <a:r>
              <a:rPr lang="it-IT" sz="3000" dirty="0">
                <a:solidFill>
                  <a:srgbClr val="FFFF00"/>
                </a:solidFill>
              </a:rPr>
              <a:t>	a. </a:t>
            </a:r>
            <a:r>
              <a:rPr lang="it-IT" sz="3000" dirty="0" err="1">
                <a:solidFill>
                  <a:srgbClr val="FFFF00"/>
                </a:solidFill>
              </a:rPr>
              <a:t>Where</a:t>
            </a:r>
            <a:r>
              <a:rPr lang="it-IT" sz="3000" dirty="0">
                <a:solidFill>
                  <a:srgbClr val="FFFF00"/>
                </a:solidFill>
              </a:rPr>
              <a:t> </a:t>
            </a:r>
            <a:r>
              <a:rPr lang="it-IT" sz="3000" dirty="0" err="1">
                <a:solidFill>
                  <a:srgbClr val="FFFF00"/>
                </a:solidFill>
              </a:rPr>
              <a:t>have</a:t>
            </a:r>
            <a:r>
              <a:rPr lang="it-IT" sz="3000" dirty="0">
                <a:solidFill>
                  <a:srgbClr val="FFFF00"/>
                </a:solidFill>
              </a:rPr>
              <a:t> </a:t>
            </a:r>
            <a:r>
              <a:rPr lang="it-IT" sz="3000" dirty="0" err="1">
                <a:solidFill>
                  <a:srgbClr val="FFFF00"/>
                </a:solidFill>
              </a:rPr>
              <a:t>you</a:t>
            </a:r>
            <a:r>
              <a:rPr lang="it-IT" sz="3000" dirty="0">
                <a:solidFill>
                  <a:srgbClr val="FFFF00"/>
                </a:solidFill>
              </a:rPr>
              <a:t> </a:t>
            </a:r>
            <a:r>
              <a:rPr lang="it-IT" sz="3000" dirty="0" err="1">
                <a:solidFill>
                  <a:srgbClr val="FFFF00"/>
                </a:solidFill>
              </a:rPr>
              <a:t>been</a:t>
            </a:r>
            <a:r>
              <a:rPr lang="it-IT" sz="3000" dirty="0">
                <a:solidFill>
                  <a:srgbClr val="FFFF00"/>
                </a:solidFill>
              </a:rPr>
              <a:t>? …………………………….. (</a:t>
            </a:r>
            <a:r>
              <a:rPr lang="it-IT" sz="3000" dirty="0" err="1">
                <a:solidFill>
                  <a:srgbClr val="FFFF00"/>
                </a:solidFill>
              </a:rPr>
              <a:t>you</a:t>
            </a:r>
            <a:r>
              <a:rPr lang="it-IT" sz="3000" dirty="0">
                <a:solidFill>
                  <a:srgbClr val="FFFF00"/>
                </a:solidFill>
              </a:rPr>
              <a:t> / play) tennis?</a:t>
            </a:r>
          </a:p>
          <a:p>
            <a:pPr marL="36900" indent="0">
              <a:buNone/>
            </a:pPr>
            <a:r>
              <a:rPr lang="it-IT" sz="3000" dirty="0">
                <a:solidFill>
                  <a:srgbClr val="FFFF00"/>
                </a:solidFill>
              </a:rPr>
              <a:t>	b. '</a:t>
            </a:r>
            <a:r>
              <a:rPr lang="it-IT" sz="3000" dirty="0" err="1">
                <a:solidFill>
                  <a:srgbClr val="FFFF00"/>
                </a:solidFill>
              </a:rPr>
              <a:t>Liz</a:t>
            </a:r>
            <a:r>
              <a:rPr lang="it-IT" sz="3000" dirty="0">
                <a:solidFill>
                  <a:srgbClr val="FFFF00"/>
                </a:solidFill>
              </a:rPr>
              <a:t> </a:t>
            </a:r>
            <a:r>
              <a:rPr lang="it-IT" sz="3000" dirty="0" err="1">
                <a:solidFill>
                  <a:srgbClr val="FFFF00"/>
                </a:solidFill>
              </a:rPr>
              <a:t>is</a:t>
            </a:r>
            <a:r>
              <a:rPr lang="it-IT" sz="3000" dirty="0">
                <a:solidFill>
                  <a:srgbClr val="FFFF00"/>
                </a:solidFill>
              </a:rPr>
              <a:t> </a:t>
            </a:r>
            <a:r>
              <a:rPr lang="it-IT" sz="3000" dirty="0" err="1">
                <a:solidFill>
                  <a:srgbClr val="FFFF00"/>
                </a:solidFill>
              </a:rPr>
              <a:t>away</a:t>
            </a:r>
            <a:r>
              <a:rPr lang="it-IT" sz="3000" dirty="0">
                <a:solidFill>
                  <a:srgbClr val="FFFF00"/>
                </a:solidFill>
              </a:rPr>
              <a:t> on </a:t>
            </a:r>
            <a:r>
              <a:rPr lang="it-IT" sz="3000" dirty="0" err="1">
                <a:solidFill>
                  <a:srgbClr val="FFFF00"/>
                </a:solidFill>
              </a:rPr>
              <a:t>holiday</a:t>
            </a:r>
            <a:r>
              <a:rPr lang="it-IT" sz="3000" dirty="0">
                <a:solidFill>
                  <a:srgbClr val="FFFF00"/>
                </a:solidFill>
              </a:rPr>
              <a:t>'	'</a:t>
            </a:r>
            <a:r>
              <a:rPr lang="it-IT" sz="3000" dirty="0" err="1">
                <a:solidFill>
                  <a:srgbClr val="FFFF00"/>
                </a:solidFill>
              </a:rPr>
              <a:t>Is</a:t>
            </a:r>
            <a:r>
              <a:rPr lang="it-IT" sz="3000" dirty="0">
                <a:solidFill>
                  <a:srgbClr val="FFFF00"/>
                </a:solidFill>
              </a:rPr>
              <a:t> </a:t>
            </a:r>
            <a:r>
              <a:rPr lang="it-IT" sz="3000" dirty="0" err="1">
                <a:solidFill>
                  <a:srgbClr val="FFFF00"/>
                </a:solidFill>
              </a:rPr>
              <a:t>she</a:t>
            </a:r>
            <a:r>
              <a:rPr lang="it-IT" sz="3000" dirty="0">
                <a:solidFill>
                  <a:srgbClr val="FFFF00"/>
                </a:solidFill>
              </a:rPr>
              <a:t>? </a:t>
            </a:r>
            <a:r>
              <a:rPr lang="it-IT" sz="3000" dirty="0" err="1">
                <a:solidFill>
                  <a:srgbClr val="FFFF00"/>
                </a:solidFill>
              </a:rPr>
              <a:t>Where</a:t>
            </a:r>
            <a:r>
              <a:rPr lang="it-IT" sz="3000" dirty="0">
                <a:solidFill>
                  <a:srgbClr val="FFFF00"/>
                </a:solidFill>
              </a:rPr>
              <a:t> ………………. (</a:t>
            </a:r>
            <a:r>
              <a:rPr lang="it-IT" sz="3000" dirty="0" err="1">
                <a:solidFill>
                  <a:srgbClr val="FFFF00"/>
                </a:solidFill>
              </a:rPr>
              <a:t>she</a:t>
            </a:r>
            <a:r>
              <a:rPr lang="it-IT" sz="3000" dirty="0">
                <a:solidFill>
                  <a:srgbClr val="FFFF00"/>
                </a:solidFill>
              </a:rPr>
              <a:t> / go) ?</a:t>
            </a:r>
          </a:p>
          <a:p>
            <a:pPr marL="36900" indent="0">
              <a:buNone/>
            </a:pPr>
            <a:endParaRPr lang="it-IT" sz="3000" dirty="0">
              <a:solidFill>
                <a:srgbClr val="FFFF00"/>
              </a:solidFill>
            </a:endParaRPr>
          </a:p>
          <a:p>
            <a:pPr marL="36900" indent="0">
              <a:buNone/>
            </a:pPr>
            <a:r>
              <a:rPr lang="it-IT" sz="3000" dirty="0">
                <a:solidFill>
                  <a:srgbClr val="FFFF00"/>
                </a:solidFill>
              </a:rPr>
              <a:t>-&gt; nel momento in cui si introduce una scelta, l'esercizio diviene molto più efficace: gli studenti devono </a:t>
            </a:r>
            <a:r>
              <a:rPr lang="it-IT" sz="3000" b="1" u="sng" dirty="0">
                <a:solidFill>
                  <a:srgbClr val="FFFF00"/>
                </a:solidFill>
              </a:rPr>
              <a:t>motivare la scelta</a:t>
            </a:r>
            <a:r>
              <a:rPr lang="it-IT" sz="3000" b="1" dirty="0">
                <a:solidFill>
                  <a:srgbClr val="FFFF00"/>
                </a:solidFill>
              </a:rPr>
              <a:t> </a:t>
            </a:r>
            <a:r>
              <a:rPr lang="it-IT" sz="3000" dirty="0">
                <a:solidFill>
                  <a:srgbClr val="FFFF00"/>
                </a:solidFill>
              </a:rPr>
              <a:t>che fanno, devono ragionare sui fattori in gioco (molto meglio se la scelta è multipla e non binaria, e molto utile inserire tra le scelte anche risposte sbagliate)</a:t>
            </a:r>
          </a:p>
        </p:txBody>
      </p:sp>
    </p:spTree>
    <p:extLst>
      <p:ext uri="{BB962C8B-B14F-4D97-AF65-F5344CB8AC3E}">
        <p14:creationId xmlns:p14="http://schemas.microsoft.com/office/powerpoint/2010/main" val="37474953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198782" y="318051"/>
            <a:ext cx="11701669" cy="6215271"/>
          </a:xfrm>
        </p:spPr>
        <p:txBody>
          <a:bodyPr>
            <a:noAutofit/>
          </a:bodyPr>
          <a:lstStyle/>
          <a:p>
            <a:pPr marL="36900" indent="0">
              <a:buNone/>
            </a:pPr>
            <a:r>
              <a:rPr lang="it-IT" sz="3000" b="1" i="1" dirty="0">
                <a:solidFill>
                  <a:srgbClr val="FFFF00"/>
                </a:solidFill>
              </a:rPr>
              <a:t>L’utilità dell'esercizio di traduzione</a:t>
            </a:r>
            <a:r>
              <a:rPr lang="it-IT" sz="3000" dirty="0">
                <a:solidFill>
                  <a:srgbClr val="FFFF00"/>
                </a:solidFill>
              </a:rPr>
              <a:t>: </a:t>
            </a:r>
          </a:p>
          <a:p>
            <a:pPr marL="36900" indent="0">
              <a:buNone/>
            </a:pPr>
            <a:r>
              <a:rPr lang="it-IT" sz="3000" dirty="0">
                <a:solidFill>
                  <a:srgbClr val="FFFF00"/>
                </a:solidFill>
              </a:rPr>
              <a:t>	a. molte regole in gioco contemporaneamente</a:t>
            </a:r>
          </a:p>
          <a:p>
            <a:pPr marL="36900" indent="0">
              <a:buNone/>
            </a:pPr>
            <a:r>
              <a:rPr lang="it-IT" sz="3000" dirty="0">
                <a:solidFill>
                  <a:srgbClr val="FFFF00"/>
                </a:solidFill>
              </a:rPr>
              <a:t>	b. si crea un contesto e quindi si lavora anche sulla competenza comunicativa e sulle scelte lessicali appropriate</a:t>
            </a:r>
          </a:p>
          <a:p>
            <a:pPr marL="36900" indent="0">
              <a:buNone/>
            </a:pPr>
            <a:r>
              <a:rPr lang="it-IT" sz="3000" dirty="0">
                <a:solidFill>
                  <a:srgbClr val="FFFF00"/>
                </a:solidFill>
              </a:rPr>
              <a:t>	c. percorso di ragionamento raffinato (inevitabile l'interferenza con la lingua madre; bisogna allenare i ragazzi a interrogarsi sulle regole in gioco nella lingua target)</a:t>
            </a:r>
          </a:p>
          <a:p>
            <a:pPr marL="36900" indent="0">
              <a:buNone/>
            </a:pPr>
            <a:r>
              <a:rPr lang="it-IT" sz="3000" dirty="0">
                <a:solidFill>
                  <a:srgbClr val="FFFF00"/>
                </a:solidFill>
              </a:rPr>
              <a:t>(la frase in 4 in un contesto di traduzione provocherebbe l'errore frequente della resa con il </a:t>
            </a:r>
            <a:r>
              <a:rPr lang="it-IT" sz="3000" i="1" dirty="0" err="1">
                <a:solidFill>
                  <a:srgbClr val="FFFF00"/>
                </a:solidFill>
              </a:rPr>
              <a:t>present</a:t>
            </a:r>
            <a:r>
              <a:rPr lang="it-IT" sz="3000" i="1" dirty="0">
                <a:solidFill>
                  <a:srgbClr val="FFFF00"/>
                </a:solidFill>
              </a:rPr>
              <a:t> </a:t>
            </a:r>
            <a:r>
              <a:rPr lang="it-IT" sz="3000" i="1" dirty="0" err="1">
                <a:solidFill>
                  <a:srgbClr val="FFFF00"/>
                </a:solidFill>
              </a:rPr>
              <a:t>simple</a:t>
            </a:r>
            <a:r>
              <a:rPr lang="it-IT" sz="3000" dirty="0">
                <a:solidFill>
                  <a:srgbClr val="FFFF00"/>
                </a:solidFill>
              </a:rPr>
              <a:t>: «E' la prima volta che guido una macchina»)</a:t>
            </a:r>
          </a:p>
        </p:txBody>
      </p:sp>
    </p:spTree>
    <p:extLst>
      <p:ext uri="{BB962C8B-B14F-4D97-AF65-F5344CB8AC3E}">
        <p14:creationId xmlns:p14="http://schemas.microsoft.com/office/powerpoint/2010/main" val="23773825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198782" y="318051"/>
            <a:ext cx="11701669" cy="6215271"/>
          </a:xfrm>
        </p:spPr>
        <p:txBody>
          <a:bodyPr>
            <a:noAutofit/>
          </a:bodyPr>
          <a:lstStyle/>
          <a:p>
            <a:pPr marL="36900" indent="0">
              <a:buNone/>
            </a:pPr>
            <a:r>
              <a:rPr lang="it-IT" sz="3000" b="1" i="1" dirty="0">
                <a:solidFill>
                  <a:srgbClr val="00B0F0"/>
                </a:solidFill>
              </a:rPr>
              <a:t>Conclusioni</a:t>
            </a:r>
            <a:endParaRPr lang="it-IT" sz="3000" dirty="0">
              <a:solidFill>
                <a:srgbClr val="FFFF00"/>
              </a:solidFill>
            </a:endParaRPr>
          </a:p>
          <a:p>
            <a:pPr marL="36900" indent="0">
              <a:buNone/>
            </a:pPr>
            <a:r>
              <a:rPr lang="it-IT" sz="3000" dirty="0" err="1">
                <a:solidFill>
                  <a:srgbClr val="FFFF00"/>
                </a:solidFill>
              </a:rPr>
              <a:t>Vinante</a:t>
            </a:r>
            <a:r>
              <a:rPr lang="it-IT" sz="3000" dirty="0">
                <a:solidFill>
                  <a:srgbClr val="FFFF00"/>
                </a:solidFill>
              </a:rPr>
              <a:t> (2013: 160) «Se le regole vengono ricavate dai ragazzi, e sono quindi frutto di un ragionamento e non definizioni che vengono archiviate mnemonicamente, avranno per loro maggiore credibilità, validità e saranno quindi più facilmente interiorizzabili»</a:t>
            </a:r>
          </a:p>
          <a:p>
            <a:pPr marL="36900" indent="0">
              <a:spcBef>
                <a:spcPts val="0"/>
              </a:spcBef>
              <a:buNone/>
            </a:pPr>
            <a:endParaRPr lang="it-IT" sz="3000" dirty="0">
              <a:solidFill>
                <a:srgbClr val="FFFF00"/>
              </a:solidFill>
            </a:endParaRPr>
          </a:p>
          <a:p>
            <a:pPr marL="36900" indent="0">
              <a:spcBef>
                <a:spcPts val="0"/>
              </a:spcBef>
              <a:buNone/>
            </a:pPr>
            <a:r>
              <a:rPr lang="it-IT" sz="3000" dirty="0">
                <a:solidFill>
                  <a:srgbClr val="FFFF00"/>
                </a:solidFill>
              </a:rPr>
              <a:t>-&gt; fare esercizi di grammatica deve 'fissare' nello studente regole e anche classificazioni, deve essere il momento di verifica di una teoria e anche un momento di allenamento di abilità logiche.</a:t>
            </a:r>
          </a:p>
          <a:p>
            <a:pPr marL="36900" indent="0">
              <a:buNone/>
            </a:pPr>
            <a:r>
              <a:rPr lang="it-IT" sz="3000" dirty="0">
                <a:solidFill>
                  <a:srgbClr val="FFFF00"/>
                </a:solidFill>
              </a:rPr>
              <a:t>-&gt; </a:t>
            </a:r>
            <a:r>
              <a:rPr lang="it-IT" sz="3000" b="1" i="1" u="sng" dirty="0">
                <a:solidFill>
                  <a:srgbClr val="FFFF00"/>
                </a:solidFill>
              </a:rPr>
              <a:t>Ma</a:t>
            </a:r>
            <a:r>
              <a:rPr lang="it-IT" sz="3000" dirty="0">
                <a:solidFill>
                  <a:srgbClr val="FFFF00"/>
                </a:solidFill>
              </a:rPr>
              <a:t> fare esercizi di grammatica diviene ancora più utile (e coinvolgente) se non è il punto di arrivo della lezione, ma il punto di partenza di un processo di scoperta di regole complesse.</a:t>
            </a:r>
          </a:p>
          <a:p>
            <a:pPr marL="36900" indent="0">
              <a:buNone/>
            </a:pPr>
            <a:endParaRPr lang="it-IT" sz="3000" dirty="0">
              <a:solidFill>
                <a:srgbClr val="FFFF00"/>
              </a:solidFill>
            </a:endParaRPr>
          </a:p>
        </p:txBody>
      </p:sp>
    </p:spTree>
    <p:extLst>
      <p:ext uri="{BB962C8B-B14F-4D97-AF65-F5344CB8AC3E}">
        <p14:creationId xmlns:p14="http://schemas.microsoft.com/office/powerpoint/2010/main" val="26847643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198782" y="318051"/>
            <a:ext cx="11701669" cy="6215271"/>
          </a:xfrm>
        </p:spPr>
        <p:txBody>
          <a:bodyPr>
            <a:noAutofit/>
          </a:bodyPr>
          <a:lstStyle/>
          <a:p>
            <a:pPr marL="36900" indent="0">
              <a:buNone/>
            </a:pPr>
            <a:r>
              <a:rPr lang="it-IT" sz="3000" b="1" i="1" dirty="0">
                <a:solidFill>
                  <a:srgbClr val="00B0F0"/>
                </a:solidFill>
              </a:rPr>
              <a:t>Work in progress…</a:t>
            </a:r>
            <a:r>
              <a:rPr lang="it-IT" sz="3000" dirty="0">
                <a:solidFill>
                  <a:srgbClr val="FFFF00"/>
                </a:solidFill>
              </a:rPr>
              <a:t> </a:t>
            </a:r>
          </a:p>
          <a:p>
            <a:pPr marL="36900" indent="0">
              <a:buNone/>
            </a:pPr>
            <a:r>
              <a:rPr lang="it-IT" sz="3000" dirty="0">
                <a:solidFill>
                  <a:srgbClr val="FFFF00"/>
                </a:solidFill>
              </a:rPr>
              <a:t>-&gt; analisi test di ingresso di L2 – inglese</a:t>
            </a:r>
          </a:p>
          <a:p>
            <a:pPr marL="36900" indent="0">
              <a:buNone/>
            </a:pPr>
            <a:r>
              <a:rPr lang="it-IT" sz="3000" dirty="0">
                <a:solidFill>
                  <a:srgbClr val="FFFF00"/>
                </a:solidFill>
              </a:rPr>
              <a:t>	- obiettivo 1: tipologia di errori più frequenti ci daranno informazioni sul tipo di percorso linguistico effettuato nei cicli precedenti </a:t>
            </a:r>
          </a:p>
          <a:p>
            <a:pPr marL="36900" indent="0">
              <a:buNone/>
            </a:pPr>
            <a:r>
              <a:rPr lang="it-IT" sz="3000" dirty="0">
                <a:solidFill>
                  <a:srgbClr val="FFFF00"/>
                </a:solidFill>
              </a:rPr>
              <a:t>	- obiettivo 2 : capire quanto pesi l’interferenza con la L1</a:t>
            </a:r>
          </a:p>
          <a:p>
            <a:pPr marL="36900" indent="0">
              <a:buNone/>
            </a:pPr>
            <a:r>
              <a:rPr lang="it-IT" sz="3000" dirty="0">
                <a:solidFill>
                  <a:srgbClr val="FFFF00"/>
                </a:solidFill>
              </a:rPr>
              <a:t>-&gt; analisi dei nuovi test di ingresso di grammatica italiana costruiti sul modello delle prove Invalsi (che nella secondaria di secondo grado vanno somministrate al secondo anno)</a:t>
            </a:r>
          </a:p>
          <a:p>
            <a:pPr marL="36900" indent="0">
              <a:buNone/>
            </a:pPr>
            <a:endParaRPr lang="it-IT" sz="3000" dirty="0">
              <a:solidFill>
                <a:srgbClr val="FFFF00"/>
              </a:solidFill>
            </a:endParaRPr>
          </a:p>
          <a:p>
            <a:pPr marL="36900" indent="0">
              <a:buNone/>
            </a:pPr>
            <a:r>
              <a:rPr lang="it-IT" sz="3000" b="1" i="1">
                <a:solidFill>
                  <a:srgbClr val="92D050"/>
                </a:solidFill>
              </a:rPr>
              <a:t>Grazie!</a:t>
            </a:r>
            <a:r>
              <a:rPr lang="it-IT" sz="3000" dirty="0">
                <a:solidFill>
                  <a:srgbClr val="FFFF00"/>
                </a:solidFill>
              </a:rPr>
              <a:t>			nicoletta.penello@gmail.com</a:t>
            </a:r>
          </a:p>
        </p:txBody>
      </p:sp>
    </p:spTree>
    <p:extLst>
      <p:ext uri="{BB962C8B-B14F-4D97-AF65-F5344CB8AC3E}">
        <p14:creationId xmlns:p14="http://schemas.microsoft.com/office/powerpoint/2010/main" val="29195446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265044"/>
            <a:ext cx="10353762" cy="834886"/>
          </a:xfrm>
        </p:spPr>
        <p:txBody>
          <a:bodyPr/>
          <a:lstStyle/>
          <a:p>
            <a:r>
              <a:rPr lang="it-IT" dirty="0">
                <a:solidFill>
                  <a:schemeClr val="accent6"/>
                </a:solidFill>
              </a:rPr>
              <a:t>Riferimenti bibliografici</a:t>
            </a:r>
            <a:r>
              <a:rPr lang="it-IT" dirty="0"/>
              <a:t>	</a:t>
            </a:r>
          </a:p>
        </p:txBody>
      </p:sp>
      <p:sp>
        <p:nvSpPr>
          <p:cNvPr id="3" name="Segnaposto contenuto 2"/>
          <p:cNvSpPr>
            <a:spLocks noGrp="1"/>
          </p:cNvSpPr>
          <p:nvPr>
            <p:ph idx="1"/>
          </p:nvPr>
        </p:nvSpPr>
        <p:spPr>
          <a:xfrm>
            <a:off x="490330" y="1258958"/>
            <a:ext cx="11343861" cy="4890051"/>
          </a:xfrm>
        </p:spPr>
        <p:txBody>
          <a:bodyPr>
            <a:normAutofit lnSpcReduction="10000"/>
          </a:bodyPr>
          <a:lstStyle/>
          <a:p>
            <a:pPr marL="36900" indent="0">
              <a:buNone/>
            </a:pPr>
            <a:r>
              <a:rPr lang="it-IT" sz="2800" dirty="0" err="1">
                <a:solidFill>
                  <a:srgbClr val="FFFF00"/>
                </a:solidFill>
              </a:rPr>
              <a:t>Cortelazzo</a:t>
            </a:r>
            <a:r>
              <a:rPr lang="it-IT" sz="2800" dirty="0">
                <a:solidFill>
                  <a:srgbClr val="FFFF00"/>
                </a:solidFill>
              </a:rPr>
              <a:t>, M. (2012) «La grammatica è una canzone dolce?», materiali dal «Corso di aggiornamento per i docenti di materie linguistiche delle scuole dell’Alta Padovana» (settembre/ottobre 2012)</a:t>
            </a:r>
          </a:p>
          <a:p>
            <a:pPr marL="36900" indent="0">
              <a:buNone/>
            </a:pPr>
            <a:r>
              <a:rPr lang="it-IT" sz="2800" dirty="0">
                <a:solidFill>
                  <a:srgbClr val="FFFF00"/>
                </a:solidFill>
              </a:rPr>
              <a:t>Lo Duca M.G. (2012), «Che cosa ci dicono i risultati delle prove INVALSI sulla didattica della grammatica?» (materiali dal «Corso di Formazione PRIN - Didattica delle Lingue e Linguistica Formale: prospettive e applicazioni di grammatica comparativa», Cittadella, ottobre 2012)</a:t>
            </a:r>
          </a:p>
          <a:p>
            <a:pPr marL="36900" indent="0">
              <a:buNone/>
            </a:pPr>
            <a:r>
              <a:rPr lang="it-IT" sz="2800" dirty="0">
                <a:solidFill>
                  <a:srgbClr val="FFFF00"/>
                </a:solidFill>
              </a:rPr>
              <a:t>Vedovato, D. / Penello N. (2013), «Riflessioni sulla competenza grammaticale in entrata nella scuola media superiore di secondo grado», in </a:t>
            </a:r>
            <a:r>
              <a:rPr lang="it-IT" sz="2800" i="1" dirty="0">
                <a:solidFill>
                  <a:srgbClr val="FFFF00"/>
                </a:solidFill>
              </a:rPr>
              <a:t>Grammatica e Didattica</a:t>
            </a:r>
            <a:r>
              <a:rPr lang="it-IT" sz="2800" dirty="0">
                <a:solidFill>
                  <a:srgbClr val="FFFF00"/>
                </a:solidFill>
              </a:rPr>
              <a:t>, numero speciale 2013, 1-27 (http://www.maldura.unipd.it/</a:t>
            </a:r>
            <a:r>
              <a:rPr lang="it-IT" sz="2800" dirty="0" err="1">
                <a:solidFill>
                  <a:srgbClr val="FFFF00"/>
                </a:solidFill>
              </a:rPr>
              <a:t>GeD</a:t>
            </a:r>
            <a:r>
              <a:rPr lang="it-IT" sz="2800" dirty="0">
                <a:solidFill>
                  <a:srgbClr val="FFFF00"/>
                </a:solidFill>
              </a:rPr>
              <a:t>/attiGeD2012.html)</a:t>
            </a:r>
          </a:p>
          <a:p>
            <a:pPr marL="36900" indent="0">
              <a:buNone/>
            </a:pPr>
            <a:endParaRPr lang="it-IT" sz="2800" i="1" dirty="0">
              <a:solidFill>
                <a:srgbClr val="FFFF00"/>
              </a:solidFill>
            </a:endParaRPr>
          </a:p>
        </p:txBody>
      </p:sp>
    </p:spTree>
    <p:extLst>
      <p:ext uri="{BB962C8B-B14F-4D97-AF65-F5344CB8AC3E}">
        <p14:creationId xmlns:p14="http://schemas.microsoft.com/office/powerpoint/2010/main" val="9182534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265044"/>
            <a:ext cx="10353762" cy="834886"/>
          </a:xfrm>
        </p:spPr>
        <p:txBody>
          <a:bodyPr/>
          <a:lstStyle/>
          <a:p>
            <a:r>
              <a:rPr lang="it-IT" dirty="0">
                <a:solidFill>
                  <a:schemeClr val="accent6"/>
                </a:solidFill>
              </a:rPr>
              <a:t>Riferimenti bibliografici</a:t>
            </a:r>
            <a:r>
              <a:rPr lang="it-IT" dirty="0"/>
              <a:t>	</a:t>
            </a:r>
          </a:p>
        </p:txBody>
      </p:sp>
      <p:sp>
        <p:nvSpPr>
          <p:cNvPr id="3" name="Segnaposto contenuto 2"/>
          <p:cNvSpPr>
            <a:spLocks noGrp="1"/>
          </p:cNvSpPr>
          <p:nvPr>
            <p:ph idx="1"/>
          </p:nvPr>
        </p:nvSpPr>
        <p:spPr>
          <a:xfrm>
            <a:off x="490330" y="1258958"/>
            <a:ext cx="11343861" cy="4890051"/>
          </a:xfrm>
        </p:spPr>
        <p:txBody>
          <a:bodyPr>
            <a:normAutofit fontScale="92500"/>
          </a:bodyPr>
          <a:lstStyle/>
          <a:p>
            <a:pPr marL="36900" indent="0">
              <a:buNone/>
            </a:pPr>
            <a:r>
              <a:rPr lang="it-IT" sz="2800" dirty="0" err="1">
                <a:solidFill>
                  <a:srgbClr val="FFFF00"/>
                </a:solidFill>
              </a:rPr>
              <a:t>Ferralasco</a:t>
            </a:r>
            <a:r>
              <a:rPr lang="it-IT" sz="2800" dirty="0">
                <a:solidFill>
                  <a:srgbClr val="FFFF00"/>
                </a:solidFill>
              </a:rPr>
              <a:t> Anna, </a:t>
            </a:r>
            <a:r>
              <a:rPr lang="it-IT" sz="2800" dirty="0" err="1">
                <a:solidFill>
                  <a:srgbClr val="FFFF00"/>
                </a:solidFill>
              </a:rPr>
              <a:t>Moioso</a:t>
            </a:r>
            <a:r>
              <a:rPr lang="it-IT" sz="2800" dirty="0">
                <a:solidFill>
                  <a:srgbClr val="FFFF00"/>
                </a:solidFill>
              </a:rPr>
              <a:t> Anna, Testa Francesco (2011) </a:t>
            </a:r>
            <a:r>
              <a:rPr lang="it-IT" sz="2800" i="1" dirty="0">
                <a:solidFill>
                  <a:srgbClr val="FFFF00"/>
                </a:solidFill>
              </a:rPr>
              <a:t>Fare il punto. Competenti in italiano. Grammatica e scrittura. Per le scuole superiori. </a:t>
            </a:r>
            <a:r>
              <a:rPr lang="it-IT" sz="2800" dirty="0">
                <a:solidFill>
                  <a:srgbClr val="FFFF00"/>
                </a:solidFill>
              </a:rPr>
              <a:t>Milano: Bruno Mondadori Scuola (e volumetto allegato Scrittura)</a:t>
            </a:r>
          </a:p>
          <a:p>
            <a:pPr marL="36900" indent="0">
              <a:buNone/>
            </a:pPr>
            <a:r>
              <a:rPr lang="it-IT" sz="2800" dirty="0">
                <a:solidFill>
                  <a:srgbClr val="FFFF00"/>
                </a:solidFill>
              </a:rPr>
              <a:t>Lo Duca M. Giuseppa (2012) «Che cosa ci dicono i risultati delle prove INVALSI sulla didattica della grammatica?» (materiali dal «Corso di Formazione PRIN - Didattica delle Lingue e Linguistica Formale: prospettive e applicazioni di grammatica comparativa», Cittadella, ottobre 2012)</a:t>
            </a:r>
          </a:p>
          <a:p>
            <a:pPr marL="36900" indent="0">
              <a:buNone/>
            </a:pPr>
            <a:r>
              <a:rPr lang="it-IT" sz="2800" dirty="0">
                <a:solidFill>
                  <a:srgbClr val="FFFF00"/>
                </a:solidFill>
              </a:rPr>
              <a:t>Murphy Raymond (2004</a:t>
            </a:r>
            <a:r>
              <a:rPr lang="it-IT" sz="1700" dirty="0">
                <a:solidFill>
                  <a:srgbClr val="FFFF00"/>
                </a:solidFill>
              </a:rPr>
              <a:t>3</a:t>
            </a:r>
            <a:r>
              <a:rPr lang="it-IT" sz="2800" dirty="0">
                <a:solidFill>
                  <a:srgbClr val="FFFF00"/>
                </a:solidFill>
              </a:rPr>
              <a:t>) </a:t>
            </a:r>
            <a:r>
              <a:rPr lang="it-IT" sz="2800" i="1" dirty="0">
                <a:solidFill>
                  <a:srgbClr val="FFFF00"/>
                </a:solidFill>
              </a:rPr>
              <a:t>English </a:t>
            </a:r>
            <a:r>
              <a:rPr lang="it-IT" sz="2800" i="1" dirty="0" err="1">
                <a:solidFill>
                  <a:srgbClr val="FFFF00"/>
                </a:solidFill>
              </a:rPr>
              <a:t>Grammar</a:t>
            </a:r>
            <a:r>
              <a:rPr lang="it-IT" sz="2800" i="1" dirty="0">
                <a:solidFill>
                  <a:srgbClr val="FFFF00"/>
                </a:solidFill>
              </a:rPr>
              <a:t> in Use</a:t>
            </a:r>
            <a:r>
              <a:rPr lang="it-IT" sz="2800" dirty="0">
                <a:solidFill>
                  <a:srgbClr val="FFFF00"/>
                </a:solidFill>
              </a:rPr>
              <a:t>, Cambridge: Cambridge UP.</a:t>
            </a:r>
          </a:p>
          <a:p>
            <a:pPr marL="36900" indent="0">
              <a:buNone/>
            </a:pPr>
            <a:r>
              <a:rPr lang="it-IT" sz="2800" dirty="0" err="1">
                <a:solidFill>
                  <a:srgbClr val="FFFF00"/>
                </a:solidFill>
              </a:rPr>
              <a:t>Vinante</a:t>
            </a:r>
            <a:r>
              <a:rPr lang="it-IT" sz="2800" dirty="0">
                <a:solidFill>
                  <a:srgbClr val="FFFF00"/>
                </a:solidFill>
              </a:rPr>
              <a:t> Silvia (2013) «Predicati nominali e verbo essere. Un'attività didattica». </a:t>
            </a:r>
            <a:r>
              <a:rPr lang="it-IT" sz="2800" i="1" dirty="0">
                <a:solidFill>
                  <a:srgbClr val="FFFF00"/>
                </a:solidFill>
              </a:rPr>
              <a:t>LAM – Lingue Antiche e Moderne </a:t>
            </a:r>
            <a:r>
              <a:rPr lang="it-IT" sz="2800" dirty="0">
                <a:solidFill>
                  <a:srgbClr val="FFFF00"/>
                </a:solidFill>
              </a:rPr>
              <a:t>2: 125-167 (http://all.uniud.it/</a:t>
            </a:r>
            <a:r>
              <a:rPr lang="it-IT" sz="2800" dirty="0" err="1">
                <a:solidFill>
                  <a:srgbClr val="FFFF00"/>
                </a:solidFill>
              </a:rPr>
              <a:t>lam</a:t>
            </a:r>
            <a:r>
              <a:rPr lang="it-IT" sz="2800" dirty="0">
                <a:solidFill>
                  <a:srgbClr val="FFFF00"/>
                </a:solidFill>
              </a:rPr>
              <a:t>/).</a:t>
            </a:r>
          </a:p>
          <a:p>
            <a:pPr marL="36900" indent="0">
              <a:buNone/>
            </a:pPr>
            <a:endParaRPr lang="it-IT" sz="2800" i="1" dirty="0">
              <a:solidFill>
                <a:srgbClr val="FFFF00"/>
              </a:solidFill>
            </a:endParaRPr>
          </a:p>
        </p:txBody>
      </p:sp>
    </p:spTree>
    <p:extLst>
      <p:ext uri="{BB962C8B-B14F-4D97-AF65-F5344CB8AC3E}">
        <p14:creationId xmlns:p14="http://schemas.microsoft.com/office/powerpoint/2010/main" val="1340404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79513"/>
          </a:xfrm>
        </p:spPr>
        <p:txBody>
          <a:bodyPr>
            <a:normAutofit fontScale="90000"/>
          </a:bodyPr>
          <a:lstStyle/>
          <a:p>
            <a:r>
              <a:rPr lang="it-IT" dirty="0"/>
              <a:t>	</a:t>
            </a:r>
          </a:p>
        </p:txBody>
      </p:sp>
      <p:sp>
        <p:nvSpPr>
          <p:cNvPr id="3" name="Segnaposto contenuto 2"/>
          <p:cNvSpPr>
            <a:spLocks noGrp="1"/>
          </p:cNvSpPr>
          <p:nvPr>
            <p:ph idx="1"/>
          </p:nvPr>
        </p:nvSpPr>
        <p:spPr>
          <a:xfrm>
            <a:off x="913795" y="397565"/>
            <a:ext cx="10353762" cy="6003235"/>
          </a:xfrm>
        </p:spPr>
        <p:txBody>
          <a:bodyPr>
            <a:normAutofit fontScale="62500" lnSpcReduction="20000"/>
          </a:bodyPr>
          <a:lstStyle/>
          <a:p>
            <a:r>
              <a:rPr lang="it-IT" sz="3400" dirty="0">
                <a:solidFill>
                  <a:srgbClr val="FFFF00"/>
                </a:solidFill>
              </a:rPr>
              <a:t>tipologia di richieste del test:</a:t>
            </a:r>
          </a:p>
          <a:p>
            <a:endParaRPr lang="it-IT" sz="3400" dirty="0">
              <a:solidFill>
                <a:srgbClr val="FFFF00"/>
              </a:solidFill>
            </a:endParaRPr>
          </a:p>
          <a:p>
            <a:pPr marL="36900" indent="0">
              <a:buNone/>
            </a:pPr>
            <a:r>
              <a:rPr lang="it-IT" sz="3400" dirty="0">
                <a:solidFill>
                  <a:srgbClr val="FFFF00"/>
                </a:solidFill>
              </a:rPr>
              <a:t>1. individuare tempo e modo delle forme verbali inserite nelle frasi proposte</a:t>
            </a:r>
          </a:p>
          <a:p>
            <a:pPr marL="36900" indent="0">
              <a:buNone/>
            </a:pPr>
            <a:r>
              <a:rPr lang="it-IT" sz="3400" dirty="0">
                <a:solidFill>
                  <a:srgbClr val="FFFF00"/>
                </a:solidFill>
              </a:rPr>
              <a:t>2. individuare uso transitivo o intransitivo del verbo inserito nelle frasi proposte</a:t>
            </a:r>
          </a:p>
          <a:p>
            <a:pPr marL="36900" indent="0">
              <a:buNone/>
            </a:pPr>
            <a:r>
              <a:rPr lang="it-IT" sz="3400" dirty="0">
                <a:solidFill>
                  <a:srgbClr val="FFFF00"/>
                </a:solidFill>
              </a:rPr>
              <a:t>3. indicare se la forma verbale presente nelle frasi proposte è attiva, passiva o riflessiva</a:t>
            </a:r>
          </a:p>
          <a:p>
            <a:pPr marL="36900" indent="0">
              <a:buNone/>
            </a:pPr>
            <a:r>
              <a:rPr lang="it-IT" sz="3400" dirty="0">
                <a:solidFill>
                  <a:srgbClr val="FFFF00"/>
                </a:solidFill>
              </a:rPr>
              <a:t>4. individuare il soggetto nelle frasi proposte e indicare se il predicato è verbale o nominale</a:t>
            </a:r>
          </a:p>
          <a:p>
            <a:pPr marL="36900" indent="0">
              <a:buNone/>
            </a:pPr>
            <a:r>
              <a:rPr lang="it-IT" sz="3400" dirty="0">
                <a:solidFill>
                  <a:srgbClr val="FFFF00"/>
                </a:solidFill>
              </a:rPr>
              <a:t>5. individuare i pronomi presenti nelle frasi proposte</a:t>
            </a:r>
          </a:p>
          <a:p>
            <a:pPr marL="36900" indent="0">
              <a:buNone/>
            </a:pPr>
            <a:r>
              <a:rPr lang="it-IT" sz="3400" dirty="0">
                <a:solidFill>
                  <a:srgbClr val="FFFF00"/>
                </a:solidFill>
              </a:rPr>
              <a:t>6. individuare soggetto (anche sottinteso) e complemento oggetto delle frasi proposte</a:t>
            </a:r>
          </a:p>
          <a:p>
            <a:pPr marL="36900" indent="0">
              <a:buNone/>
            </a:pPr>
            <a:r>
              <a:rPr lang="it-IT" sz="3400" dirty="0">
                <a:solidFill>
                  <a:srgbClr val="FFFF00"/>
                </a:solidFill>
              </a:rPr>
              <a:t>7. date due proposizioni coordinate, riscrivere il periodo usando un legame di subordinazione</a:t>
            </a:r>
          </a:p>
          <a:p>
            <a:pPr marL="36900" indent="0">
              <a:buNone/>
            </a:pPr>
            <a:endParaRPr lang="it-IT" sz="3400" dirty="0">
              <a:solidFill>
                <a:srgbClr val="FFFF00"/>
              </a:solidFill>
            </a:endParaRPr>
          </a:p>
          <a:p>
            <a:pPr marL="36900" indent="0">
              <a:buNone/>
            </a:pPr>
            <a:endParaRPr lang="it-IT" sz="3400" dirty="0">
              <a:solidFill>
                <a:srgbClr val="FFFF00"/>
              </a:solidFill>
            </a:endParaRPr>
          </a:p>
          <a:p>
            <a:r>
              <a:rPr lang="it-IT" sz="3400" dirty="0">
                <a:solidFill>
                  <a:srgbClr val="FFFF00"/>
                </a:solidFill>
              </a:rPr>
              <a:t>totale punteggio: 87 punti; livello sufficienza = 51 punti (60%)</a:t>
            </a:r>
          </a:p>
          <a:p>
            <a:r>
              <a:rPr lang="it-IT" sz="3400" dirty="0">
                <a:solidFill>
                  <a:srgbClr val="FFFF00"/>
                </a:solidFill>
              </a:rPr>
              <a:t>del campione analizzato: test sufficienti = 62 (48%)</a:t>
            </a:r>
          </a:p>
          <a:p>
            <a:endParaRPr lang="it-IT" sz="2800" i="1" dirty="0"/>
          </a:p>
        </p:txBody>
      </p:sp>
    </p:spTree>
    <p:extLst>
      <p:ext uri="{BB962C8B-B14F-4D97-AF65-F5344CB8AC3E}">
        <p14:creationId xmlns:p14="http://schemas.microsoft.com/office/powerpoint/2010/main" val="1628800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53009"/>
          </a:xfrm>
        </p:spPr>
        <p:txBody>
          <a:bodyPr>
            <a:normAutofit fontScale="90000"/>
          </a:bodyPr>
          <a:lstStyle/>
          <a:p>
            <a:r>
              <a:rPr lang="it-IT" dirty="0"/>
              <a:t>	</a:t>
            </a:r>
          </a:p>
        </p:txBody>
      </p:sp>
      <p:sp>
        <p:nvSpPr>
          <p:cNvPr id="3" name="Segnaposto contenuto 2"/>
          <p:cNvSpPr>
            <a:spLocks noGrp="1"/>
          </p:cNvSpPr>
          <p:nvPr>
            <p:ph idx="1"/>
          </p:nvPr>
        </p:nvSpPr>
        <p:spPr>
          <a:xfrm>
            <a:off x="913795" y="397565"/>
            <a:ext cx="10353762" cy="6069496"/>
          </a:xfrm>
        </p:spPr>
        <p:txBody>
          <a:bodyPr>
            <a:normAutofit/>
          </a:bodyPr>
          <a:lstStyle/>
          <a:p>
            <a:endParaRPr lang="it-IT" sz="2800" i="1" dirty="0"/>
          </a:p>
        </p:txBody>
      </p:sp>
      <p:graphicFrame>
        <p:nvGraphicFramePr>
          <p:cNvPr id="4" name="Tabella 3"/>
          <p:cNvGraphicFramePr>
            <a:graphicFrameLocks noGrp="1"/>
          </p:cNvGraphicFramePr>
          <p:nvPr>
            <p:extLst>
              <p:ext uri="{D42A27DB-BD31-4B8C-83A1-F6EECF244321}">
                <p14:modId xmlns:p14="http://schemas.microsoft.com/office/powerpoint/2010/main" val="93467080"/>
              </p:ext>
            </p:extLst>
          </p:nvPr>
        </p:nvGraphicFramePr>
        <p:xfrm>
          <a:off x="291550" y="185529"/>
          <a:ext cx="11675163" cy="6281532"/>
        </p:xfrm>
        <a:graphic>
          <a:graphicData uri="http://schemas.openxmlformats.org/drawingml/2006/table">
            <a:tbl>
              <a:tblPr firstRow="1" firstCol="1" bandRow="1">
                <a:tableStyleId>{5C22544A-7EE6-4342-B048-85BDC9FD1C3A}</a:tableStyleId>
              </a:tblPr>
              <a:tblGrid>
                <a:gridCol w="2676937">
                  <a:extLst>
                    <a:ext uri="{9D8B030D-6E8A-4147-A177-3AD203B41FA5}">
                      <a16:colId xmlns:a16="http://schemas.microsoft.com/office/drawing/2014/main" xmlns="" val="2234369268"/>
                    </a:ext>
                  </a:extLst>
                </a:gridCol>
                <a:gridCol w="5353878">
                  <a:extLst>
                    <a:ext uri="{9D8B030D-6E8A-4147-A177-3AD203B41FA5}">
                      <a16:colId xmlns:a16="http://schemas.microsoft.com/office/drawing/2014/main" xmlns="" val="1489149655"/>
                    </a:ext>
                  </a:extLst>
                </a:gridCol>
                <a:gridCol w="3644348">
                  <a:extLst>
                    <a:ext uri="{9D8B030D-6E8A-4147-A177-3AD203B41FA5}">
                      <a16:colId xmlns:a16="http://schemas.microsoft.com/office/drawing/2014/main" xmlns="" val="2770673396"/>
                    </a:ext>
                  </a:extLst>
                </a:gridCol>
              </a:tblGrid>
              <a:tr h="628152">
                <a:tc>
                  <a:txBody>
                    <a:bodyPr/>
                    <a:lstStyle/>
                    <a:p>
                      <a:pPr>
                        <a:lnSpc>
                          <a:spcPct val="115000"/>
                        </a:lnSpc>
                        <a:spcAft>
                          <a:spcPts val="0"/>
                        </a:spcAft>
                      </a:pPr>
                      <a:r>
                        <a:rPr lang="it-IT" sz="2000" b="1">
                          <a:solidFill>
                            <a:schemeClr val="accent1">
                              <a:lumMod val="50000"/>
                            </a:schemeClr>
                          </a:solidFill>
                          <a:effectLst/>
                        </a:rPr>
                        <a:t>Esercizio</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0910" marR="50910" marT="0" marB="0"/>
                </a:tc>
                <a:tc>
                  <a:txBody>
                    <a:bodyPr/>
                    <a:lstStyle/>
                    <a:p>
                      <a:pPr>
                        <a:lnSpc>
                          <a:spcPct val="115000"/>
                        </a:lnSpc>
                        <a:spcAft>
                          <a:spcPts val="0"/>
                        </a:spcAft>
                      </a:pPr>
                      <a:r>
                        <a:rPr lang="it-IT" sz="2000" b="1">
                          <a:solidFill>
                            <a:schemeClr val="accent1">
                              <a:lumMod val="50000"/>
                            </a:schemeClr>
                          </a:solidFill>
                          <a:effectLst/>
                        </a:rPr>
                        <a:t>Dato da analizzare</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0910" marR="50910" marT="0" marB="0"/>
                </a:tc>
                <a:tc>
                  <a:txBody>
                    <a:bodyPr/>
                    <a:lstStyle/>
                    <a:p>
                      <a:pPr>
                        <a:lnSpc>
                          <a:spcPct val="115000"/>
                        </a:lnSpc>
                        <a:spcAft>
                          <a:spcPts val="0"/>
                        </a:spcAft>
                      </a:pPr>
                      <a:r>
                        <a:rPr lang="it-IT" sz="2000" b="1" dirty="0">
                          <a:solidFill>
                            <a:schemeClr val="accent1">
                              <a:lumMod val="50000"/>
                            </a:schemeClr>
                          </a:solidFill>
                          <a:effectLst/>
                        </a:rPr>
                        <a:t>Errore</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0910" marR="50910" marT="0" marB="0"/>
                </a:tc>
                <a:extLst>
                  <a:ext uri="{0D108BD9-81ED-4DB2-BD59-A6C34878D82A}">
                    <a16:rowId xmlns:a16="http://schemas.microsoft.com/office/drawing/2014/main" xmlns="" val="4109981925"/>
                  </a:ext>
                </a:extLst>
              </a:tr>
              <a:tr h="1256307">
                <a:tc rowSpan="2">
                  <a:txBody>
                    <a:bodyPr/>
                    <a:lstStyle/>
                    <a:p>
                      <a:pPr>
                        <a:lnSpc>
                          <a:spcPct val="115000"/>
                        </a:lnSpc>
                        <a:spcAft>
                          <a:spcPts val="0"/>
                        </a:spcAft>
                      </a:pPr>
                      <a:r>
                        <a:rPr lang="it-IT" sz="2000" b="1" dirty="0">
                          <a:solidFill>
                            <a:schemeClr val="accent1">
                              <a:lumMod val="50000"/>
                            </a:schemeClr>
                          </a:solidFill>
                          <a:effectLst/>
                        </a:rPr>
                        <a:t>1. Individuare tempo e modo delle forme verbali presenti nelle frasi</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0910" marR="50910" marT="0" marB="0"/>
                </a:tc>
                <a:tc>
                  <a:txBody>
                    <a:bodyPr/>
                    <a:lstStyle/>
                    <a:p>
                      <a:pPr>
                        <a:lnSpc>
                          <a:spcPct val="115000"/>
                        </a:lnSpc>
                        <a:spcAft>
                          <a:spcPts val="0"/>
                        </a:spcAft>
                      </a:pPr>
                      <a:r>
                        <a:rPr lang="it-IT" sz="2000" b="1" dirty="0">
                          <a:solidFill>
                            <a:schemeClr val="accent1">
                              <a:lumMod val="50000"/>
                            </a:schemeClr>
                          </a:solidFill>
                          <a:effectLst/>
                        </a:rPr>
                        <a:t>a. Avrà capito la lezione?</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0910" marR="50910" marT="0" marB="0"/>
                </a:tc>
                <a:tc>
                  <a:txBody>
                    <a:bodyPr/>
                    <a:lstStyle/>
                    <a:p>
                      <a:pPr>
                        <a:lnSpc>
                          <a:spcPct val="115000"/>
                        </a:lnSpc>
                        <a:spcAft>
                          <a:spcPts val="0"/>
                        </a:spcAft>
                      </a:pPr>
                      <a:r>
                        <a:rPr lang="it-IT" sz="2000" b="1" dirty="0">
                          <a:solidFill>
                            <a:schemeClr val="accent1">
                              <a:lumMod val="50000"/>
                            </a:schemeClr>
                          </a:solidFill>
                          <a:effectLst/>
                        </a:rPr>
                        <a:t>etichettato genericamente come futuro</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0910" marR="50910" marT="0" marB="0"/>
                </a:tc>
                <a:extLst>
                  <a:ext uri="{0D108BD9-81ED-4DB2-BD59-A6C34878D82A}">
                    <a16:rowId xmlns:a16="http://schemas.microsoft.com/office/drawing/2014/main" xmlns="" val="3687932236"/>
                  </a:ext>
                </a:extLst>
              </a:tr>
              <a:tr h="1256307">
                <a:tc vMerge="1">
                  <a:txBody>
                    <a:bodyPr/>
                    <a:lstStyle/>
                    <a:p>
                      <a:endParaRPr lang="it-IT"/>
                    </a:p>
                  </a:txBody>
                  <a:tcPr/>
                </a:tc>
                <a:tc>
                  <a:txBody>
                    <a:bodyPr/>
                    <a:lstStyle/>
                    <a:p>
                      <a:pPr>
                        <a:lnSpc>
                          <a:spcPct val="115000"/>
                        </a:lnSpc>
                        <a:spcAft>
                          <a:spcPts val="0"/>
                        </a:spcAft>
                      </a:pPr>
                      <a:r>
                        <a:rPr lang="it-IT" sz="2000" b="1" dirty="0">
                          <a:solidFill>
                            <a:schemeClr val="accent1">
                              <a:lumMod val="50000"/>
                            </a:schemeClr>
                          </a:solidFill>
                          <a:effectLst/>
                        </a:rPr>
                        <a:t>b. Oh, se venisse il sole!</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0910" marR="50910" marT="0" marB="0"/>
                </a:tc>
                <a:tc>
                  <a:txBody>
                    <a:bodyPr/>
                    <a:lstStyle/>
                    <a:p>
                      <a:pPr>
                        <a:lnSpc>
                          <a:spcPct val="115000"/>
                        </a:lnSpc>
                        <a:spcAft>
                          <a:spcPts val="0"/>
                        </a:spcAft>
                      </a:pPr>
                      <a:r>
                        <a:rPr lang="it-IT" sz="2000" b="1" dirty="0">
                          <a:solidFill>
                            <a:schemeClr val="accent1">
                              <a:lumMod val="50000"/>
                            </a:schemeClr>
                          </a:solidFill>
                          <a:effectLst/>
                        </a:rPr>
                        <a:t>etichettato come condizionale presente</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0910" marR="50910" marT="0" marB="0"/>
                </a:tc>
                <a:extLst>
                  <a:ext uri="{0D108BD9-81ED-4DB2-BD59-A6C34878D82A}">
                    <a16:rowId xmlns:a16="http://schemas.microsoft.com/office/drawing/2014/main" xmlns="" val="951572755"/>
                  </a:ext>
                </a:extLst>
              </a:tr>
              <a:tr h="1256307">
                <a:tc rowSpan="2">
                  <a:txBody>
                    <a:bodyPr/>
                    <a:lstStyle/>
                    <a:p>
                      <a:pPr>
                        <a:lnSpc>
                          <a:spcPct val="115000"/>
                        </a:lnSpc>
                        <a:spcAft>
                          <a:spcPts val="0"/>
                        </a:spcAft>
                      </a:pPr>
                      <a:r>
                        <a:rPr lang="it-IT" sz="2000" b="1">
                          <a:solidFill>
                            <a:schemeClr val="accent1">
                              <a:lumMod val="50000"/>
                            </a:schemeClr>
                          </a:solidFill>
                          <a:effectLst/>
                        </a:rPr>
                        <a:t>2. Riconoscere se il verbo è usato transitivamente o intransitivamente</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0910" marR="50910" marT="0" marB="0"/>
                </a:tc>
                <a:tc>
                  <a:txBody>
                    <a:bodyPr/>
                    <a:lstStyle/>
                    <a:p>
                      <a:pPr>
                        <a:lnSpc>
                          <a:spcPct val="115000"/>
                        </a:lnSpc>
                        <a:spcAft>
                          <a:spcPts val="0"/>
                        </a:spcAft>
                      </a:pPr>
                      <a:r>
                        <a:rPr lang="it-IT" sz="2000" b="1">
                          <a:solidFill>
                            <a:schemeClr val="accent1">
                              <a:lumMod val="50000"/>
                            </a:schemeClr>
                          </a:solidFill>
                          <a:effectLst/>
                        </a:rPr>
                        <a:t>a. Chi mi attende per il corso di recupero? </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0910" marR="50910" marT="0" marB="0"/>
                </a:tc>
                <a:tc>
                  <a:txBody>
                    <a:bodyPr/>
                    <a:lstStyle/>
                    <a:p>
                      <a:pPr>
                        <a:lnSpc>
                          <a:spcPct val="115000"/>
                        </a:lnSpc>
                        <a:spcAft>
                          <a:spcPts val="0"/>
                        </a:spcAft>
                      </a:pPr>
                      <a:r>
                        <a:rPr lang="it-IT" sz="2000" b="1" dirty="0">
                          <a:solidFill>
                            <a:schemeClr val="accent1">
                              <a:lumMod val="50000"/>
                            </a:schemeClr>
                          </a:solidFill>
                          <a:effectLst/>
                        </a:rPr>
                        <a:t>intransitivo</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0910" marR="50910" marT="0" marB="0"/>
                </a:tc>
                <a:extLst>
                  <a:ext uri="{0D108BD9-81ED-4DB2-BD59-A6C34878D82A}">
                    <a16:rowId xmlns:a16="http://schemas.microsoft.com/office/drawing/2014/main" xmlns="" val="3676102086"/>
                  </a:ext>
                </a:extLst>
              </a:tr>
              <a:tr h="628152">
                <a:tc vMerge="1">
                  <a:txBody>
                    <a:bodyPr/>
                    <a:lstStyle/>
                    <a:p>
                      <a:endParaRPr lang="it-IT"/>
                    </a:p>
                  </a:txBody>
                  <a:tcPr/>
                </a:tc>
                <a:tc>
                  <a:txBody>
                    <a:bodyPr/>
                    <a:lstStyle/>
                    <a:p>
                      <a:pPr>
                        <a:lnSpc>
                          <a:spcPct val="115000"/>
                        </a:lnSpc>
                        <a:spcAft>
                          <a:spcPts val="0"/>
                        </a:spcAft>
                      </a:pPr>
                      <a:r>
                        <a:rPr lang="it-IT" sz="2000" b="1">
                          <a:solidFill>
                            <a:schemeClr val="accent1">
                              <a:lumMod val="50000"/>
                            </a:schemeClr>
                          </a:solidFill>
                          <a:effectLst/>
                        </a:rPr>
                        <a:t>b. Brilla una luce in cima alla torre</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0910" marR="50910" marT="0" marB="0"/>
                </a:tc>
                <a:tc>
                  <a:txBody>
                    <a:bodyPr/>
                    <a:lstStyle/>
                    <a:p>
                      <a:pPr>
                        <a:lnSpc>
                          <a:spcPct val="115000"/>
                        </a:lnSpc>
                        <a:spcAft>
                          <a:spcPts val="0"/>
                        </a:spcAft>
                      </a:pPr>
                      <a:r>
                        <a:rPr lang="it-IT" sz="2000" b="1" dirty="0">
                          <a:solidFill>
                            <a:schemeClr val="accent1">
                              <a:lumMod val="50000"/>
                            </a:schemeClr>
                          </a:solidFill>
                          <a:effectLst/>
                        </a:rPr>
                        <a:t>transitivo</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0910" marR="50910" marT="0" marB="0"/>
                </a:tc>
                <a:extLst>
                  <a:ext uri="{0D108BD9-81ED-4DB2-BD59-A6C34878D82A}">
                    <a16:rowId xmlns:a16="http://schemas.microsoft.com/office/drawing/2014/main" xmlns="" val="1431867165"/>
                  </a:ext>
                </a:extLst>
              </a:tr>
              <a:tr h="1256307">
                <a:tc>
                  <a:txBody>
                    <a:bodyPr/>
                    <a:lstStyle/>
                    <a:p>
                      <a:pPr>
                        <a:lnSpc>
                          <a:spcPct val="115000"/>
                        </a:lnSpc>
                        <a:spcAft>
                          <a:spcPts val="0"/>
                        </a:spcAft>
                      </a:pPr>
                      <a:r>
                        <a:rPr lang="it-IT" sz="2000" b="1">
                          <a:solidFill>
                            <a:schemeClr val="accent1">
                              <a:lumMod val="50000"/>
                            </a:schemeClr>
                          </a:solidFill>
                          <a:effectLst/>
                        </a:rPr>
                        <a:t>3. Indicare se la forma verbale è attiva, passiva o riflessiva</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0910" marR="50910" marT="0" marB="0"/>
                </a:tc>
                <a:tc>
                  <a:txBody>
                    <a:bodyPr/>
                    <a:lstStyle/>
                    <a:p>
                      <a:pPr>
                        <a:lnSpc>
                          <a:spcPct val="115000"/>
                        </a:lnSpc>
                        <a:spcAft>
                          <a:spcPts val="0"/>
                        </a:spcAft>
                      </a:pPr>
                      <a:r>
                        <a:rPr lang="it-IT" sz="2000" b="1">
                          <a:solidFill>
                            <a:schemeClr val="accent1">
                              <a:lumMod val="50000"/>
                            </a:schemeClr>
                          </a:solidFill>
                          <a:effectLst/>
                        </a:rPr>
                        <a:t>Quest'anno il saggio teatrale si fa in due serate</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0910" marR="50910" marT="0" marB="0"/>
                </a:tc>
                <a:tc>
                  <a:txBody>
                    <a:bodyPr/>
                    <a:lstStyle/>
                    <a:p>
                      <a:pPr>
                        <a:lnSpc>
                          <a:spcPct val="115000"/>
                        </a:lnSpc>
                        <a:spcAft>
                          <a:spcPts val="0"/>
                        </a:spcAft>
                      </a:pPr>
                      <a:r>
                        <a:rPr lang="it-IT" sz="2000" b="1" dirty="0">
                          <a:solidFill>
                            <a:schemeClr val="accent1">
                              <a:lumMod val="50000"/>
                            </a:schemeClr>
                          </a:solidFill>
                          <a:effectLst/>
                        </a:rPr>
                        <a:t>riflessivo</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0910" marR="50910" marT="0" marB="0"/>
                </a:tc>
                <a:extLst>
                  <a:ext uri="{0D108BD9-81ED-4DB2-BD59-A6C34878D82A}">
                    <a16:rowId xmlns:a16="http://schemas.microsoft.com/office/drawing/2014/main" xmlns="" val="787336460"/>
                  </a:ext>
                </a:extLst>
              </a:tr>
            </a:tbl>
          </a:graphicData>
        </a:graphic>
      </p:graphicFrame>
      <p:sp>
        <p:nvSpPr>
          <p:cNvPr id="5" name="Rectangle 1"/>
          <p:cNvSpPr>
            <a:spLocks noChangeArrowheads="1"/>
          </p:cNvSpPr>
          <p:nvPr/>
        </p:nvSpPr>
        <p:spPr bwMode="auto">
          <a:xfrm>
            <a:off x="9321279" y="1722050"/>
            <a:ext cx="23916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it-IT" altLang="it-IT" sz="1200" b="0" i="0" u="none" strike="noStrike" cap="none" normalizeH="0" baseline="0" dirty="0">
                <a:ln>
                  <a:noFill/>
                </a:ln>
                <a:solidFill>
                  <a:schemeClr val="tx1"/>
                </a:solidFill>
                <a:effectLst/>
                <a:latin typeface="Candara" panose="020E0502030303020204" pitchFamily="34" charset="0"/>
                <a:ea typeface="Calibri" panose="020F0502020204030204" pitchFamily="34" charset="0"/>
                <a:cs typeface="Times New Roman" panose="02020603050405020304" pitchFamily="18" charset="0"/>
              </a:rPr>
              <a:t>1</a:t>
            </a:r>
            <a:endParaRPr kumimoji="0" lang="it-IT" altLang="it-IT"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69970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92765"/>
          </a:xfrm>
        </p:spPr>
        <p:txBody>
          <a:bodyPr>
            <a:normAutofit fontScale="90000"/>
          </a:bodyPr>
          <a:lstStyle/>
          <a:p>
            <a:r>
              <a:rPr lang="it-IT" dirty="0"/>
              <a:t>	</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848632053"/>
              </p:ext>
            </p:extLst>
          </p:nvPr>
        </p:nvGraphicFramePr>
        <p:xfrm>
          <a:off x="132523" y="185530"/>
          <a:ext cx="11926958" cy="6427739"/>
        </p:xfrm>
        <a:graphic>
          <a:graphicData uri="http://schemas.openxmlformats.org/drawingml/2006/table">
            <a:tbl>
              <a:tblPr firstRow="1" firstCol="1" bandRow="1">
                <a:tableStyleId>{5C22544A-7EE6-4342-B048-85BDC9FD1C3A}</a:tableStyleId>
              </a:tblPr>
              <a:tblGrid>
                <a:gridCol w="2491407">
                  <a:extLst>
                    <a:ext uri="{9D8B030D-6E8A-4147-A177-3AD203B41FA5}">
                      <a16:colId xmlns:a16="http://schemas.microsoft.com/office/drawing/2014/main" xmlns="" val="3594716881"/>
                    </a:ext>
                  </a:extLst>
                </a:gridCol>
                <a:gridCol w="5397499">
                  <a:extLst>
                    <a:ext uri="{9D8B030D-6E8A-4147-A177-3AD203B41FA5}">
                      <a16:colId xmlns:a16="http://schemas.microsoft.com/office/drawing/2014/main" xmlns="" val="3309314932"/>
                    </a:ext>
                  </a:extLst>
                </a:gridCol>
                <a:gridCol w="4038052">
                  <a:extLst>
                    <a:ext uri="{9D8B030D-6E8A-4147-A177-3AD203B41FA5}">
                      <a16:colId xmlns:a16="http://schemas.microsoft.com/office/drawing/2014/main" xmlns="" val="327210603"/>
                    </a:ext>
                  </a:extLst>
                </a:gridCol>
              </a:tblGrid>
              <a:tr h="398000">
                <a:tc>
                  <a:txBody>
                    <a:bodyPr/>
                    <a:lstStyle/>
                    <a:p>
                      <a:pPr>
                        <a:lnSpc>
                          <a:spcPct val="115000"/>
                        </a:lnSpc>
                        <a:spcAft>
                          <a:spcPts val="0"/>
                        </a:spcAft>
                      </a:pPr>
                      <a:r>
                        <a:rPr lang="it-IT" sz="2000" b="1" dirty="0">
                          <a:solidFill>
                            <a:schemeClr val="accent1">
                              <a:lumMod val="50000"/>
                            </a:schemeClr>
                          </a:solidFill>
                          <a:effectLst/>
                        </a:rPr>
                        <a:t>Esercizio</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it-IT" sz="2000" b="1">
                          <a:solidFill>
                            <a:schemeClr val="accent1">
                              <a:lumMod val="50000"/>
                            </a:schemeClr>
                          </a:solidFill>
                          <a:effectLst/>
                        </a:rPr>
                        <a:t>Dato da analizzare</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it-IT" sz="2000" b="1" dirty="0">
                          <a:solidFill>
                            <a:schemeClr val="accent1">
                              <a:lumMod val="50000"/>
                            </a:schemeClr>
                          </a:solidFill>
                          <a:effectLst/>
                        </a:rPr>
                        <a:t>Errore</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26828273"/>
                  </a:ext>
                </a:extLst>
              </a:tr>
              <a:tr h="820765">
                <a:tc rowSpan="3">
                  <a:txBody>
                    <a:bodyPr/>
                    <a:lstStyle/>
                    <a:p>
                      <a:pPr>
                        <a:lnSpc>
                          <a:spcPct val="115000"/>
                        </a:lnSpc>
                        <a:spcAft>
                          <a:spcPts val="0"/>
                        </a:spcAft>
                      </a:pPr>
                      <a:r>
                        <a:rPr lang="it-IT" sz="2000" b="1" dirty="0">
                          <a:solidFill>
                            <a:schemeClr val="accent1">
                              <a:lumMod val="50000"/>
                            </a:schemeClr>
                          </a:solidFill>
                          <a:effectLst/>
                        </a:rPr>
                        <a:t>4. Individuare il soggetto della frase ed indicare se il predicato è verbale o nominale</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it-IT" sz="2000" b="1">
                          <a:solidFill>
                            <a:schemeClr val="accent1">
                              <a:lumMod val="50000"/>
                            </a:schemeClr>
                          </a:solidFill>
                          <a:effectLst/>
                        </a:rPr>
                        <a:t>a. </a:t>
                      </a:r>
                      <a:r>
                        <a:rPr lang="it-IT" sz="2000" b="1" u="sng">
                          <a:solidFill>
                            <a:schemeClr val="accent1">
                              <a:lumMod val="50000"/>
                            </a:schemeClr>
                          </a:solidFill>
                          <a:effectLst/>
                        </a:rPr>
                        <a:t>La mia amica Marilena</a:t>
                      </a:r>
                      <a:r>
                        <a:rPr lang="it-IT" sz="2000" b="1">
                          <a:solidFill>
                            <a:schemeClr val="accent1">
                              <a:lumMod val="50000"/>
                            </a:schemeClr>
                          </a:solidFill>
                          <a:effectLst/>
                        </a:rPr>
                        <a:t> è uscita dalla porta posteriore</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it-IT" sz="2000" b="1" dirty="0">
                          <a:solidFill>
                            <a:schemeClr val="accent1">
                              <a:lumMod val="50000"/>
                            </a:schemeClr>
                          </a:solidFill>
                          <a:effectLst/>
                        </a:rPr>
                        <a:t>predicato nominale</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564186531"/>
                  </a:ext>
                </a:extLst>
              </a:tr>
              <a:tr h="398000">
                <a:tc vMerge="1">
                  <a:txBody>
                    <a:bodyPr/>
                    <a:lstStyle/>
                    <a:p>
                      <a:endParaRPr lang="it-IT"/>
                    </a:p>
                  </a:txBody>
                  <a:tcPr/>
                </a:tc>
                <a:tc>
                  <a:txBody>
                    <a:bodyPr/>
                    <a:lstStyle/>
                    <a:p>
                      <a:pPr>
                        <a:lnSpc>
                          <a:spcPct val="115000"/>
                        </a:lnSpc>
                        <a:spcAft>
                          <a:spcPts val="0"/>
                        </a:spcAft>
                      </a:pPr>
                      <a:r>
                        <a:rPr lang="it-IT" sz="2000" b="1" dirty="0">
                          <a:solidFill>
                            <a:schemeClr val="accent1">
                              <a:lumMod val="50000"/>
                            </a:schemeClr>
                          </a:solidFill>
                          <a:effectLst/>
                        </a:rPr>
                        <a:t>b</a:t>
                      </a:r>
                      <a:r>
                        <a:rPr lang="it-IT" sz="2000" b="1" u="none" dirty="0">
                          <a:solidFill>
                            <a:schemeClr val="accent1">
                              <a:lumMod val="50000"/>
                            </a:schemeClr>
                          </a:solidFill>
                          <a:effectLst/>
                        </a:rPr>
                        <a:t>. </a:t>
                      </a:r>
                      <a:r>
                        <a:rPr lang="it-IT" sz="2000" b="1" u="sng" dirty="0">
                          <a:solidFill>
                            <a:schemeClr val="accent1">
                              <a:lumMod val="50000"/>
                            </a:schemeClr>
                          </a:solidFill>
                          <a:effectLst/>
                        </a:rPr>
                        <a:t>La casa all’angolo</a:t>
                      </a:r>
                      <a:r>
                        <a:rPr lang="it-IT" sz="2000" b="1" dirty="0">
                          <a:solidFill>
                            <a:schemeClr val="accent1">
                              <a:lumMod val="50000"/>
                            </a:schemeClr>
                          </a:solidFill>
                          <a:effectLst/>
                        </a:rPr>
                        <a:t> è di Giovanni</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it-IT" sz="2000" b="1" dirty="0">
                          <a:solidFill>
                            <a:schemeClr val="accent1">
                              <a:lumMod val="50000"/>
                            </a:schemeClr>
                          </a:solidFill>
                          <a:effectLst/>
                        </a:rPr>
                        <a:t>predicato nominale</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374079141"/>
                  </a:ext>
                </a:extLst>
              </a:tr>
              <a:tr h="398000">
                <a:tc vMerge="1">
                  <a:txBody>
                    <a:bodyPr/>
                    <a:lstStyle/>
                    <a:p>
                      <a:endParaRPr lang="it-IT"/>
                    </a:p>
                  </a:txBody>
                  <a:tcPr/>
                </a:tc>
                <a:tc>
                  <a:txBody>
                    <a:bodyPr/>
                    <a:lstStyle/>
                    <a:p>
                      <a:pPr>
                        <a:lnSpc>
                          <a:spcPct val="115000"/>
                        </a:lnSpc>
                        <a:spcAft>
                          <a:spcPts val="0"/>
                        </a:spcAft>
                      </a:pPr>
                      <a:r>
                        <a:rPr lang="it-IT" sz="2000" b="1">
                          <a:solidFill>
                            <a:schemeClr val="accent1">
                              <a:lumMod val="50000"/>
                            </a:schemeClr>
                          </a:solidFill>
                          <a:effectLst/>
                        </a:rPr>
                        <a:t>c. Sarebbe utile </a:t>
                      </a:r>
                      <a:r>
                        <a:rPr lang="it-IT" sz="2000" b="1" u="sng">
                          <a:solidFill>
                            <a:schemeClr val="accent1">
                              <a:lumMod val="50000"/>
                            </a:schemeClr>
                          </a:solidFill>
                          <a:effectLst/>
                        </a:rPr>
                        <a:t>un bel ripasso</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it-IT" sz="2000" b="1" dirty="0">
                          <a:solidFill>
                            <a:schemeClr val="accent1">
                              <a:lumMod val="50000"/>
                            </a:schemeClr>
                          </a:solidFill>
                          <a:effectLst/>
                        </a:rPr>
                        <a:t>predicato verbale</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47001448"/>
                  </a:ext>
                </a:extLst>
              </a:tr>
              <a:tr h="645609">
                <a:tc rowSpan="4">
                  <a:txBody>
                    <a:bodyPr/>
                    <a:lstStyle/>
                    <a:p>
                      <a:pPr>
                        <a:lnSpc>
                          <a:spcPct val="115000"/>
                        </a:lnSpc>
                        <a:spcAft>
                          <a:spcPts val="0"/>
                        </a:spcAft>
                      </a:pPr>
                      <a:r>
                        <a:rPr lang="it-IT" sz="2000" b="1">
                          <a:solidFill>
                            <a:schemeClr val="accent1">
                              <a:lumMod val="50000"/>
                            </a:schemeClr>
                          </a:solidFill>
                          <a:effectLst/>
                        </a:rPr>
                        <a:t>5. Individua i pronomi presenti nella frase</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it-IT" sz="2000" b="1" dirty="0">
                          <a:solidFill>
                            <a:schemeClr val="accent1">
                              <a:lumMod val="50000"/>
                            </a:schemeClr>
                          </a:solidFill>
                          <a:effectLst/>
                        </a:rPr>
                        <a:t>a. Mia moglie non conosceva nessuno alla festa</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it-IT" sz="2000" b="1" dirty="0">
                          <a:solidFill>
                            <a:schemeClr val="accent1">
                              <a:lumMod val="50000"/>
                            </a:schemeClr>
                          </a:solidFill>
                          <a:effectLst/>
                        </a:rPr>
                        <a:t>pronome individuato = mia</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567788938"/>
                  </a:ext>
                </a:extLst>
              </a:tr>
              <a:tr h="596348">
                <a:tc vMerge="1">
                  <a:txBody>
                    <a:bodyPr/>
                    <a:lstStyle/>
                    <a:p>
                      <a:endParaRPr lang="it-IT"/>
                    </a:p>
                  </a:txBody>
                  <a:tcPr/>
                </a:tc>
                <a:tc>
                  <a:txBody>
                    <a:bodyPr/>
                    <a:lstStyle/>
                    <a:p>
                      <a:pPr>
                        <a:lnSpc>
                          <a:spcPct val="115000"/>
                        </a:lnSpc>
                        <a:spcAft>
                          <a:spcPts val="0"/>
                        </a:spcAft>
                      </a:pPr>
                      <a:r>
                        <a:rPr lang="it-IT" sz="2000" b="1">
                          <a:solidFill>
                            <a:schemeClr val="accent1">
                              <a:lumMod val="50000"/>
                            </a:schemeClr>
                          </a:solidFill>
                          <a:effectLst/>
                        </a:rPr>
                        <a:t>b. Alcuni dei miei amici arriveranno domani</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it-IT" sz="2000" b="1" dirty="0">
                          <a:solidFill>
                            <a:schemeClr val="accent1">
                              <a:lumMod val="50000"/>
                            </a:schemeClr>
                          </a:solidFill>
                          <a:effectLst/>
                        </a:rPr>
                        <a:t>pronome individuato = miei</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64407948"/>
                  </a:ext>
                </a:extLst>
              </a:tr>
              <a:tr h="398000">
                <a:tc vMerge="1">
                  <a:txBody>
                    <a:bodyPr/>
                    <a:lstStyle/>
                    <a:p>
                      <a:endParaRPr lang="it-IT"/>
                    </a:p>
                  </a:txBody>
                  <a:tcPr/>
                </a:tc>
                <a:tc>
                  <a:txBody>
                    <a:bodyPr/>
                    <a:lstStyle/>
                    <a:p>
                      <a:pPr>
                        <a:lnSpc>
                          <a:spcPct val="115000"/>
                        </a:lnSpc>
                        <a:spcAft>
                          <a:spcPts val="0"/>
                        </a:spcAft>
                      </a:pPr>
                      <a:r>
                        <a:rPr lang="it-IT" sz="2000" b="1">
                          <a:solidFill>
                            <a:schemeClr val="accent1">
                              <a:lumMod val="50000"/>
                            </a:schemeClr>
                          </a:solidFill>
                          <a:effectLst/>
                        </a:rPr>
                        <a:t>c. A Beppe non importa nulla</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it-IT" sz="2000" b="1" dirty="0">
                          <a:solidFill>
                            <a:schemeClr val="accent1">
                              <a:lumMod val="50000"/>
                            </a:schemeClr>
                          </a:solidFill>
                          <a:effectLst/>
                        </a:rPr>
                        <a:t>pronome individuato = a</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231583023"/>
                  </a:ext>
                </a:extLst>
              </a:tr>
              <a:tr h="622417">
                <a:tc vMerge="1">
                  <a:txBody>
                    <a:bodyPr/>
                    <a:lstStyle/>
                    <a:p>
                      <a:endParaRPr lang="it-IT"/>
                    </a:p>
                  </a:txBody>
                  <a:tcPr/>
                </a:tc>
                <a:tc>
                  <a:txBody>
                    <a:bodyPr/>
                    <a:lstStyle/>
                    <a:p>
                      <a:pPr>
                        <a:lnSpc>
                          <a:spcPct val="115000"/>
                        </a:lnSpc>
                        <a:spcAft>
                          <a:spcPts val="0"/>
                        </a:spcAft>
                      </a:pPr>
                      <a:r>
                        <a:rPr lang="it-IT" sz="2000" b="1">
                          <a:solidFill>
                            <a:schemeClr val="accent1">
                              <a:lumMod val="50000"/>
                            </a:schemeClr>
                          </a:solidFill>
                          <a:effectLst/>
                        </a:rPr>
                        <a:t>d. Ti ripeto che sbagli</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it-IT" sz="2000" b="1" dirty="0">
                          <a:solidFill>
                            <a:schemeClr val="accent1">
                              <a:lumMod val="50000"/>
                            </a:schemeClr>
                          </a:solidFill>
                          <a:effectLst/>
                        </a:rPr>
                        <a:t>pronome individuato = che </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311770802"/>
                  </a:ext>
                </a:extLst>
              </a:tr>
              <a:tr h="820765">
                <a:tc rowSpan="4">
                  <a:txBody>
                    <a:bodyPr/>
                    <a:lstStyle/>
                    <a:p>
                      <a:pPr>
                        <a:lnSpc>
                          <a:spcPct val="115000"/>
                        </a:lnSpc>
                        <a:spcAft>
                          <a:spcPts val="0"/>
                        </a:spcAft>
                      </a:pPr>
                      <a:r>
                        <a:rPr lang="it-IT" sz="2000" b="1">
                          <a:solidFill>
                            <a:schemeClr val="accent1">
                              <a:lumMod val="50000"/>
                            </a:schemeClr>
                          </a:solidFill>
                          <a:effectLst/>
                        </a:rPr>
                        <a:t>6. Individua soggetto e complemento oggetto nella frase</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it-IT" sz="2000" b="1">
                          <a:solidFill>
                            <a:schemeClr val="accent1">
                              <a:lumMod val="50000"/>
                            </a:schemeClr>
                          </a:solidFill>
                          <a:effectLst/>
                        </a:rPr>
                        <a:t>a. D'inverno si vedono spesso le montagne innevate</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it-IT" sz="2000" b="1" dirty="0">
                          <a:solidFill>
                            <a:schemeClr val="accent1">
                              <a:lumMod val="50000"/>
                            </a:schemeClr>
                          </a:solidFill>
                          <a:effectLst/>
                        </a:rPr>
                        <a:t>sogg. = si</a:t>
                      </a:r>
                    </a:p>
                    <a:p>
                      <a:pPr>
                        <a:lnSpc>
                          <a:spcPct val="115000"/>
                        </a:lnSpc>
                        <a:spcAft>
                          <a:spcPts val="0"/>
                        </a:spcAft>
                      </a:pPr>
                      <a:r>
                        <a:rPr lang="it-IT" sz="2000" b="1" dirty="0">
                          <a:solidFill>
                            <a:schemeClr val="accent1">
                              <a:lumMod val="50000"/>
                            </a:schemeClr>
                          </a:solidFill>
                          <a:effectLst/>
                        </a:rPr>
                        <a:t>ogg. = le montagne innevate</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827004424"/>
                  </a:ext>
                </a:extLst>
              </a:tr>
              <a:tr h="398000">
                <a:tc vMerge="1">
                  <a:txBody>
                    <a:bodyPr/>
                    <a:lstStyle/>
                    <a:p>
                      <a:endParaRPr lang="it-IT"/>
                    </a:p>
                  </a:txBody>
                  <a:tcPr/>
                </a:tc>
                <a:tc>
                  <a:txBody>
                    <a:bodyPr/>
                    <a:lstStyle/>
                    <a:p>
                      <a:pPr>
                        <a:lnSpc>
                          <a:spcPct val="115000"/>
                        </a:lnSpc>
                        <a:spcAft>
                          <a:spcPts val="0"/>
                        </a:spcAft>
                      </a:pPr>
                      <a:r>
                        <a:rPr lang="it-IT" sz="2000" b="1">
                          <a:solidFill>
                            <a:schemeClr val="accent1">
                              <a:lumMod val="50000"/>
                            </a:schemeClr>
                          </a:solidFill>
                          <a:effectLst/>
                        </a:rPr>
                        <a:t>b. Chi ha scritto questa lettera?</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it-IT" sz="2000" b="1" dirty="0">
                          <a:solidFill>
                            <a:schemeClr val="accent1">
                              <a:lumMod val="50000"/>
                            </a:schemeClr>
                          </a:solidFill>
                          <a:effectLst/>
                        </a:rPr>
                        <a:t>non individuato il sogg. chi</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698994713"/>
                  </a:ext>
                </a:extLst>
              </a:tr>
              <a:tr h="398000">
                <a:tc vMerge="1">
                  <a:txBody>
                    <a:bodyPr/>
                    <a:lstStyle/>
                    <a:p>
                      <a:endParaRPr lang="it-IT"/>
                    </a:p>
                  </a:txBody>
                  <a:tcPr/>
                </a:tc>
                <a:tc>
                  <a:txBody>
                    <a:bodyPr/>
                    <a:lstStyle/>
                    <a:p>
                      <a:pPr>
                        <a:lnSpc>
                          <a:spcPct val="115000"/>
                        </a:lnSpc>
                        <a:spcAft>
                          <a:spcPts val="0"/>
                        </a:spcAft>
                      </a:pPr>
                      <a:r>
                        <a:rPr lang="it-IT" sz="2000" b="1">
                          <a:solidFill>
                            <a:schemeClr val="accent1">
                              <a:lumMod val="50000"/>
                            </a:schemeClr>
                          </a:solidFill>
                          <a:effectLst/>
                        </a:rPr>
                        <a:t>c. Sicuramente non ci hanno visto</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it-IT" sz="2000" b="1" dirty="0">
                          <a:solidFill>
                            <a:schemeClr val="accent1">
                              <a:lumMod val="50000"/>
                            </a:schemeClr>
                          </a:solidFill>
                          <a:effectLst/>
                        </a:rPr>
                        <a:t>non individuato il c. ogg. ci</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192166297"/>
                  </a:ext>
                </a:extLst>
              </a:tr>
              <a:tr h="398000">
                <a:tc vMerge="1">
                  <a:txBody>
                    <a:bodyPr/>
                    <a:lstStyle/>
                    <a:p>
                      <a:endParaRPr lang="it-IT"/>
                    </a:p>
                  </a:txBody>
                  <a:tcPr/>
                </a:tc>
                <a:tc>
                  <a:txBody>
                    <a:bodyPr/>
                    <a:lstStyle/>
                    <a:p>
                      <a:pPr>
                        <a:lnSpc>
                          <a:spcPct val="115000"/>
                        </a:lnSpc>
                        <a:spcAft>
                          <a:spcPts val="0"/>
                        </a:spcAft>
                      </a:pPr>
                      <a:r>
                        <a:rPr lang="it-IT" sz="2000" b="1">
                          <a:solidFill>
                            <a:schemeClr val="accent1">
                              <a:lumMod val="50000"/>
                            </a:schemeClr>
                          </a:solidFill>
                          <a:effectLst/>
                        </a:rPr>
                        <a:t>d. Mamma, passami del pane per favore</a:t>
                      </a:r>
                      <a:endParaRPr lang="it-IT" sz="2000" b="1">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it-IT" sz="2000" b="1" dirty="0">
                          <a:solidFill>
                            <a:schemeClr val="accent1">
                              <a:lumMod val="50000"/>
                            </a:schemeClr>
                          </a:solidFill>
                          <a:effectLst/>
                        </a:rPr>
                        <a:t>sogg. = mamma</a:t>
                      </a:r>
                      <a:endParaRPr lang="it-IT" sz="20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736291089"/>
                  </a:ext>
                </a:extLst>
              </a:tr>
            </a:tbl>
          </a:graphicData>
        </a:graphic>
      </p:graphicFrame>
    </p:spTree>
    <p:extLst>
      <p:ext uri="{BB962C8B-B14F-4D97-AF65-F5344CB8AC3E}">
        <p14:creationId xmlns:p14="http://schemas.microsoft.com/office/powerpoint/2010/main" val="2235915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66261"/>
          </a:xfrm>
        </p:spPr>
        <p:txBody>
          <a:bodyPr>
            <a:normAutofit fontScale="90000"/>
          </a:bodyPr>
          <a:lstStyle/>
          <a:p>
            <a:r>
              <a:rPr lang="it-IT" dirty="0"/>
              <a:t>	</a:t>
            </a:r>
          </a:p>
        </p:txBody>
      </p:sp>
      <p:sp>
        <p:nvSpPr>
          <p:cNvPr id="3" name="Segnaposto contenuto 2"/>
          <p:cNvSpPr>
            <a:spLocks noGrp="1"/>
          </p:cNvSpPr>
          <p:nvPr>
            <p:ph idx="1"/>
          </p:nvPr>
        </p:nvSpPr>
        <p:spPr>
          <a:xfrm>
            <a:off x="278296" y="225287"/>
            <a:ext cx="11542643" cy="6347791"/>
          </a:xfrm>
        </p:spPr>
        <p:txBody>
          <a:bodyPr>
            <a:normAutofit fontScale="77500" lnSpcReduction="20000"/>
          </a:bodyPr>
          <a:lstStyle/>
          <a:p>
            <a:r>
              <a:rPr lang="it-IT" sz="2800" dirty="0">
                <a:solidFill>
                  <a:srgbClr val="FFFF00"/>
                </a:solidFill>
              </a:rPr>
              <a:t>Riporto il numero di errori più frequenti di ogni esercizio:</a:t>
            </a:r>
          </a:p>
          <a:p>
            <a:endParaRPr lang="it-IT" sz="2800" dirty="0">
              <a:solidFill>
                <a:srgbClr val="FFFF00"/>
              </a:solidFill>
            </a:endParaRPr>
          </a:p>
          <a:p>
            <a:pPr marL="36900" indent="0">
              <a:buNone/>
            </a:pPr>
            <a:r>
              <a:rPr lang="it-IT" sz="2800" dirty="0">
                <a:solidFill>
                  <a:srgbClr val="FFFF00"/>
                </a:solidFill>
              </a:rPr>
              <a:t>esercizio 1.		a. Avrà capito la lezione?  --&gt; 65 su 129		</a:t>
            </a:r>
          </a:p>
          <a:p>
            <a:pPr marL="36900" indent="0">
              <a:buNone/>
            </a:pPr>
            <a:r>
              <a:rPr lang="it-IT" sz="2800" dirty="0">
                <a:solidFill>
                  <a:srgbClr val="FFFF00"/>
                </a:solidFill>
              </a:rPr>
              <a:t>				b. Oh, se venisse il sole! --&gt; 68 su 129</a:t>
            </a:r>
          </a:p>
          <a:p>
            <a:endParaRPr lang="it-IT" sz="2800" dirty="0">
              <a:solidFill>
                <a:srgbClr val="FFFF00"/>
              </a:solidFill>
            </a:endParaRPr>
          </a:p>
          <a:p>
            <a:pPr marL="36900" indent="0">
              <a:buNone/>
            </a:pPr>
            <a:r>
              <a:rPr lang="it-IT" sz="2800" dirty="0">
                <a:solidFill>
                  <a:srgbClr val="FFFF00"/>
                </a:solidFill>
              </a:rPr>
              <a:t>esercizio 2.		a. Chi mi attende per il corso di recupero? 	</a:t>
            </a:r>
          </a:p>
          <a:p>
            <a:pPr marL="36900" indent="0">
              <a:buNone/>
            </a:pPr>
            <a:r>
              <a:rPr lang="it-IT" sz="2800" dirty="0">
                <a:solidFill>
                  <a:srgbClr val="FFFF00"/>
                </a:solidFill>
              </a:rPr>
              <a:t>					--&gt; 69 su 129 (64 intransitivo, 5 non </a:t>
            </a:r>
            <a:r>
              <a:rPr lang="it-IT" sz="2800" dirty="0" err="1">
                <a:solidFill>
                  <a:srgbClr val="FFFF00"/>
                </a:solidFill>
              </a:rPr>
              <a:t>risp</a:t>
            </a:r>
            <a:r>
              <a:rPr lang="it-IT" sz="2800" dirty="0">
                <a:solidFill>
                  <a:srgbClr val="FFFF00"/>
                </a:solidFill>
              </a:rPr>
              <a:t>)</a:t>
            </a:r>
          </a:p>
          <a:p>
            <a:pPr marL="36900" indent="0">
              <a:buNone/>
            </a:pPr>
            <a:r>
              <a:rPr lang="it-IT" sz="2800" dirty="0">
                <a:solidFill>
                  <a:srgbClr val="FFFF00"/>
                </a:solidFill>
              </a:rPr>
              <a:t>				b. Brilla una luce in cima alla torre  --&gt; 63 su 129 (60 transitivo, 3 non </a:t>
            </a:r>
            <a:r>
              <a:rPr lang="it-IT" sz="2800" dirty="0" err="1">
                <a:solidFill>
                  <a:srgbClr val="FFFF00"/>
                </a:solidFill>
              </a:rPr>
              <a:t>risp</a:t>
            </a:r>
            <a:r>
              <a:rPr lang="it-IT" sz="2800" dirty="0">
                <a:solidFill>
                  <a:srgbClr val="FFFF00"/>
                </a:solidFill>
              </a:rPr>
              <a:t>)</a:t>
            </a:r>
          </a:p>
          <a:p>
            <a:pPr marL="36900" indent="0">
              <a:buNone/>
            </a:pPr>
            <a:r>
              <a:rPr lang="it-IT" sz="2800" dirty="0">
                <a:solidFill>
                  <a:srgbClr val="FFFF00"/>
                </a:solidFill>
              </a:rPr>
              <a:t>				c. Il film comincia tra cinque minuti --&gt; 48 su 129 (43 transitivo, 5 non </a:t>
            </a:r>
            <a:r>
              <a:rPr lang="it-IT" sz="2800" dirty="0" err="1">
                <a:solidFill>
                  <a:srgbClr val="FFFF00"/>
                </a:solidFill>
              </a:rPr>
              <a:t>risp</a:t>
            </a:r>
            <a:r>
              <a:rPr lang="it-IT" sz="2800" dirty="0">
                <a:solidFill>
                  <a:srgbClr val="FFFF00"/>
                </a:solidFill>
              </a:rPr>
              <a:t>)</a:t>
            </a:r>
          </a:p>
          <a:p>
            <a:pPr marL="36900" indent="0">
              <a:buNone/>
            </a:pPr>
            <a:endParaRPr lang="it-IT" sz="2800" dirty="0">
              <a:solidFill>
                <a:srgbClr val="FFFF00"/>
              </a:solidFill>
            </a:endParaRPr>
          </a:p>
          <a:p>
            <a:pPr marL="36900" indent="0">
              <a:buNone/>
            </a:pPr>
            <a:r>
              <a:rPr lang="it-IT" sz="2800" dirty="0">
                <a:solidFill>
                  <a:srgbClr val="FFFF00"/>
                </a:solidFill>
              </a:rPr>
              <a:t>esercizio 3.		a. Il saggio teatrale quest'anno si fa in due serate </a:t>
            </a:r>
          </a:p>
          <a:p>
            <a:pPr marL="36900" indent="0">
              <a:buNone/>
            </a:pPr>
            <a:r>
              <a:rPr lang="it-IT" sz="2800" dirty="0">
                <a:solidFill>
                  <a:srgbClr val="FFFF00"/>
                </a:solidFill>
              </a:rPr>
              <a:t>						--&gt; 90 su 129 (43 attivo, 46 riflessivo, 1 non </a:t>
            </a:r>
            <a:r>
              <a:rPr lang="it-IT" sz="2800" dirty="0" err="1">
                <a:solidFill>
                  <a:srgbClr val="FFFF00"/>
                </a:solidFill>
              </a:rPr>
              <a:t>risp</a:t>
            </a:r>
            <a:r>
              <a:rPr lang="it-IT" sz="2800" dirty="0">
                <a:solidFill>
                  <a:srgbClr val="FFFF00"/>
                </a:solidFill>
              </a:rPr>
              <a:t>)</a:t>
            </a:r>
          </a:p>
          <a:p>
            <a:pPr marL="36900" indent="0">
              <a:buNone/>
            </a:pPr>
            <a:r>
              <a:rPr lang="it-IT" sz="2800" dirty="0">
                <a:solidFill>
                  <a:srgbClr val="FFFF00"/>
                </a:solidFill>
              </a:rPr>
              <a:t>				b. Il pontile è crollato dopo le ultime piogge --&gt; 29 su 129 (25 passivo, 4 riflessivo)</a:t>
            </a:r>
          </a:p>
          <a:p>
            <a:pPr marL="36900" indent="0">
              <a:buNone/>
            </a:pPr>
            <a:r>
              <a:rPr lang="it-IT" sz="2800" dirty="0">
                <a:solidFill>
                  <a:srgbClr val="FFFF00"/>
                </a:solidFill>
              </a:rPr>
              <a:t>				c. L'articolo è stato scritto in un difficile linguaggio tecnico </a:t>
            </a:r>
          </a:p>
          <a:p>
            <a:pPr marL="36900" indent="0">
              <a:buNone/>
            </a:pPr>
            <a:r>
              <a:rPr lang="it-IT" sz="2800" dirty="0">
                <a:solidFill>
                  <a:srgbClr val="FFFF00"/>
                </a:solidFill>
              </a:rPr>
              <a:t>						--&gt; 34 su 129 (27 attivo, 7 riflessivo)</a:t>
            </a:r>
          </a:p>
          <a:p>
            <a:endParaRPr lang="it-IT" sz="2800" dirty="0"/>
          </a:p>
        </p:txBody>
      </p:sp>
    </p:spTree>
    <p:extLst>
      <p:ext uri="{BB962C8B-B14F-4D97-AF65-F5344CB8AC3E}">
        <p14:creationId xmlns:p14="http://schemas.microsoft.com/office/powerpoint/2010/main" val="2129602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79513"/>
          </a:xfrm>
        </p:spPr>
        <p:txBody>
          <a:bodyPr>
            <a:normAutofit fontScale="90000"/>
          </a:bodyPr>
          <a:lstStyle/>
          <a:p>
            <a:r>
              <a:rPr lang="it-IT" dirty="0"/>
              <a:t>	</a:t>
            </a:r>
          </a:p>
        </p:txBody>
      </p:sp>
      <p:sp>
        <p:nvSpPr>
          <p:cNvPr id="3" name="Segnaposto contenuto 2"/>
          <p:cNvSpPr>
            <a:spLocks noGrp="1"/>
          </p:cNvSpPr>
          <p:nvPr>
            <p:ph idx="1"/>
          </p:nvPr>
        </p:nvSpPr>
        <p:spPr>
          <a:xfrm>
            <a:off x="198783" y="132523"/>
            <a:ext cx="11860696" cy="6573077"/>
          </a:xfrm>
        </p:spPr>
        <p:txBody>
          <a:bodyPr>
            <a:normAutofit/>
          </a:bodyPr>
          <a:lstStyle/>
          <a:p>
            <a:pPr marL="36900" indent="0">
              <a:buNone/>
            </a:pPr>
            <a:r>
              <a:rPr lang="it-IT" sz="2400" dirty="0">
                <a:solidFill>
                  <a:srgbClr val="FFFF00"/>
                </a:solidFill>
              </a:rPr>
              <a:t>esercizio 4.	a. La mia amica Marilena è uscita dalla porta posteriore 	</a:t>
            </a:r>
          </a:p>
          <a:p>
            <a:pPr marL="36900" indent="0">
              <a:buNone/>
            </a:pPr>
            <a:r>
              <a:rPr lang="it-IT" sz="2400" dirty="0">
                <a:solidFill>
                  <a:srgbClr val="FFFF00"/>
                </a:solidFill>
              </a:rPr>
              <a:t>						--&gt; 45 su 129 non individuano correttamente il soggetto; </a:t>
            </a:r>
          </a:p>
          <a:p>
            <a:pPr marL="36900" indent="0">
              <a:buNone/>
            </a:pPr>
            <a:r>
              <a:rPr lang="it-IT" sz="2400" dirty="0">
                <a:solidFill>
                  <a:srgbClr val="FFFF00"/>
                </a:solidFill>
              </a:rPr>
              <a:t>						28 su 129 classificano il predicato come PN </a:t>
            </a:r>
          </a:p>
          <a:p>
            <a:pPr marL="36900" indent="0">
              <a:buNone/>
            </a:pPr>
            <a:r>
              <a:rPr lang="it-IT" sz="2400" dirty="0">
                <a:solidFill>
                  <a:srgbClr val="FFFF00"/>
                </a:solidFill>
              </a:rPr>
              <a:t>				b.  Sarebbe utile un bel ripasso --&gt; 51 su 129 classificano il predicato come PV</a:t>
            </a:r>
          </a:p>
          <a:p>
            <a:pPr marL="36900" indent="0">
              <a:buNone/>
            </a:pPr>
            <a:r>
              <a:rPr lang="it-IT" sz="2400" dirty="0">
                <a:solidFill>
                  <a:srgbClr val="FFFF00"/>
                </a:solidFill>
              </a:rPr>
              <a:t>				c. La casa all'angolo è di Giovanni </a:t>
            </a:r>
          </a:p>
          <a:p>
            <a:pPr marL="36900" indent="0">
              <a:buNone/>
            </a:pPr>
            <a:r>
              <a:rPr lang="it-IT" sz="2400" dirty="0">
                <a:solidFill>
                  <a:srgbClr val="FFFF00"/>
                </a:solidFill>
              </a:rPr>
              <a:t>						--&gt;13 su 129 non individuano correttamente il soggetto; </a:t>
            </a:r>
          </a:p>
          <a:p>
            <a:pPr marL="36900" indent="0">
              <a:buNone/>
            </a:pPr>
            <a:r>
              <a:rPr lang="it-IT" sz="2400" dirty="0">
                <a:solidFill>
                  <a:srgbClr val="FFFF00"/>
                </a:solidFill>
              </a:rPr>
              <a:t>						52 su 129 classificano il predicato come PN</a:t>
            </a:r>
          </a:p>
          <a:p>
            <a:pPr marL="36900" indent="0">
              <a:buNone/>
            </a:pPr>
            <a:endParaRPr lang="it-IT" sz="2400" dirty="0">
              <a:solidFill>
                <a:srgbClr val="FFFF00"/>
              </a:solidFill>
            </a:endParaRPr>
          </a:p>
          <a:p>
            <a:pPr marL="36900" indent="0">
              <a:buNone/>
            </a:pPr>
            <a:r>
              <a:rPr lang="it-IT" sz="2400" dirty="0">
                <a:solidFill>
                  <a:srgbClr val="FFFF00"/>
                </a:solidFill>
              </a:rPr>
              <a:t>esercizio 5.	a. Mia moglie non conosceva nessuno alla festa --&gt; 49 su 129 (di cui 31 </a:t>
            </a:r>
            <a:r>
              <a:rPr lang="it-IT" sz="2400" i="1" dirty="0">
                <a:solidFill>
                  <a:srgbClr val="FFFF00"/>
                </a:solidFill>
              </a:rPr>
              <a:t>mia</a:t>
            </a:r>
            <a:r>
              <a:rPr lang="it-IT" sz="2400" dirty="0">
                <a:solidFill>
                  <a:srgbClr val="FFFF00"/>
                </a:solidFill>
              </a:rPr>
              <a:t>)</a:t>
            </a:r>
          </a:p>
          <a:p>
            <a:pPr marL="36900" indent="0">
              <a:buNone/>
            </a:pPr>
            <a:r>
              <a:rPr lang="it-IT" sz="2400" dirty="0">
                <a:solidFill>
                  <a:srgbClr val="FFFF00"/>
                </a:solidFill>
              </a:rPr>
              <a:t>				b.  Ti ripeto che sbagli --&gt; 38 su 129 (di cui 30 </a:t>
            </a:r>
            <a:r>
              <a:rPr lang="it-IT" sz="2400" i="1" dirty="0">
                <a:solidFill>
                  <a:srgbClr val="FFFF00"/>
                </a:solidFill>
              </a:rPr>
              <a:t>che</a:t>
            </a:r>
            <a:r>
              <a:rPr lang="it-IT" sz="2400" dirty="0">
                <a:solidFill>
                  <a:srgbClr val="FFFF00"/>
                </a:solidFill>
              </a:rPr>
              <a:t>)</a:t>
            </a:r>
          </a:p>
          <a:p>
            <a:pPr marL="36900" indent="0">
              <a:buNone/>
            </a:pPr>
            <a:r>
              <a:rPr lang="it-IT" sz="2400" dirty="0">
                <a:solidFill>
                  <a:srgbClr val="FFFF00"/>
                </a:solidFill>
              </a:rPr>
              <a:t>				c. A Beppe non importa nulla --&gt;38 su 129 (di cui  8 </a:t>
            </a:r>
            <a:r>
              <a:rPr lang="it-IT" sz="2400" i="1" dirty="0">
                <a:solidFill>
                  <a:srgbClr val="FFFF00"/>
                </a:solidFill>
              </a:rPr>
              <a:t>a</a:t>
            </a:r>
            <a:r>
              <a:rPr lang="it-IT" sz="2400" dirty="0">
                <a:solidFill>
                  <a:srgbClr val="FFFF00"/>
                </a:solidFill>
              </a:rPr>
              <a:t> e 18 </a:t>
            </a:r>
            <a:r>
              <a:rPr lang="it-IT" sz="2400" i="1" dirty="0">
                <a:solidFill>
                  <a:srgbClr val="FFFF00"/>
                </a:solidFill>
              </a:rPr>
              <a:t>non</a:t>
            </a:r>
            <a:r>
              <a:rPr lang="it-IT" sz="2400" dirty="0">
                <a:solidFill>
                  <a:srgbClr val="FFFF00"/>
                </a:solidFill>
              </a:rPr>
              <a:t>)</a:t>
            </a:r>
          </a:p>
          <a:p>
            <a:pPr marL="36900" indent="0">
              <a:buNone/>
            </a:pPr>
            <a:endParaRPr lang="it-IT" sz="2800" dirty="0"/>
          </a:p>
          <a:p>
            <a:endParaRPr lang="it-IT" sz="2800" i="1" dirty="0"/>
          </a:p>
        </p:txBody>
      </p:sp>
    </p:spTree>
    <p:extLst>
      <p:ext uri="{BB962C8B-B14F-4D97-AF65-F5344CB8AC3E}">
        <p14:creationId xmlns:p14="http://schemas.microsoft.com/office/powerpoint/2010/main" val="1145086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3795" y="609600"/>
            <a:ext cx="10353762" cy="45719"/>
          </a:xfrm>
        </p:spPr>
        <p:txBody>
          <a:bodyPr>
            <a:normAutofit fontScale="90000"/>
          </a:bodyPr>
          <a:lstStyle/>
          <a:p>
            <a:r>
              <a:rPr lang="it-IT" dirty="0"/>
              <a:t>	</a:t>
            </a:r>
          </a:p>
        </p:txBody>
      </p:sp>
      <p:sp>
        <p:nvSpPr>
          <p:cNvPr id="3" name="Segnaposto contenuto 2"/>
          <p:cNvSpPr>
            <a:spLocks noGrp="1"/>
          </p:cNvSpPr>
          <p:nvPr>
            <p:ph idx="1"/>
          </p:nvPr>
        </p:nvSpPr>
        <p:spPr>
          <a:xfrm>
            <a:off x="477078" y="463826"/>
            <a:ext cx="11224592" cy="6042991"/>
          </a:xfrm>
        </p:spPr>
        <p:txBody>
          <a:bodyPr>
            <a:normAutofit lnSpcReduction="10000"/>
          </a:bodyPr>
          <a:lstStyle/>
          <a:p>
            <a:pPr marL="36900" indent="0">
              <a:buNone/>
            </a:pPr>
            <a:r>
              <a:rPr lang="it-IT" sz="2400" dirty="0">
                <a:solidFill>
                  <a:srgbClr val="FFFF00"/>
                </a:solidFill>
              </a:rPr>
              <a:t>esercizio 6.	a. D'inverno si vedono spesso le montagne innevate 	</a:t>
            </a:r>
          </a:p>
          <a:p>
            <a:pPr marL="36900" indent="0">
              <a:buNone/>
            </a:pPr>
            <a:r>
              <a:rPr lang="it-IT" sz="2400" dirty="0">
                <a:solidFill>
                  <a:srgbClr val="FFFF00"/>
                </a:solidFill>
              </a:rPr>
              <a:t>					--&gt; 43 su 129 errori sul soggetto (di cui 15 non rispondono); </a:t>
            </a:r>
          </a:p>
          <a:p>
            <a:pPr marL="36900" indent="0">
              <a:buNone/>
            </a:pPr>
            <a:r>
              <a:rPr lang="it-IT" sz="2400" dirty="0">
                <a:solidFill>
                  <a:srgbClr val="FFFF00"/>
                </a:solidFill>
              </a:rPr>
              <a:t>						52 su 129 errori sul </a:t>
            </a:r>
            <a:r>
              <a:rPr lang="it-IT" sz="2400" dirty="0" err="1">
                <a:solidFill>
                  <a:srgbClr val="FFFF00"/>
                </a:solidFill>
              </a:rPr>
              <a:t>COgg</a:t>
            </a:r>
            <a:r>
              <a:rPr lang="it-IT" sz="2400" dirty="0">
                <a:solidFill>
                  <a:srgbClr val="FFFF00"/>
                </a:solidFill>
              </a:rPr>
              <a:t> ("le montagne innevate")</a:t>
            </a:r>
          </a:p>
          <a:p>
            <a:pPr marL="36900" indent="0">
              <a:buNone/>
            </a:pPr>
            <a:r>
              <a:rPr lang="it-IT" sz="2400" dirty="0">
                <a:solidFill>
                  <a:srgbClr val="FFFF00"/>
                </a:solidFill>
              </a:rPr>
              <a:t>				b.  Chi ha scritto questa lettera? 		</a:t>
            </a:r>
          </a:p>
          <a:p>
            <a:pPr marL="36900" indent="0">
              <a:buNone/>
            </a:pPr>
            <a:r>
              <a:rPr lang="it-IT" sz="2400" dirty="0">
                <a:solidFill>
                  <a:srgbClr val="FFFF00"/>
                </a:solidFill>
              </a:rPr>
              <a:t>					--&gt; 49 su 129 errori sul soggetto (di cui 27 non rispondono)</a:t>
            </a:r>
          </a:p>
          <a:p>
            <a:pPr marL="36900" indent="0">
              <a:buNone/>
            </a:pPr>
            <a:r>
              <a:rPr lang="it-IT" sz="2400" dirty="0">
                <a:solidFill>
                  <a:srgbClr val="FFFF00"/>
                </a:solidFill>
              </a:rPr>
              <a:t>				c. Sicuramente non ci hanno visto 		</a:t>
            </a:r>
          </a:p>
          <a:p>
            <a:pPr marL="36900" indent="0">
              <a:buNone/>
            </a:pPr>
            <a:r>
              <a:rPr lang="it-IT" sz="2400" dirty="0">
                <a:solidFill>
                  <a:srgbClr val="FFFF00"/>
                </a:solidFill>
              </a:rPr>
              <a:t>					--&gt;71 su 129 errori sul CO (di cui  49 non rispondono)</a:t>
            </a:r>
          </a:p>
          <a:p>
            <a:pPr marL="36900" indent="0">
              <a:buNone/>
            </a:pPr>
            <a:r>
              <a:rPr lang="it-IT" sz="2400" dirty="0">
                <a:solidFill>
                  <a:srgbClr val="FFFF00"/>
                </a:solidFill>
              </a:rPr>
              <a:t>				d. Mamma, passami del pane per favore 	</a:t>
            </a:r>
          </a:p>
          <a:p>
            <a:pPr marL="36900" indent="0">
              <a:buNone/>
            </a:pPr>
            <a:r>
              <a:rPr lang="it-IT" sz="2400" dirty="0">
                <a:solidFill>
                  <a:srgbClr val="FFFF00"/>
                </a:solidFill>
              </a:rPr>
              <a:t>					--&gt;105 su 129 errori sul soggetto (di cui 84 "mamma")</a:t>
            </a:r>
          </a:p>
          <a:p>
            <a:pPr marL="36900" indent="0">
              <a:buNone/>
            </a:pPr>
            <a:endParaRPr lang="it-IT" sz="2400" dirty="0"/>
          </a:p>
          <a:p>
            <a:pPr marL="36900" indent="0">
              <a:buNone/>
            </a:pPr>
            <a:r>
              <a:rPr lang="it-IT" sz="2800" b="1" dirty="0">
                <a:solidFill>
                  <a:srgbClr val="00B0F0"/>
                </a:solidFill>
              </a:rPr>
              <a:t>N.B. Gli errori più frequenti risultano tra loro collegati e motivati anche quando si riscontrano in esercizi diversi.</a:t>
            </a:r>
          </a:p>
          <a:p>
            <a:endParaRPr lang="it-IT" sz="2800" i="1" dirty="0"/>
          </a:p>
        </p:txBody>
      </p:sp>
    </p:spTree>
    <p:extLst>
      <p:ext uri="{BB962C8B-B14F-4D97-AF65-F5344CB8AC3E}">
        <p14:creationId xmlns:p14="http://schemas.microsoft.com/office/powerpoint/2010/main" val="12587674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rdesia">
  <a:themeElements>
    <a:clrScheme name="Slate">
      <a:dk1>
        <a:sysClr val="windowText" lastClr="000000"/>
      </a:dk1>
      <a:lt1>
        <a:sysClr val="window" lastClr="FFFFFF"/>
      </a:lt1>
      <a:dk2>
        <a:srgbClr val="212123"/>
      </a:dk2>
      <a:lt2>
        <a:srgbClr val="DADADA"/>
      </a:lt2>
      <a:accent1>
        <a:srgbClr val="3EC26C"/>
      </a:accent1>
      <a:accent2>
        <a:srgbClr val="B3D463"/>
      </a:accent2>
      <a:accent3>
        <a:srgbClr val="3BBC9D"/>
      </a:accent3>
      <a:accent4>
        <a:srgbClr val="97AF75"/>
      </a:accent4>
      <a:accent5>
        <a:srgbClr val="6BA841"/>
      </a:accent5>
      <a:accent6>
        <a:srgbClr val="79AE90"/>
      </a:accent6>
      <a:hlink>
        <a:srgbClr val="85E4A6"/>
      </a:hlink>
      <a:folHlink>
        <a:srgbClr val="BDF3D0"/>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43372978-11FE-4814-AC26-BC300187D8C7}"/>
    </a:ext>
  </a:extLst>
</a:theme>
</file>

<file path=docProps/app.xml><?xml version="1.0" encoding="utf-8"?>
<Properties xmlns="http://schemas.openxmlformats.org/officeDocument/2006/extended-properties" xmlns:vt="http://schemas.openxmlformats.org/officeDocument/2006/docPropsVTypes">
  <Template>TM04033929[[fn=Ardesia]]</Template>
  <TotalTime>212</TotalTime>
  <Words>2138</Words>
  <Application>Microsoft Office PowerPoint</Application>
  <PresentationFormat>Widescreen</PresentationFormat>
  <Paragraphs>406</Paragraphs>
  <Slides>35</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35</vt:i4>
      </vt:variant>
    </vt:vector>
  </HeadingPairs>
  <TitlesOfParts>
    <vt:vector size="44" baseType="lpstr">
      <vt:lpstr>Arial</vt:lpstr>
      <vt:lpstr>Calibri</vt:lpstr>
      <vt:lpstr>Calisto MT</vt:lpstr>
      <vt:lpstr>Candara</vt:lpstr>
      <vt:lpstr>Impact</vt:lpstr>
      <vt:lpstr>Times New Roman</vt:lpstr>
      <vt:lpstr>Trebuchet MS</vt:lpstr>
      <vt:lpstr>Wingdings 2</vt:lpstr>
      <vt:lpstr>Ardesia</vt:lpstr>
      <vt:lpstr>Sulla competenza grammaticale  in ingresso nella scuola secondaria  di secondo grado</vt:lpstr>
      <vt:lpstr>Organizzazione della relazione </vt:lpstr>
      <vt:lpstr>Parte i - Il test di ingresso di grammatica italiana </vt:lpstr>
      <vt:lpstr> </vt:lpstr>
      <vt:lpstr> </vt:lpstr>
      <vt:lpstr> </vt:lpstr>
      <vt:lpstr> </vt:lpstr>
      <vt:lpstr> </vt:lpstr>
      <vt:lpstr> </vt:lpstr>
      <vt:lpstr>Presentazione standard di PowerPoint</vt:lpstr>
      <vt:lpstr> </vt:lpstr>
      <vt:lpstr> </vt:lpstr>
      <vt:lpstr> </vt:lpstr>
      <vt:lpstr> </vt:lpstr>
      <vt:lpstr>Parte ii - Gli esercizi di grammatica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Riferimenti bibliografici </vt:lpstr>
      <vt:lpstr>Riferimenti bibliografici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Sulla competenza grammaticale  in ingresso nella scuola secondaria  di secondo grado</dc:title>
  <dc:creator>nicoletta penello</dc:creator>
  <cp:lastModifiedBy>Barbara Villalta</cp:lastModifiedBy>
  <cp:revision>69</cp:revision>
  <dcterms:created xsi:type="dcterms:W3CDTF">2016-11-11T21:52:34Z</dcterms:created>
  <dcterms:modified xsi:type="dcterms:W3CDTF">2016-11-17T08:48:53Z</dcterms:modified>
</cp:coreProperties>
</file>