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8"/>
  </p:notesMasterIdLst>
  <p:handoutMasterIdLst>
    <p:handoutMasterId r:id="rId39"/>
  </p:handoutMasterIdLst>
  <p:sldIdLst>
    <p:sldId id="355" r:id="rId2"/>
    <p:sldId id="451" r:id="rId3"/>
    <p:sldId id="495" r:id="rId4"/>
    <p:sldId id="460" r:id="rId5"/>
    <p:sldId id="461" r:id="rId6"/>
    <p:sldId id="485" r:id="rId7"/>
    <p:sldId id="483" r:id="rId8"/>
    <p:sldId id="484" r:id="rId9"/>
    <p:sldId id="492" r:id="rId10"/>
    <p:sldId id="462" r:id="rId11"/>
    <p:sldId id="486" r:id="rId12"/>
    <p:sldId id="472" r:id="rId13"/>
    <p:sldId id="487" r:id="rId14"/>
    <p:sldId id="488" r:id="rId15"/>
    <p:sldId id="493" r:id="rId16"/>
    <p:sldId id="489" r:id="rId17"/>
    <p:sldId id="490" r:id="rId18"/>
    <p:sldId id="491" r:id="rId19"/>
    <p:sldId id="473" r:id="rId20"/>
    <p:sldId id="456" r:id="rId21"/>
    <p:sldId id="474" r:id="rId22"/>
    <p:sldId id="475" r:id="rId23"/>
    <p:sldId id="480" r:id="rId24"/>
    <p:sldId id="476" r:id="rId25"/>
    <p:sldId id="458" r:id="rId26"/>
    <p:sldId id="477" r:id="rId27"/>
    <p:sldId id="459" r:id="rId28"/>
    <p:sldId id="479" r:id="rId29"/>
    <p:sldId id="481" r:id="rId30"/>
    <p:sldId id="482" r:id="rId31"/>
    <p:sldId id="469" r:id="rId32"/>
    <p:sldId id="470" r:id="rId33"/>
    <p:sldId id="471" r:id="rId34"/>
    <p:sldId id="496" r:id="rId35"/>
    <p:sldId id="466" r:id="rId36"/>
    <p:sldId id="494" r:id="rId37"/>
  </p:sldIdLst>
  <p:sldSz cx="9144000" cy="6858000" type="screen4x3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9900"/>
    <a:srgbClr val="336600"/>
    <a:srgbClr val="FF6600"/>
    <a:srgbClr val="663300"/>
    <a:srgbClr val="446168"/>
    <a:srgbClr val="05777D"/>
    <a:srgbClr val="00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32" autoAdjust="0"/>
    <p:restoredTop sz="83613" autoAdjust="0"/>
  </p:normalViewPr>
  <p:slideViewPr>
    <p:cSldViewPr>
      <p:cViewPr varScale="1">
        <p:scale>
          <a:sx n="92" d="100"/>
          <a:sy n="92" d="100"/>
        </p:scale>
        <p:origin x="9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>
      <p:cViewPr varScale="1">
        <p:scale>
          <a:sx n="76" d="100"/>
          <a:sy n="76" d="100"/>
        </p:scale>
        <p:origin x="-327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61907D-C821-4A41-81DA-70D8EDD02D8C}" type="datetimeFigureOut">
              <a:rPr lang="it-IT"/>
              <a:pPr>
                <a:defRPr/>
              </a:pPr>
              <a:t>24/07/2014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352210-2107-41ED-B6F3-9973BCB873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550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CB1012-1BC0-4FF5-A66C-8E3CFAAF6DDA}" type="datetimeFigureOut">
              <a:rPr lang="it-IT"/>
              <a:pPr>
                <a:defRPr/>
              </a:pPr>
              <a:t>24/07/2014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0F141B7-7767-4FE9-B122-2CC2FF0619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260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C60943-771B-4F8D-8EEE-F99937E3B0F4}" type="slidenum">
              <a:rPr lang="it-IT" smtClean="0">
                <a:ea typeface="ＭＳ Ｐゴシック" pitchFamily="34" charset="-128"/>
              </a:rPr>
              <a:pPr/>
              <a:t>1</a:t>
            </a:fld>
            <a:endParaRPr lang="it-IT" smtClean="0">
              <a:ea typeface="ＭＳ Ｐゴシック" pitchFamily="34" charset="-128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620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D5D62-04DA-495B-AD82-75F2F511E09C}" type="datetime1">
              <a:rPr lang="it-IT"/>
              <a:pPr>
                <a:defRPr/>
              </a:pPr>
              <a:t>24/07/2014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5A5A4-6A1E-4296-8E99-AFB4D75BAB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1D9D5-930B-4022-99EA-64CAB9A820A7}" type="datetime1">
              <a:rPr lang="it-IT"/>
              <a:pPr>
                <a:defRPr/>
              </a:pPr>
              <a:t>24/07/2014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19FF6-1FFE-4ABF-987D-885294BFA3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5D006-EE64-4D39-A354-AA9C4FFF7184}" type="datetime1">
              <a:rPr lang="it-IT"/>
              <a:pPr>
                <a:defRPr/>
              </a:pPr>
              <a:t>24/07/2014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320E9-F135-4103-AE14-E236A79B26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664A5-EDED-4FAD-9CA4-5BCD67C1131E}" type="datetime1">
              <a:rPr lang="it-IT"/>
              <a:pPr>
                <a:defRPr/>
              </a:pPr>
              <a:t>24/07/2014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8D9-7E0A-474A-9E77-0327076EB4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F3E91-6964-4F6A-9247-3578DF04A393}" type="datetime1">
              <a:rPr lang="it-IT"/>
              <a:pPr>
                <a:defRPr/>
              </a:pPr>
              <a:t>24/07/2014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EB16F-A98D-40CD-8970-69572E43FD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F631B-76B4-4551-9EEF-37304CB7C477}" type="datetime1">
              <a:rPr lang="it-IT"/>
              <a:pPr>
                <a:defRPr/>
              </a:pPr>
              <a:t>24/07/2014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AB786-3EB6-4C87-920E-967A7BBA51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DEF1A-FA9A-4142-B5EC-06747CB62CF5}" type="datetime1">
              <a:rPr lang="it-IT"/>
              <a:pPr>
                <a:defRPr/>
              </a:pPr>
              <a:t>24/07/2014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4DA47-BDDC-4048-81D3-437ED22F11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60FA8-AB43-40F3-A801-7F9B4ED288F0}" type="datetime1">
              <a:rPr lang="it-IT"/>
              <a:pPr>
                <a:defRPr/>
              </a:pPr>
              <a:t>24/07/2014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6682C-CE32-432E-A0A7-E558A81FE3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4997C-C04D-4466-A54F-09CED85DC263}" type="datetime1">
              <a:rPr lang="it-IT"/>
              <a:pPr>
                <a:defRPr/>
              </a:pPr>
              <a:t>24/07/2014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8D06A-8627-4B83-BEA2-1AB755C605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DC1AF-49D2-434A-B695-056243882B78}" type="datetime1">
              <a:rPr lang="it-IT"/>
              <a:pPr>
                <a:defRPr/>
              </a:pPr>
              <a:t>24/07/2014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4FB47-255F-41CF-BA2C-81D4591039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87244-8B72-4C52-92A9-4FCDBDABA49D}" type="datetime1">
              <a:rPr lang="it-IT"/>
              <a:pPr>
                <a:defRPr/>
              </a:pPr>
              <a:t>24/07/2014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D7347-39CF-4D1C-9C70-44AF84E64A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939B5D5B-5550-477B-BF98-B1D2A01B2248}" type="datetime1">
              <a:rPr lang="it-IT"/>
              <a:pPr>
                <a:defRPr/>
              </a:pPr>
              <a:t>24/07/2014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32" charset="-128"/>
              </a:defRPr>
            </a:lvl1pPr>
          </a:lstStyle>
          <a:p>
            <a:pPr>
              <a:defRPr/>
            </a:pPr>
            <a:r>
              <a:rPr lang="it-IT"/>
              <a:t>1/39 | ARES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12DD74AB-C917-4259-8D2A-2336872C48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magine 4" descr="copertina ESTERNO.jpg"/>
          <p:cNvPicPr>
            <a:picLocks noChangeAspect="1"/>
          </p:cNvPicPr>
          <p:nvPr/>
        </p:nvPicPr>
        <p:blipFill>
          <a:blip r:embed="rId3"/>
          <a:srcRect l="11609" t="294"/>
          <a:stretch>
            <a:fillRect/>
          </a:stretch>
        </p:blipFill>
        <p:spPr bwMode="auto">
          <a:xfrm>
            <a:off x="-23813" y="566738"/>
            <a:ext cx="9180513" cy="629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CasellaDiTesto 2"/>
          <p:cNvSpPr txBox="1">
            <a:spLocks noChangeArrowheads="1"/>
          </p:cNvSpPr>
          <p:nvPr/>
        </p:nvSpPr>
        <p:spPr bwMode="auto">
          <a:xfrm>
            <a:off x="250825" y="836613"/>
            <a:ext cx="8713788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3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it-IT" sz="3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La SCHEDA UNICA ANNUALE  </a:t>
            </a:r>
          </a:p>
          <a:p>
            <a:r>
              <a:rPr lang="it-IT" sz="3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della RICERCA DIPARTIMENTALE (SUA-RD)</a:t>
            </a:r>
          </a:p>
          <a:p>
            <a:r>
              <a:rPr lang="it-IT" sz="3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nella VALUTAZIONE PERIODICA </a:t>
            </a:r>
          </a:p>
          <a:p>
            <a:r>
              <a:rPr lang="it-IT" sz="3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(seconda fase sistema AVA) </a:t>
            </a:r>
          </a:p>
          <a:p>
            <a:endParaRPr lang="it-IT" sz="36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36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it-IT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15 luglio 2014 </a:t>
            </a:r>
          </a:p>
          <a:p>
            <a:endParaRPr lang="it-IT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363" name="Rettangolo 1"/>
          <p:cNvSpPr>
            <a:spLocks noChangeArrowheads="1"/>
          </p:cNvSpPr>
          <p:nvPr/>
        </p:nvSpPr>
        <p:spPr bwMode="auto">
          <a:xfrm>
            <a:off x="6792913" y="6416675"/>
            <a:ext cx="14255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Presidio della Qualità </a:t>
            </a:r>
          </a:p>
        </p:txBody>
      </p:sp>
      <p:sp>
        <p:nvSpPr>
          <p:cNvPr id="1536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094538" y="633095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ABB2906-D1FA-4EC9-A691-6F2C21849214}" type="slidenum">
              <a:rPr lang="it-IT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ttangolo 7"/>
          <p:cNvSpPr>
            <a:spLocks noChangeArrowheads="1"/>
          </p:cNvSpPr>
          <p:nvPr/>
        </p:nvSpPr>
        <p:spPr bwMode="auto">
          <a:xfrm>
            <a:off x="633413" y="1773238"/>
            <a:ext cx="74882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25602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C5F9EB-5616-4D6C-944F-A6D02A6A817F}" type="slidenum">
              <a:rPr lang="it-IT" smtClean="0">
                <a:latin typeface="Arial" charset="0"/>
                <a:ea typeface="ＭＳ Ｐゴシック" pitchFamily="34" charset="-128"/>
              </a:rPr>
              <a:pPr/>
              <a:t>10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5603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974725" y="885825"/>
            <a:ext cx="7483475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Sezione C  RISORSE UMANE ED INFRASTRUTTURE</a:t>
            </a:r>
          </a:p>
          <a:p>
            <a:pPr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 </a:t>
            </a:r>
          </a:p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QUADRO</a:t>
            </a:r>
            <a:r>
              <a:rPr lang="it-IT" sz="14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 </a:t>
            </a: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C2 PERSONALE</a:t>
            </a:r>
          </a:p>
          <a:p>
            <a:pPr algn="ctr">
              <a:defRPr/>
            </a:pPr>
            <a:endParaRPr lang="it-IT" sz="1400" b="1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 contiene l’elenco di</a:t>
            </a: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C2a  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elenco di docenti, ricercatori, dottorandi, assegnisti, specializzandi (Area medica), personale ex. art. 6, co.11, L. 240/2010 (professori e ricercatori «scambiati» tra 2 atenei sulla base di una convenzione);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C2b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 Personale Tecnico Amministrativo in servizio presso il Dipartimento.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i="1" dirty="0">
                <a:latin typeface="Arial" pitchFamily="34" charset="0"/>
                <a:ea typeface="ＭＳ Ｐゴシック" charset="-128"/>
              </a:rPr>
              <a:t>I dati disponibili (ad esempio docenti e PTA presenti nel sistema DALIA) saranno precaricati a cura del CINECA.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1^ parte: obiettivi, risorse e gestione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ttangolo 7"/>
          <p:cNvSpPr>
            <a:spLocks noChangeArrowheads="1"/>
          </p:cNvSpPr>
          <p:nvPr/>
        </p:nvSpPr>
        <p:spPr bwMode="auto">
          <a:xfrm>
            <a:off x="614363" y="1700213"/>
            <a:ext cx="748823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26626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B26E73-A91E-431C-895D-90B425A2BA85}" type="slidenum">
              <a:rPr lang="it-IT" smtClean="0">
                <a:latin typeface="Arial" charset="0"/>
                <a:ea typeface="ＭＳ Ｐゴシック" pitchFamily="34" charset="-128"/>
              </a:rPr>
              <a:pPr/>
              <a:t>11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7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31800" y="762000"/>
            <a:ext cx="8316913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800000"/>
                </a:solidFill>
                <a:latin typeface="Arial" pitchFamily="34" charset="0"/>
                <a:ea typeface="ＭＳ Ｐゴシック" charset="-128"/>
              </a:rPr>
              <a:t>II PARTE: Risultati della ricerca</a:t>
            </a:r>
          </a:p>
          <a:p>
            <a:pPr algn="ctr">
              <a:defRPr/>
            </a:pPr>
            <a:r>
              <a:rPr lang="it-IT" sz="1400" dirty="0">
                <a:solidFill>
                  <a:srgbClr val="800000"/>
                </a:solidFill>
                <a:latin typeface="Arial" pitchFamily="34" charset="0"/>
                <a:ea typeface="ＭＳ Ｐゴシック" charset="-128"/>
              </a:rPr>
              <a:t>è suddivisa in quattro sezioni D,E,F,G e H.</a:t>
            </a:r>
          </a:p>
          <a:p>
            <a:pPr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endParaRPr lang="it-IT" sz="1400" b="1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Sezione D  PRODUZIONE SCIENTIFICA</a:t>
            </a:r>
          </a:p>
          <a:p>
            <a:pPr algn="ctr"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contiene l’elenco delle pubblicazioni dei docenti, ricercatori, dottorandi e assegnisti nell’anno di riferimento, corredate ove possibile dei codici Web of Science e </a:t>
            </a:r>
            <a:r>
              <a:rPr lang="it-IT" sz="1400" dirty="0" err="1">
                <a:latin typeface="Arial" pitchFamily="34" charset="0"/>
                <a:ea typeface="ＭＳ Ｐゴシック" charset="-128"/>
              </a:rPr>
              <a:t>Scopus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</a:t>
            </a:r>
          </a:p>
          <a:p>
            <a:pPr algn="ctr"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L’autore, all’interno del proprio sito docente, può specificare per ogni pubblicazione:</a:t>
            </a: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171450" indent="-1714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la caratterizzazione tra ricerca, terza missione, didattica, con possibilità di scelta multipla,</a:t>
            </a:r>
          </a:p>
          <a:p>
            <a:pPr marL="171450" indent="-1714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eventuali co-autori stranieri (contribuisce al successivo quadro E1),</a:t>
            </a:r>
          </a:p>
          <a:p>
            <a:pPr marL="171450" indent="-1714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SSD da attribuire alla pubblicazione,</a:t>
            </a:r>
          </a:p>
          <a:p>
            <a:pPr marL="171450" indent="-1714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la lingua,</a:t>
            </a:r>
          </a:p>
          <a:p>
            <a:pPr marL="171450" indent="-1714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nei settori non </a:t>
            </a:r>
            <a:r>
              <a:rPr lang="it-IT" sz="1400" dirty="0" err="1">
                <a:latin typeface="Arial" pitchFamily="34" charset="0"/>
                <a:ea typeface="ＭＳ Ｐゴシック" charset="-128"/>
              </a:rPr>
              <a:t>bibliometrici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, rispetto alle sole monografie di ricerca e alle edizioni critiche, l’autore dovrà segnalare in un’apposita finestra le recensioni ricevute nel corso degli ultimi 3 anni sulle riviste di fascia A e/o in quelle presenti nelle basi di dati Web of Science e </a:t>
            </a:r>
            <a:r>
              <a:rPr lang="it-IT" sz="1400" dirty="0" err="1">
                <a:latin typeface="Arial" pitchFamily="34" charset="0"/>
                <a:ea typeface="ＭＳ Ｐゴシック" charset="-128"/>
              </a:rPr>
              <a:t>Scopus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; per la parte non </a:t>
            </a:r>
            <a:r>
              <a:rPr lang="it-IT" sz="1400" dirty="0" err="1">
                <a:latin typeface="Arial" pitchFamily="34" charset="0"/>
                <a:ea typeface="ＭＳ Ｐゴシック" charset="-128"/>
              </a:rPr>
              <a:t>bibliometrica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di area CUN 8 (architettura), i progetti premiati in concorsi di progettazione, premi di architettura (nome del premio) e la cura di mostre (titolo della mostra).</a:t>
            </a:r>
          </a:p>
          <a:p>
            <a:pPr marL="171450" indent="-171450">
              <a:buFontTx/>
              <a:buChar char="-"/>
              <a:defRPr/>
            </a:pPr>
            <a:endParaRPr lang="it-IT" sz="12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2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200" i="1" dirty="0">
                <a:latin typeface="Arial" pitchFamily="34" charset="0"/>
                <a:ea typeface="ＭＳ Ｐゴシック" charset="-128"/>
              </a:rPr>
              <a:t>Nel caso non venga altrimenti specificato, ogni pubblicazione presente nel sito docente verrà caricata sulla SUA-RD di default come pubblicazione di ricerca, senza collaborazione internazionale, senza recensioni (aree non </a:t>
            </a:r>
            <a:r>
              <a:rPr lang="it-IT" sz="1200" i="1" dirty="0" err="1">
                <a:latin typeface="Arial" pitchFamily="34" charset="0"/>
                <a:ea typeface="ＭＳ Ｐゴシック" charset="-128"/>
              </a:rPr>
              <a:t>bibliometriche</a:t>
            </a:r>
            <a:r>
              <a:rPr lang="it-IT" sz="1200" i="1" dirty="0">
                <a:latin typeface="Arial" pitchFamily="34" charset="0"/>
                <a:ea typeface="ＭＳ Ｐゴシック" charset="-128"/>
              </a:rPr>
              <a:t>) e senza premi (area CUN 8 non </a:t>
            </a:r>
            <a:r>
              <a:rPr lang="it-IT" sz="1200" i="1" dirty="0" err="1">
                <a:latin typeface="Arial" pitchFamily="34" charset="0"/>
                <a:ea typeface="ＭＳ Ｐゴシック" charset="-128"/>
              </a:rPr>
              <a:t>bibliometrica</a:t>
            </a:r>
            <a:r>
              <a:rPr lang="it-IT" sz="1200" i="1" dirty="0">
                <a:latin typeface="Arial" pitchFamily="34" charset="0"/>
                <a:ea typeface="ＭＳ Ｐゴシック" charset="-128"/>
              </a:rPr>
              <a:t>). </a:t>
            </a:r>
            <a:endParaRPr lang="it-IT" sz="1200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2^ parte: risultati della ricerca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90DAB6-03BA-470B-90BC-B833C338B834}" type="slidenum">
              <a:rPr lang="it-IT" smtClean="0">
                <a:latin typeface="Arial" charset="0"/>
                <a:ea typeface="ＭＳ Ｐゴシック" pitchFamily="34" charset="-128"/>
              </a:rPr>
              <a:pPr/>
              <a:t>12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0" name="Rettangolo 5"/>
          <p:cNvSpPr>
            <a:spLocks noChangeArrowheads="1"/>
          </p:cNvSpPr>
          <p:nvPr/>
        </p:nvSpPr>
        <p:spPr bwMode="auto">
          <a:xfrm>
            <a:off x="-396875" y="-27390725"/>
            <a:ext cx="8785225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/>
              <a:t>AQ 6		Valutazione della Ricerca nell’ambito del sistema di Assicurazione della Qualità</a:t>
            </a:r>
          </a:p>
          <a:p>
            <a:r>
              <a:rPr lang="it-IT" sz="1000"/>
              <a:t>AQ 6.A		"accertare che l’ateneo stabilisca, dichiari ed effettivamente persegua adeguate politiche volte arealizzare la propria visione della qualità della ricerca"</a:t>
            </a:r>
          </a:p>
          <a:p>
            <a:r>
              <a:rPr lang="it-IT" sz="1000"/>
              <a:t>AQ 6.A.1	"Obiettivi eProgrammazionedella ricerca"	L’Ateneo ha definito una strategia trasparente sulla ricerca con obbiettivi chiaramente definiti, tenendo conto dei propri punti di forza e di debolezza e del contesto accademico e sociale? Mette in atto una programmazione della propria ricerca in coerenza con tali linee?</a:t>
            </a:r>
          </a:p>
          <a:p>
            <a:r>
              <a:rPr lang="it-IT" sz="1000"/>
              <a:t>AQ 6.A.2	Terza missione	L’Ateneo ha definito una strategia sulle attività di terza missione? Mette in atto una programmazione di tali attività in coerenza con tale strategia?</a:t>
            </a:r>
          </a:p>
          <a:p>
            <a:r>
              <a:rPr lang="it-IT" sz="1000"/>
              <a:t>AQ 6.A.3	"Responsabilità per lamessa in opera"	L’Ateneo indica con precisione come sono ripartite tra i Dipartimenti (o strutture equivalenti) e gli eventuali altre strutture di ricerca (es. strutture interdipartimentali, centri di ricerca, etc) le responsabilità nella gestione della ricerca e nell’acquisizione delle risorse e dei servizi a essa necessari?</a:t>
            </a:r>
          </a:p>
          <a:p>
            <a:r>
              <a:rPr lang="it-IT" sz="1000"/>
              <a:t>AQ 6.A.4	"Distribuzione dellerisorse"	L’Ateneo indica con precisione i criteri e le modalità di distribuzione delle risorse per la ricerca ai dipartimenti (o strutture equivalenti) e alle eventuali altre strutture di ricerca (es. strutture interdipartimentali, centri di ricerca, ecc)? Sono previsti criteri premiali basati sulla valutazione dei risultati della ricerca definiti dalla VQR e dalla SUA-RD?</a:t>
            </a:r>
          </a:p>
          <a:p>
            <a:r>
              <a:rPr lang="it-IT" sz="1000"/>
              <a:t>AQ 6.A.5	"Ruoli e responsabilitàper la AQ"	L’Ateneo stabilisce in modo chiaro i ruoli e le responsabilità dei soggetti coinvolti nei processi di AQ della ricerca? Esistono evidenze che i soggetti coinvolti siano messi nella condizione di poter esercitare ruoli e responsabilità in modo efficace e tempestivo?</a:t>
            </a:r>
          </a:p>
          <a:p>
            <a:r>
              <a:rPr lang="it-IT" sz="1000"/>
              <a:t>AQ 6.B		"accertare che l’ateneo sappia in che misura le proprie politiche della ricerca siano effettivamenterealizzate dai dipartimenti e dalle strutture di ricerca"</a:t>
            </a:r>
          </a:p>
          <a:p>
            <a:r>
              <a:rPr lang="it-IT" sz="1000"/>
              <a:t>AQ 6.B.1	"Attività dimonitoraggio"	E’ previsto e realizzato, e da parte di chi, un monitoraggio periodico delle modalità con cui le strategie dell’ateneo sulla ricerca sono tenute in conto e realizzate dai Dipartimenti (o da strutture equivalenti) e le eventuali altre strutture di ricerca (es. centri interdipartimentali, centri di ricerca, etc)? Gli Organi di Governo, i Dipartimenti, le eventuali altre strutture intermedie comunque definite sono al corrente degli esiti dei monitoraggi ?</a:t>
            </a:r>
          </a:p>
          <a:p>
            <a:r>
              <a:rPr lang="it-IT" sz="1000"/>
              <a:t>AQ 6.B.2	"Attività dimonitoraggio"	I monitoraggi sono in grado di segnalare (mettono in chiara evidenza) le criticità esistenti nelle attività di ricerca in Ateneo, nei singoli dipartimenti e nelle eventuali altre strutture di ricerca?</a:t>
            </a:r>
          </a:p>
          <a:p>
            <a:r>
              <a:rPr lang="it-IT" sz="1000"/>
              <a:t>AQ 6.B.3	Presidio Qualità	Il Presidio Qualità (o struttura equivalente) tiene sotto controllo i processi, la documentazione, l’applicazione delle politiche della Qualità e i risultati delle attività di ricerca, incluse le attività di Riesame, e ne riporta l’esito agli Organi di Governo?</a:t>
            </a:r>
          </a:p>
          <a:p>
            <a:r>
              <a:rPr lang="it-IT" sz="1000"/>
              <a:t>AQ 6.B.4	"Conseguenze delmonitoraggio"	Gli organi di governo, i Dipartimenti, le strutture intermedie comunque definite avviano processi, e quali, se si evidenziano risultati diversi da quelli attesi o auspicati?</a:t>
            </a:r>
          </a:p>
          <a:p>
            <a:r>
              <a:rPr lang="it-IT" sz="1000"/>
              <a:t>AQ 6.C		"accertare che l’ateneo chieda e attui politiche e azioni verso i Dipartimenti e le strutture di ricercafinalizzate al miglioramento continuo della qualità della ricerca, puntando verso risultati di sempre maggior valore"</a:t>
            </a:r>
          </a:p>
          <a:p>
            <a:r>
              <a:rPr lang="it-IT" sz="1000"/>
              <a:t>AQ 6.C.1	"Miglioramentocontinuo"	L’Ateneo ricorre a strumenti organizzativi e/o incentivi per favorire la pratica del miglioramento continuo della qualità della ricerca ai livelli sia centrale, sia delle strutture periferiche?</a:t>
            </a:r>
          </a:p>
          <a:p>
            <a:r>
              <a:rPr lang="it-IT" sz="1000"/>
              <a:t>AQ 6.C.2	"Il Presidio dellaQualità:composizione"	Il Presidio della Qualità o struttura equivalente ha una composizione adeguata per competenze ed esperienze di ricerca anche in materia di AQ?</a:t>
            </a:r>
          </a:p>
          <a:p>
            <a:r>
              <a:rPr lang="it-IT" sz="1000"/>
              <a:t>AQ 6.C.3	"Nucleo divalutazione:composizione"	La composizione del NV è adeguata per competenze ed esperienze di ricerca anche in materia di AQ?</a:t>
            </a:r>
          </a:p>
          <a:p>
            <a:r>
              <a:rPr lang="it-IT" sz="1000"/>
              <a:t>AQ 6.C.4	"Nucleo divalutazione:sorveglianza"	Il NV valuta in modo convincente se l’organizzazione e l’attività del Presidio siano adeguate e se siano conseguiti gli scopi della AQ della ricerca?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39750" y="885825"/>
            <a:ext cx="8208963" cy="4830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Sezione E (internazionalizzazione) </a:t>
            </a:r>
            <a:endParaRPr lang="it-IT" sz="1400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Possono essere inserite le permanenze (in entrata e in uscita) di </a:t>
            </a:r>
            <a:r>
              <a:rPr lang="it-IT" sz="1400" u="sng" dirty="0">
                <a:latin typeface="Arial" pitchFamily="34" charset="0"/>
                <a:ea typeface="ＭＳ Ｐゴシック" charset="-128"/>
              </a:rPr>
              <a:t>durata non inferiore ai 30 gg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.</a:t>
            </a: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E1  (collaborazioni internazionali) 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contiene pubblicazioni a collaborazione internazionale ed è compilato automaticamente se il docente attiva il campo co-autori stranieri della sezione D;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E2 (mobilità internazionale)  contiene il numero in giorni / persona 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di</a:t>
            </a:r>
          </a:p>
          <a:p>
            <a:pPr marL="285750" indent="-2857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ricercatori «stranieri» in visita al dipartimento negli anni di riferimento; </a:t>
            </a:r>
          </a:p>
          <a:p>
            <a:pPr marL="285750" indent="-2857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docenti, ricercatori, dottorandi e assegnisti in mobilità internazionale negli anni di riferimento.</a:t>
            </a:r>
          </a:p>
          <a:p>
            <a:pPr marL="285750" indent="-285750">
              <a:buFontTx/>
              <a:buChar char="-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i="1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Tx/>
              <a:buChar char="-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Tx/>
              <a:buChar char="-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i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i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i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i="1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2^ parte: risultati della ricerca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A3F814-DAD2-42B3-90DE-197B915C7FB6}" type="slidenum">
              <a:rPr lang="it-IT" smtClean="0">
                <a:latin typeface="Arial" charset="0"/>
                <a:ea typeface="ＭＳ Ｐゴシック" pitchFamily="34" charset="-128"/>
              </a:rPr>
              <a:pPr/>
              <a:t>13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8674" name="Rettangolo 5"/>
          <p:cNvSpPr>
            <a:spLocks noChangeArrowheads="1"/>
          </p:cNvSpPr>
          <p:nvPr/>
        </p:nvSpPr>
        <p:spPr bwMode="auto">
          <a:xfrm>
            <a:off x="-396875" y="-27390725"/>
            <a:ext cx="8785225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/>
              <a:t>AQ 6		Valutazione della Ricerca nell’ambito del sistema di Assicurazione della Qualità</a:t>
            </a:r>
          </a:p>
          <a:p>
            <a:r>
              <a:rPr lang="it-IT" sz="1000"/>
              <a:t>AQ 6.A		"accertare che l’ateneo stabilisca, dichiari ed effettivamente persegua adeguate politiche volte arealizzare la propria visione della qualità della ricerca"</a:t>
            </a:r>
          </a:p>
          <a:p>
            <a:r>
              <a:rPr lang="it-IT" sz="1000"/>
              <a:t>AQ 6.A.1	"Obiettivi eProgrammazionedella ricerca"	L’Ateneo ha definito una strategia trasparente sulla ricerca con obbiettivi chiaramente definiti, tenendo conto dei propri punti di forza e di debolezza e del contesto accademico e sociale? Mette in atto una programmazione della propria ricerca in coerenza con tali linee?</a:t>
            </a:r>
          </a:p>
          <a:p>
            <a:r>
              <a:rPr lang="it-IT" sz="1000"/>
              <a:t>AQ 6.A.2	Terza missione	L’Ateneo ha definito una strategia sulle attività di terza missione? Mette in atto una programmazione di tali attività in coerenza con tale strategia?</a:t>
            </a:r>
          </a:p>
          <a:p>
            <a:r>
              <a:rPr lang="it-IT" sz="1000"/>
              <a:t>AQ 6.A.3	"Responsabilità per lamessa in opera"	L’Ateneo indica con precisione come sono ripartite tra i Dipartimenti (o strutture equivalenti) e gli eventuali altre strutture di ricerca (es. strutture interdipartimentali, centri di ricerca, etc) le responsabilità nella gestione della ricerca e nell’acquisizione delle risorse e dei servizi a essa necessari?</a:t>
            </a:r>
          </a:p>
          <a:p>
            <a:r>
              <a:rPr lang="it-IT" sz="1000"/>
              <a:t>AQ 6.A.4	"Distribuzione dellerisorse"	L’Ateneo indica con precisione i criteri e le modalità di distribuzione delle risorse per la ricerca ai dipartimenti (o strutture equivalenti) e alle eventuali altre strutture di ricerca (es. strutture interdipartimentali, centri di ricerca, ecc)? Sono previsti criteri premiali basati sulla valutazione dei risultati della ricerca definiti dalla VQR e dalla SUA-RD?</a:t>
            </a:r>
          </a:p>
          <a:p>
            <a:r>
              <a:rPr lang="it-IT" sz="1000"/>
              <a:t>AQ 6.A.5	"Ruoli e responsabilitàper la AQ"	L’Ateneo stabilisce in modo chiaro i ruoli e le responsabilità dei soggetti coinvolti nei processi di AQ della ricerca? Esistono evidenze che i soggetti coinvolti siano messi nella condizione di poter esercitare ruoli e responsabilità in modo efficace e tempestivo?</a:t>
            </a:r>
          </a:p>
          <a:p>
            <a:r>
              <a:rPr lang="it-IT" sz="1000"/>
              <a:t>AQ 6.B		"accertare che l’ateneo sappia in che misura le proprie politiche della ricerca siano effettivamenterealizzate dai dipartimenti e dalle strutture di ricerca"</a:t>
            </a:r>
          </a:p>
          <a:p>
            <a:r>
              <a:rPr lang="it-IT" sz="1000"/>
              <a:t>AQ 6.B.1	"Attività dimonitoraggio"	E’ previsto e realizzato, e da parte di chi, un monitoraggio periodico delle modalità con cui le strategie dell’ateneo sulla ricerca sono tenute in conto e realizzate dai Dipartimenti (o da strutture equivalenti) e le eventuali altre strutture di ricerca (es. centri interdipartimentali, centri di ricerca, etc)? Gli Organi di Governo, i Dipartimenti, le eventuali altre strutture intermedie comunque definite sono al corrente degli esiti dei monitoraggi ?</a:t>
            </a:r>
          </a:p>
          <a:p>
            <a:r>
              <a:rPr lang="it-IT" sz="1000"/>
              <a:t>AQ 6.B.2	"Attività dimonitoraggio"	I monitoraggi sono in grado di segnalare (mettono in chiara evidenza) le criticità esistenti nelle attività di ricerca in Ateneo, nei singoli dipartimenti e nelle eventuali altre strutture di ricerca?</a:t>
            </a:r>
          </a:p>
          <a:p>
            <a:r>
              <a:rPr lang="it-IT" sz="1000"/>
              <a:t>AQ 6.B.3	Presidio Qualità	Il Presidio Qualità (o struttura equivalente) tiene sotto controllo i processi, la documentazione, l’applicazione delle politiche della Qualità e i risultati delle attività di ricerca, incluse le attività di Riesame, e ne riporta l’esito agli Organi di Governo?</a:t>
            </a:r>
          </a:p>
          <a:p>
            <a:r>
              <a:rPr lang="it-IT" sz="1000"/>
              <a:t>AQ 6.B.4	"Conseguenze delmonitoraggio"	Gli organi di governo, i Dipartimenti, le strutture intermedie comunque definite avviano processi, e quali, se si evidenziano risultati diversi da quelli attesi o auspicati?</a:t>
            </a:r>
          </a:p>
          <a:p>
            <a:r>
              <a:rPr lang="it-IT" sz="1000"/>
              <a:t>AQ 6.C		"accertare che l’ateneo chieda e attui politiche e azioni verso i Dipartimenti e le strutture di ricercafinalizzate al miglioramento continuo della qualità della ricerca, puntando verso risultati di sempre maggior valore"</a:t>
            </a:r>
          </a:p>
          <a:p>
            <a:r>
              <a:rPr lang="it-IT" sz="1000"/>
              <a:t>AQ 6.C.1	"Miglioramentocontinuo"	L’Ateneo ricorre a strumenti organizzativi e/o incentivi per favorire la pratica del miglioramento continuo della qualità della ricerca ai livelli sia centrale, sia delle strutture periferiche?</a:t>
            </a:r>
          </a:p>
          <a:p>
            <a:r>
              <a:rPr lang="it-IT" sz="1000"/>
              <a:t>AQ 6.C.2	"Il Presidio dellaQualità:composizione"	Il Presidio della Qualità o struttura equivalente ha una composizione adeguata per competenze ed esperienze di ricerca anche in materia di AQ?</a:t>
            </a:r>
          </a:p>
          <a:p>
            <a:r>
              <a:rPr lang="it-IT" sz="1000"/>
              <a:t>AQ 6.C.3	"Nucleo divalutazione:composizione"	La composizione del NV è adeguata per competenze ed esperienze di ricerca anche in materia di AQ?</a:t>
            </a:r>
          </a:p>
          <a:p>
            <a:r>
              <a:rPr lang="it-IT" sz="1000"/>
              <a:t>AQ 6.C.4	"Nucleo divalutazione:sorveglianza"	Il NV valuta in modo convincente se l’organizzazione e l’attività del Presidio siano adeguate e se siano conseguiti gli scopi della AQ della ricerca?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68313" y="836613"/>
            <a:ext cx="8424862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it-IT" sz="1400" b="1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Sezione F (docenti inattivi) </a:t>
            </a:r>
            <a:endParaRPr lang="it-IT" sz="1400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quadro F1 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indica il numero di docenti e ricercatori inattivi, che non hanno pubblicato </a:t>
            </a:r>
            <a:r>
              <a:rPr lang="it-IT" sz="1400" dirty="0" err="1">
                <a:latin typeface="Arial" pitchFamily="34" charset="0"/>
                <a:ea typeface="ＭＳ Ｐゴシック" charset="-128"/>
              </a:rPr>
              <a:t>alcunchè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nel periodo di riferimento.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Tale sezione è compilata automaticamente,  se dal sito docente (login </a:t>
            </a:r>
            <a:r>
              <a:rPr lang="it-IT" sz="1400" dirty="0" err="1">
                <a:latin typeface="Arial" pitchFamily="34" charset="0"/>
                <a:ea typeface="ＭＳ Ｐゴシック" charset="-128"/>
              </a:rPr>
              <a:t>miur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), non risultano pubblicazioni nel periodo di riferimento.</a:t>
            </a: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Sezione G (bandi competitivi)</a:t>
            </a:r>
            <a:endParaRPr lang="it-IT" sz="1400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quadro G1 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indica i finanziamenti incassati da bandi competitivi nel periodo di riferimento. I dati disponibili (PRIN; FIRB e programmi quadro UE) saranno precaricati a cura di CINECA; gli altri a cura del Dipartimento.</a:t>
            </a: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i="1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2^ parte: risultati della ricerca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643D20-0425-4792-8AAE-D17419AB14B4}" type="slidenum">
              <a:rPr lang="it-IT" smtClean="0">
                <a:latin typeface="Arial" charset="0"/>
                <a:ea typeface="ＭＳ Ｐゴシック" pitchFamily="34" charset="-128"/>
              </a:rPr>
              <a:pPr/>
              <a:t>14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8313" y="765175"/>
            <a:ext cx="8424862" cy="4616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Sezione H </a:t>
            </a:r>
          </a:p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Si compone dei quadri H1, H2, H3, H4, H5 e H6  in questa fase è sperimentale. </a:t>
            </a: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quadro H1 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indica i  premi nazionali e internazionali per la ricerca ricevuti da docenti, ricercatori, dottorandi e assegnisti nel periodo di riferimento.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200" dirty="0">
                <a:latin typeface="Arial" pitchFamily="34" charset="0"/>
                <a:ea typeface="ＭＳ Ｐゴシック" charset="-128"/>
              </a:rPr>
              <a:t>tabella per raccolta dati per </a:t>
            </a:r>
            <a:r>
              <a:rPr lang="it-IT" sz="1200" b="1" dirty="0">
                <a:latin typeface="Arial" pitchFamily="34" charset="0"/>
                <a:ea typeface="ＭＳ Ｐゴシック" charset="-128"/>
              </a:rPr>
              <a:t>H1</a:t>
            </a: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i="1" dirty="0">
              <a:latin typeface="Arial" pitchFamily="34" charset="0"/>
              <a:ea typeface="ＭＳ Ｐゴシック" charset="-128"/>
            </a:endParaRPr>
          </a:p>
        </p:txBody>
      </p:sp>
      <p:pic>
        <p:nvPicPr>
          <p:cNvPr id="29699" name="Immagin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2349500"/>
            <a:ext cx="720090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Immagin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805488"/>
            <a:ext cx="719931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2^ parte: risultati della ricerca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AF83C1-92CB-4668-A786-156FD96A23C2}" type="slidenum">
              <a:rPr lang="it-IT" smtClean="0">
                <a:latin typeface="Arial" charset="0"/>
                <a:ea typeface="ＭＳ Ｐゴシック" pitchFamily="34" charset="-128"/>
              </a:rPr>
              <a:pPr/>
              <a:t>15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96888" y="692150"/>
            <a:ext cx="8424862" cy="4802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Sezione H </a:t>
            </a: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quadro H2  </a:t>
            </a:r>
            <a:r>
              <a:rPr lang="it-IT" sz="1400" b="1" dirty="0" err="1">
                <a:latin typeface="Arial" pitchFamily="34" charset="0"/>
                <a:ea typeface="ＭＳ Ｐゴシック" charset="-128"/>
              </a:rPr>
              <a:t>fellow</a:t>
            </a:r>
            <a:r>
              <a:rPr lang="it-IT" sz="1400" b="1" dirty="0">
                <a:latin typeface="Arial" pitchFamily="34" charset="0"/>
                <a:ea typeface="ＭＳ Ｐゴシック" charset="-128"/>
              </a:rPr>
              <a:t> di società scientifiche 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contiene le </a:t>
            </a:r>
            <a:r>
              <a:rPr lang="it-IT" sz="1400" dirty="0" err="1">
                <a:latin typeface="Arial" pitchFamily="34" charset="0"/>
                <a:ea typeface="ＭＳ Ｐゴシック" charset="-128"/>
              </a:rPr>
              <a:t>fellowship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(o riconoscimenti equivalenti) di società scientifiche, ricevute da docenti, ricercatori, dottorandi, assegnisti nel periodo di riferimento tramite procedura </a:t>
            </a:r>
            <a:r>
              <a:rPr lang="it-IT" sz="1400" dirty="0" err="1">
                <a:latin typeface="Arial" pitchFamily="34" charset="0"/>
                <a:ea typeface="ＭＳ Ｐゴシック" charset="-128"/>
              </a:rPr>
              <a:t>peer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</a:t>
            </a:r>
            <a:r>
              <a:rPr lang="it-IT" sz="1400" dirty="0" err="1">
                <a:latin typeface="Arial" pitchFamily="34" charset="0"/>
                <a:ea typeface="ＭＳ Ｐゴシック" charset="-128"/>
              </a:rPr>
              <a:t>review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. Sono da escludere le mere appartenenze a società scientifiche. </a:t>
            </a: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200" dirty="0">
                <a:latin typeface="Arial" pitchFamily="34" charset="0"/>
                <a:ea typeface="ＭＳ Ｐゴシック" charset="-128"/>
              </a:rPr>
              <a:t>tabella per raccolta dati per </a:t>
            </a:r>
            <a:r>
              <a:rPr lang="it-IT" sz="1200" b="1" dirty="0">
                <a:latin typeface="Arial" pitchFamily="34" charset="0"/>
                <a:ea typeface="ＭＳ Ｐゴシック" charset="-128"/>
              </a:rPr>
              <a:t>H2</a:t>
            </a: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quadro H3 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contiene le informazioni relative a direzione di riviste, collane editoriali, enciclopedie e trattati</a:t>
            </a:r>
          </a:p>
          <a:p>
            <a:pPr>
              <a:defRPr/>
            </a:pPr>
            <a:r>
              <a:rPr lang="it-IT" sz="1200" dirty="0">
                <a:latin typeface="Arial" pitchFamily="34" charset="0"/>
                <a:ea typeface="ＭＳ Ｐゴシック" charset="-128"/>
              </a:rPr>
              <a:t>tabella per raccolta dati per </a:t>
            </a:r>
            <a:r>
              <a:rPr lang="it-IT" sz="1200" b="1" dirty="0">
                <a:latin typeface="Arial" pitchFamily="34" charset="0"/>
                <a:ea typeface="ＭＳ Ｐゴシック" charset="-128"/>
              </a:rPr>
              <a:t>H3</a:t>
            </a: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i="1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2^ parte: risultati della ricerca</a:t>
            </a:r>
          </a:p>
        </p:txBody>
      </p:sp>
      <p:pic>
        <p:nvPicPr>
          <p:cNvPr id="30724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638" y="2193925"/>
            <a:ext cx="84455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Immagin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888" y="4941888"/>
            <a:ext cx="718343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2250E3-2DA0-4FAF-8A0D-A79A4C3F4ED5}" type="slidenum">
              <a:rPr lang="it-IT" smtClean="0">
                <a:latin typeface="Arial" charset="0"/>
                <a:ea typeface="ＭＳ Ｐゴシック" pitchFamily="34" charset="-128"/>
              </a:rPr>
              <a:pPr/>
              <a:t>16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850" y="620713"/>
            <a:ext cx="8569325" cy="3846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Sezione H </a:t>
            </a:r>
          </a:p>
          <a:p>
            <a:pPr algn="ctr">
              <a:defRPr/>
            </a:pPr>
            <a:endParaRPr lang="it-IT" sz="1400" b="1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endParaRPr lang="it-IT" sz="1400" b="1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endParaRPr lang="it-IT" sz="1400" b="1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quadro H4  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contiene le info relative alla direzione o responsabilità  scientifica / coordinamento di Enti o Istituti di ricerca (pubblici o privati, nazionali o internazionali) </a:t>
            </a:r>
          </a:p>
          <a:p>
            <a:pPr>
              <a:defRPr/>
            </a:pPr>
            <a:endParaRPr lang="it-IT" sz="12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2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2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200" dirty="0">
                <a:latin typeface="Arial" pitchFamily="34" charset="0"/>
                <a:ea typeface="ＭＳ Ｐゴシック" charset="-128"/>
              </a:rPr>
              <a:t>tabella per raccolta dati per </a:t>
            </a:r>
            <a:r>
              <a:rPr lang="it-IT" sz="1200" b="1" dirty="0">
                <a:latin typeface="Arial" pitchFamily="34" charset="0"/>
                <a:ea typeface="ＭＳ Ｐゴシック" charset="-128"/>
              </a:rPr>
              <a:t>H4</a:t>
            </a: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i="1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2^ parte: risultati della ricerca</a:t>
            </a:r>
          </a:p>
        </p:txBody>
      </p:sp>
      <p:pic>
        <p:nvPicPr>
          <p:cNvPr id="31748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997200"/>
            <a:ext cx="855186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C0C5E8-A7D8-4AC9-8BB8-46F318BADC19}" type="slidenum">
              <a:rPr lang="it-IT" smtClean="0">
                <a:latin typeface="Arial" charset="0"/>
                <a:ea typeface="ＭＳ Ｐゴシック" pitchFamily="34" charset="-128"/>
              </a:rPr>
              <a:pPr/>
              <a:t>17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2770" name="CasellaDiTesto 2"/>
          <p:cNvSpPr txBox="1">
            <a:spLocks noChangeArrowheads="1"/>
          </p:cNvSpPr>
          <p:nvPr/>
        </p:nvSpPr>
        <p:spPr bwMode="auto">
          <a:xfrm>
            <a:off x="538163" y="758825"/>
            <a:ext cx="8424862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>
                <a:solidFill>
                  <a:srgbClr val="002060"/>
                </a:solidFill>
              </a:rPr>
              <a:t>Sezione H </a:t>
            </a:r>
          </a:p>
          <a:p>
            <a:pPr algn="ctr"/>
            <a:endParaRPr lang="it-IT" sz="1400" b="1">
              <a:solidFill>
                <a:srgbClr val="3366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t-IT" sz="1400" b="1"/>
              <a:t>quadro H5 (incarichi) </a:t>
            </a:r>
            <a:r>
              <a:rPr lang="it-IT" sz="1400"/>
              <a:t>contiene le informazioni su attribuzioni di incarichi di</a:t>
            </a:r>
          </a:p>
          <a:p>
            <a:r>
              <a:rPr lang="it-IT" sz="1400"/>
              <a:t>	- insegnamento presso Atenei esteri (ufficializzati formalmente), </a:t>
            </a:r>
          </a:p>
          <a:p>
            <a:r>
              <a:rPr lang="it-IT" sz="1400"/>
              <a:t>	- di ricerca presso Atenei e Centri di Ricerca pubblici o privati, nazionali o internazionali</a:t>
            </a:r>
          </a:p>
          <a:p>
            <a:endParaRPr lang="it-IT" sz="1400"/>
          </a:p>
          <a:p>
            <a:r>
              <a:rPr lang="it-IT" sz="1200"/>
              <a:t>tabella per raccolta dati per </a:t>
            </a:r>
            <a:r>
              <a:rPr lang="it-IT" sz="1200" b="1"/>
              <a:t>H5</a:t>
            </a:r>
          </a:p>
          <a:p>
            <a:endParaRPr lang="it-IT" sz="1400" b="1"/>
          </a:p>
          <a:p>
            <a:endParaRPr lang="it-IT" sz="1400" b="1"/>
          </a:p>
          <a:p>
            <a:endParaRPr lang="it-IT" sz="1400" b="1"/>
          </a:p>
          <a:p>
            <a:endParaRPr lang="it-IT" sz="1400" b="1"/>
          </a:p>
          <a:p>
            <a:endParaRPr lang="it-IT" sz="1400" b="1"/>
          </a:p>
          <a:p>
            <a:endParaRPr lang="it-IT" sz="1400" b="1"/>
          </a:p>
          <a:p>
            <a:endParaRPr lang="it-IT" sz="1400" b="1"/>
          </a:p>
          <a:p>
            <a:endParaRPr lang="it-IT" sz="1400" b="1"/>
          </a:p>
          <a:p>
            <a:endParaRPr lang="it-IT" sz="1400" b="1"/>
          </a:p>
          <a:p>
            <a:pPr>
              <a:buFont typeface="Wingdings" pitchFamily="2" charset="2"/>
              <a:buChar char="§"/>
            </a:pPr>
            <a:endParaRPr lang="it-IT" sz="1400" b="1"/>
          </a:p>
          <a:p>
            <a:pPr>
              <a:buFont typeface="Wingdings" pitchFamily="2" charset="2"/>
              <a:buChar char="§"/>
            </a:pPr>
            <a:r>
              <a:rPr lang="it-IT" sz="1400" b="1"/>
              <a:t>quadro H6  (resp. congressi internazionali) </a:t>
            </a:r>
            <a:r>
              <a:rPr lang="it-IT" sz="1400"/>
              <a:t>contiene le informazioni relative alla Responsabilità scientifica di Congressi internazionali (sono da escludere le mere appartenenze al comitato di programma del congresso) da parte di docenti, ricercatori, dottorandi e assegnisti nel periodo di riferimento. </a:t>
            </a:r>
          </a:p>
          <a:p>
            <a:endParaRPr lang="it-IT" sz="1200"/>
          </a:p>
          <a:p>
            <a:r>
              <a:rPr lang="it-IT" sz="1200"/>
              <a:t>tabella per raccolta dati per </a:t>
            </a:r>
            <a:r>
              <a:rPr lang="it-IT" sz="1200" b="1"/>
              <a:t>H6</a:t>
            </a:r>
          </a:p>
          <a:p>
            <a:pPr>
              <a:buFont typeface="Wingdings" pitchFamily="2" charset="2"/>
              <a:buChar char="§"/>
            </a:pPr>
            <a:endParaRPr lang="it-IT" sz="1400"/>
          </a:p>
          <a:p>
            <a:pPr>
              <a:buFont typeface="Wingdings" pitchFamily="2" charset="2"/>
              <a:buChar char="§"/>
            </a:pPr>
            <a:endParaRPr lang="it-IT" sz="1400"/>
          </a:p>
          <a:p>
            <a:endParaRPr lang="it-IT" sz="1400" b="1"/>
          </a:p>
          <a:p>
            <a:endParaRPr lang="it-IT" sz="1400" b="1"/>
          </a:p>
          <a:p>
            <a:endParaRPr lang="it-IT" sz="1400" b="1"/>
          </a:p>
          <a:p>
            <a:endParaRPr lang="it-IT" sz="1400"/>
          </a:p>
          <a:p>
            <a:endParaRPr lang="it-IT" sz="1400"/>
          </a:p>
        </p:txBody>
      </p:sp>
      <p:sp>
        <p:nvSpPr>
          <p:cNvPr id="5" name="CasellaDiTesto 4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2^ parte: risultati della ricerca</a:t>
            </a:r>
          </a:p>
        </p:txBody>
      </p:sp>
      <p:pic>
        <p:nvPicPr>
          <p:cNvPr id="32772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" y="2276475"/>
            <a:ext cx="774541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Immagin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632450"/>
            <a:ext cx="7704137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F78CA8-482A-4DAF-A77D-10E62F8D3FDF}" type="slidenum">
              <a:rPr lang="it-IT" smtClean="0">
                <a:latin typeface="Arial" charset="0"/>
                <a:ea typeface="ＭＳ Ｐゴシック" pitchFamily="34" charset="-128"/>
              </a:rPr>
              <a:pPr/>
              <a:t>18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794" name="CasellaDiTesto 2"/>
          <p:cNvSpPr txBox="1">
            <a:spLocks noChangeArrowheads="1"/>
          </p:cNvSpPr>
          <p:nvPr/>
        </p:nvSpPr>
        <p:spPr bwMode="auto">
          <a:xfrm>
            <a:off x="468313" y="620713"/>
            <a:ext cx="84248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400"/>
          </a:p>
          <a:p>
            <a:endParaRPr lang="it-IT" sz="1400"/>
          </a:p>
          <a:p>
            <a:endParaRPr lang="it-IT" sz="1400" i="1"/>
          </a:p>
        </p:txBody>
      </p:sp>
      <p:sp>
        <p:nvSpPr>
          <p:cNvPr id="4" name="CasellaDiTesto 3"/>
          <p:cNvSpPr txBox="1"/>
          <p:nvPr/>
        </p:nvSpPr>
        <p:spPr>
          <a:xfrm>
            <a:off x="3059113" y="107950"/>
            <a:ext cx="59404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SUA-RD: scadenze</a:t>
            </a:r>
          </a:p>
        </p:txBody>
      </p:sp>
      <p:sp>
        <p:nvSpPr>
          <p:cNvPr id="5" name="Rettangolo 4"/>
          <p:cNvSpPr/>
          <p:nvPr/>
        </p:nvSpPr>
        <p:spPr>
          <a:xfrm>
            <a:off x="4003675" y="2084388"/>
            <a:ext cx="4672013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it-IT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dirty="0">
                <a:latin typeface="Arial" pitchFamily="34" charset="0"/>
                <a:ea typeface="ＭＳ Ｐゴシック" charset="-128"/>
              </a:rPr>
              <a:t>Apertura della SUA-­RD per la compilazione</a:t>
            </a:r>
          </a:p>
          <a:p>
            <a:pPr marL="342900" indent="-342900">
              <a:buFontTx/>
              <a:buAutoNum type="arabicPeriod"/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dirty="0">
                <a:latin typeface="Arial" pitchFamily="34" charset="0"/>
                <a:ea typeface="ＭＳ Ｐゴシック" charset="-128"/>
              </a:rPr>
              <a:t>Chiusura della compilazione SUA-RD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3568" y="1843978"/>
            <a:ext cx="3168352" cy="1077218"/>
          </a:xfrm>
          <a:prstGeom prst="rect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cap="rnd">
            <a:solidFill>
              <a:schemeClr val="accent4">
                <a:lumMod val="95000"/>
                <a:lumOff val="5000"/>
              </a:schemeClr>
            </a:solidFill>
          </a:ln>
        </p:spPr>
        <p:txBody>
          <a:bodyPr anchor="ctr" anchorCtr="1">
            <a:spAutoFit/>
          </a:bodyPr>
          <a:lstStyle/>
          <a:p>
            <a:pPr algn="ctr">
              <a:defRPr/>
            </a:pPr>
            <a:endParaRPr lang="it-IT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-128"/>
              </a:rPr>
              <a:t>01. 10. 2014 </a:t>
            </a:r>
          </a:p>
          <a:p>
            <a:pPr algn="ctr">
              <a:defRPr/>
            </a:pPr>
            <a:endParaRPr lang="it-IT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11188" y="4076700"/>
            <a:ext cx="3168650" cy="1077913"/>
          </a:xfrm>
          <a:prstGeom prst="rect">
            <a:avLst/>
          </a:prstGeom>
          <a:gradFill flip="none" rotWithShape="1">
            <a:gsLst>
              <a:gs pos="48000">
                <a:srgbClr val="FF0000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cap="rnd">
            <a:solidFill>
              <a:schemeClr val="accent4">
                <a:lumMod val="95000"/>
                <a:lumOff val="5000"/>
              </a:schemeClr>
            </a:solidFill>
          </a:ln>
        </p:spPr>
        <p:txBody>
          <a:bodyPr anchor="ctr" anchorCtr="1">
            <a:spAutoFit/>
          </a:bodyPr>
          <a:lstStyle/>
          <a:p>
            <a:pPr algn="ctr">
              <a:defRPr/>
            </a:pPr>
            <a:endParaRPr lang="it-IT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-128"/>
              </a:rPr>
              <a:t>31. 12. 2014 </a:t>
            </a:r>
          </a:p>
          <a:p>
            <a:pPr algn="ctr">
              <a:defRPr/>
            </a:pPr>
            <a:endParaRPr lang="it-IT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EB43EC-2523-48DE-B4E9-D3435378DB3B}" type="slidenum">
              <a:rPr lang="it-IT" smtClean="0">
                <a:latin typeface="Arial" charset="0"/>
                <a:ea typeface="ＭＳ Ｐゴシック" pitchFamily="34" charset="-128"/>
              </a:rPr>
              <a:pPr/>
              <a:t>19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4818" name="CasellaDiTesto 5"/>
          <p:cNvSpPr txBox="1">
            <a:spLocks noChangeArrowheads="1"/>
          </p:cNvSpPr>
          <p:nvPr/>
        </p:nvSpPr>
        <p:spPr bwMode="auto">
          <a:xfrm>
            <a:off x="4392613" y="107950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b="1">
                <a:solidFill>
                  <a:schemeClr val="bg1"/>
                </a:solidFill>
              </a:rPr>
              <a:t>LA SECONDA FASE DEL SISTEMA AVA</a:t>
            </a:r>
          </a:p>
        </p:txBody>
      </p:sp>
      <p:pic>
        <p:nvPicPr>
          <p:cNvPr id="34819" name="Immagin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28788"/>
            <a:ext cx="363220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4392613" y="1557338"/>
            <a:ext cx="4572000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it-IT" b="1" dirty="0">
                <a:solidFill>
                  <a:srgbClr val="800000"/>
                </a:solidFill>
                <a:latin typeface="Arial" pitchFamily="34" charset="0"/>
                <a:ea typeface="ＭＳ Ｐゴシック" charset="-128"/>
              </a:rPr>
              <a:t>ACCREDITAMENTO INIZIALE </a:t>
            </a:r>
            <a:r>
              <a:rPr lang="it-IT" b="1" dirty="0">
                <a:latin typeface="Arial" pitchFamily="34" charset="0"/>
                <a:ea typeface="ＭＳ Ｐゴシック" charset="-128"/>
              </a:rPr>
              <a:t> Autorizzazione sulla base di requisiti delle nuove attivazioni (sedi/corsi di studio)</a:t>
            </a:r>
          </a:p>
          <a:p>
            <a:pPr>
              <a:defRPr/>
            </a:pPr>
            <a:endParaRPr lang="it-IT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b="1" dirty="0">
                <a:solidFill>
                  <a:srgbClr val="FF6600"/>
                </a:solidFill>
                <a:latin typeface="Arial" pitchFamily="34" charset="0"/>
                <a:ea typeface="ＭＳ Ｐゴシック" charset="-128"/>
              </a:rPr>
              <a:t>2. ACCREDITAMENTO PERIODICO</a:t>
            </a:r>
          </a:p>
          <a:p>
            <a:pPr>
              <a:defRPr/>
            </a:pPr>
            <a:r>
              <a:rPr lang="it-IT" b="1" dirty="0">
                <a:solidFill>
                  <a:srgbClr val="FF6600"/>
                </a:solidFill>
                <a:latin typeface="Arial" pitchFamily="34" charset="0"/>
                <a:ea typeface="ＭＳ Ｐゴシック" charset="-128"/>
              </a:rPr>
              <a:t>    </a:t>
            </a:r>
            <a:r>
              <a:rPr lang="it-IT" b="1" dirty="0">
                <a:latin typeface="Arial" pitchFamily="34" charset="0"/>
                <a:ea typeface="ＭＳ Ｐゴシック" charset="-128"/>
              </a:rPr>
              <a:t>Valutazione del sistema di AQ sullo</a:t>
            </a:r>
          </a:p>
          <a:p>
            <a:pPr>
              <a:defRPr/>
            </a:pPr>
            <a:r>
              <a:rPr lang="it-IT" b="1" dirty="0">
                <a:latin typeface="Arial" pitchFamily="34" charset="0"/>
                <a:ea typeface="ＭＳ Ｐゴシック" charset="-128"/>
              </a:rPr>
              <a:t>    sfondo dei risultati ottenuti</a:t>
            </a:r>
          </a:p>
          <a:p>
            <a:pPr>
              <a:defRPr/>
            </a:pPr>
            <a:endParaRPr lang="it-IT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b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b="1" dirty="0">
                <a:solidFill>
                  <a:srgbClr val="336600"/>
                </a:solidFill>
                <a:latin typeface="Arial" pitchFamily="34" charset="0"/>
                <a:ea typeface="ＭＳ Ｐゴシック" charset="-128"/>
              </a:rPr>
              <a:t>3. VALUTAZIONE PERIODICA</a:t>
            </a:r>
          </a:p>
          <a:p>
            <a:pPr>
              <a:defRPr/>
            </a:pPr>
            <a:r>
              <a:rPr lang="it-IT" b="1" dirty="0">
                <a:latin typeface="Arial" pitchFamily="34" charset="0"/>
                <a:ea typeface="ＭＳ Ｐゴシック" charset="-128"/>
              </a:rPr>
              <a:t>    Valutazione dei risultati su base </a:t>
            </a:r>
          </a:p>
          <a:p>
            <a:pPr>
              <a:defRPr/>
            </a:pPr>
            <a:r>
              <a:rPr lang="it-IT" b="1" dirty="0">
                <a:latin typeface="Arial" pitchFamily="34" charset="0"/>
                <a:ea typeface="ＭＳ Ｐゴシック" charset="-128"/>
              </a:rPr>
              <a:t>    annuale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ttangolo 7"/>
          <p:cNvSpPr>
            <a:spLocks noChangeArrowheads="1"/>
          </p:cNvSpPr>
          <p:nvPr/>
        </p:nvSpPr>
        <p:spPr bwMode="auto">
          <a:xfrm>
            <a:off x="633413" y="1773238"/>
            <a:ext cx="74882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17410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BA9D6F-44CB-4DA7-98AE-D966F9F91777}" type="slidenum">
              <a:rPr lang="it-IT" smtClean="0">
                <a:latin typeface="Arial" charset="0"/>
                <a:ea typeface="ＭＳ Ｐゴシック" pitchFamily="34" charset="-128"/>
              </a:rPr>
              <a:pPr/>
              <a:t>2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812800" y="692150"/>
            <a:ext cx="7129463" cy="569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latin typeface="Arial" pitchFamily="34" charset="0"/>
                <a:ea typeface="ＭＳ Ｐゴシック" charset="-128"/>
              </a:rPr>
              <a:t>La SUA-RD è costituita  da 3 parti:</a:t>
            </a:r>
          </a:p>
          <a:p>
            <a:pPr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it-IT" b="1" dirty="0">
                <a:latin typeface="Arial" pitchFamily="34" charset="0"/>
                <a:ea typeface="ＭＳ Ｐゴシック" charset="-128"/>
              </a:rPr>
              <a:t>Obiettivi, risorse e gestione dei Dipartimenti</a:t>
            </a:r>
          </a:p>
          <a:p>
            <a:pPr lvl="1"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A.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Obiettivi di ricerca</a:t>
            </a:r>
          </a:p>
          <a:p>
            <a:pPr lvl="1"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B.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Sistema di gestione</a:t>
            </a:r>
          </a:p>
          <a:p>
            <a:pPr lvl="1"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C.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Risorse umane e infrastrutture</a:t>
            </a:r>
          </a:p>
          <a:p>
            <a:pPr marL="342900" indent="-342900">
              <a:buFontTx/>
              <a:buAutoNum type="arabicPeriod"/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 marL="342900" indent="-342900">
              <a:buFontTx/>
              <a:buAutoNum type="arabicPeriod"/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it-IT" b="1" dirty="0">
                <a:latin typeface="Arial" pitchFamily="34" charset="0"/>
                <a:ea typeface="ＭＳ Ｐゴシック" charset="-128"/>
              </a:rPr>
              <a:t>Risultati della ricerca</a:t>
            </a:r>
          </a:p>
          <a:p>
            <a:pPr lvl="1"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D.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Produzione scientifica</a:t>
            </a:r>
          </a:p>
          <a:p>
            <a:pPr lvl="1"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E.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Internazionalizzazione</a:t>
            </a:r>
          </a:p>
          <a:p>
            <a:pPr lvl="1"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F. 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Docenti inattivi</a:t>
            </a:r>
          </a:p>
          <a:p>
            <a:pPr lvl="1"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G.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Bandi competitivi</a:t>
            </a:r>
          </a:p>
          <a:p>
            <a:pPr lvl="1"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H.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Responsabilità e riconoscimenti scientifici</a:t>
            </a:r>
          </a:p>
          <a:p>
            <a:pPr marL="342900" indent="-342900">
              <a:buFontTx/>
              <a:buAutoNum type="arabicPeriod"/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it-IT" b="1" dirty="0">
                <a:latin typeface="Arial" pitchFamily="34" charset="0"/>
                <a:ea typeface="ＭＳ Ｐゴシック" charset="-128"/>
              </a:rPr>
              <a:t>Terza missione  *</a:t>
            </a:r>
          </a:p>
          <a:p>
            <a:pPr marL="342900" indent="-342900">
              <a:buFontTx/>
              <a:buAutoNum type="arabicPeriod"/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dirty="0">
                <a:latin typeface="Arial" pitchFamily="34" charset="0"/>
                <a:ea typeface="ＭＳ Ｐゴシック" charset="-128"/>
              </a:rPr>
              <a:t>* </a:t>
            </a:r>
            <a:r>
              <a:rPr lang="it-IT" sz="1200" dirty="0">
                <a:latin typeface="Arial" pitchFamily="34" charset="0"/>
                <a:ea typeface="ＭＳ Ｐゴシック" charset="-128"/>
              </a:rPr>
              <a:t>Le sezioni della SUA-RD Terza missione relative ai brevetti e alle società di spin-off non dovranno essere compilate dai dipartimenti o dagli Atenei, in quanto le relative informazioni saranno inserite a cura dell’ANVUR, sulla base di una sperimentazione costruita con dati pubblici  che terminerà a ottobre 2014.</a:t>
            </a:r>
            <a:endParaRPr lang="it-IT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059113" y="107950"/>
            <a:ext cx="59404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SUA-RD: STRUTTURA </a:t>
            </a:r>
          </a:p>
        </p:txBody>
      </p:sp>
      <p:sp>
        <p:nvSpPr>
          <p:cNvPr id="2" name="Parentesi graffa chiusa 1"/>
          <p:cNvSpPr/>
          <p:nvPr/>
        </p:nvSpPr>
        <p:spPr bwMode="auto">
          <a:xfrm>
            <a:off x="6084888" y="1427163"/>
            <a:ext cx="358775" cy="1368425"/>
          </a:xfrm>
          <a:prstGeom prst="rightBrace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it-IT" sz="2400">
              <a:ea typeface="ＭＳ Ｐゴシック" pitchFamily="32" charset="-128"/>
            </a:endParaRPr>
          </a:p>
        </p:txBody>
      </p:sp>
      <p:sp>
        <p:nvSpPr>
          <p:cNvPr id="17414" name="Parentesi graffa chiusa 6"/>
          <p:cNvSpPr>
            <a:spLocks/>
          </p:cNvSpPr>
          <p:nvPr/>
        </p:nvSpPr>
        <p:spPr bwMode="auto">
          <a:xfrm>
            <a:off x="6084888" y="3065463"/>
            <a:ext cx="358775" cy="2092325"/>
          </a:xfrm>
          <a:prstGeom prst="rightBrace">
            <a:avLst>
              <a:gd name="adj1" fmla="val 8370"/>
              <a:gd name="adj2" fmla="val 50000"/>
            </a:avLst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 sz="2400"/>
          </a:p>
        </p:txBody>
      </p:sp>
      <p:sp>
        <p:nvSpPr>
          <p:cNvPr id="17415" name="CasellaDiTesto 3"/>
          <p:cNvSpPr txBox="1">
            <a:spLocks noChangeArrowheads="1"/>
          </p:cNvSpPr>
          <p:nvPr/>
        </p:nvSpPr>
        <p:spPr bwMode="auto">
          <a:xfrm>
            <a:off x="6505575" y="1730375"/>
            <a:ext cx="223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2060"/>
                </a:solidFill>
              </a:rPr>
              <a:t>SISTEMA  AQ </a:t>
            </a:r>
          </a:p>
        </p:txBody>
      </p:sp>
      <p:sp>
        <p:nvSpPr>
          <p:cNvPr id="17416" name="CasellaDiTesto 8"/>
          <p:cNvSpPr txBox="1">
            <a:spLocks noChangeArrowheads="1"/>
          </p:cNvSpPr>
          <p:nvPr/>
        </p:nvSpPr>
        <p:spPr bwMode="auto">
          <a:xfrm>
            <a:off x="6505575" y="3851275"/>
            <a:ext cx="2305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2060"/>
                </a:solidFill>
              </a:rPr>
              <a:t>SISTEMA  AQ  e VP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53AAA0-F7CA-47E8-8BEE-A36B22D7D214}" type="slidenum">
              <a:rPr lang="it-IT" smtClean="0">
                <a:latin typeface="Arial" charset="0"/>
                <a:ea typeface="ＭＳ Ｐゴシック" pitchFamily="34" charset="-128"/>
              </a:rPr>
              <a:pPr/>
              <a:t>20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03575" y="34925"/>
            <a:ext cx="5940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DEFINIZIONI</a:t>
            </a:r>
          </a:p>
        </p:txBody>
      </p:sp>
      <p:sp>
        <p:nvSpPr>
          <p:cNvPr id="7" name="Rettangolo 6"/>
          <p:cNvSpPr/>
          <p:nvPr/>
        </p:nvSpPr>
        <p:spPr>
          <a:xfrm>
            <a:off x="449263" y="1077913"/>
            <a:ext cx="8299450" cy="5108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rgbClr val="800000"/>
                </a:solidFill>
                <a:latin typeface="Arial" pitchFamily="34" charset="0"/>
                <a:ea typeface="ＭＳ Ｐゴシック" charset="-128"/>
              </a:rPr>
              <a:t>ACCREDITAMENTO INIZIALE (A.I.) DELLE SEDI E DEI CDS</a:t>
            </a:r>
          </a:p>
          <a:p>
            <a:pPr algn="ctr">
              <a:defRPr/>
            </a:pPr>
            <a:endParaRPr lang="it-IT" b="1" dirty="0">
              <a:solidFill>
                <a:srgbClr val="800000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2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L’ Accreditamento Iniziale (A.I.) viene conseguito dai CdS in seguito al possesso dei seguenti requisiti :</a:t>
            </a: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trasparenza,</a:t>
            </a:r>
          </a:p>
          <a:p>
            <a:pPr marL="285750" indent="-2857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requisiti di docenza,</a:t>
            </a:r>
          </a:p>
          <a:p>
            <a:pPr marL="285750" indent="-2857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limiti alla parcellizzazione delle attività didattiche  e diversificazione dei CdS,</a:t>
            </a:r>
          </a:p>
          <a:p>
            <a:pPr marL="285750" indent="-2857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risorse strutturali, </a:t>
            </a:r>
          </a:p>
          <a:p>
            <a:pPr marL="285750" indent="-2857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sostenibilità economico-finanziaria, </a:t>
            </a:r>
          </a:p>
          <a:p>
            <a:pPr marL="285750" indent="-2857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requisiti di qualità: presenza documentata delle attività di Assicurazione Qualità, della rilevazione dell’opinione studenti, laureandi e laureati, della compilazione Scheda Unica Annuale dei CdS, della redazione del Rapporto di Riesame </a:t>
            </a:r>
          </a:p>
          <a:p>
            <a:pPr marL="285750" indent="-285750">
              <a:buFontTx/>
              <a:buChar char="-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L’A.I. della Sede viene conseguito in base ai requisiti dei punti sopra (</a:t>
            </a:r>
            <a:r>
              <a:rPr lang="it-IT" sz="1400" dirty="0" err="1">
                <a:latin typeface="Arial" pitchFamily="34" charset="0"/>
                <a:ea typeface="ＭＳ Ｐゴシック" charset="-128"/>
              </a:rPr>
              <a:t>all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. A e B) e alla presenza di:</a:t>
            </a: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 </a:t>
            </a: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- un sistema di Assicurazione della Qualità</a:t>
            </a: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- un Presidio della Qualità</a:t>
            </a:r>
          </a:p>
          <a:p>
            <a:pPr marL="285750" indent="-285750">
              <a:buFontTx/>
              <a:buChar char="-"/>
              <a:defRPr/>
            </a:pPr>
            <a:endParaRPr lang="it-IT" sz="1400" b="1" dirty="0">
              <a:solidFill>
                <a:srgbClr val="800000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i="1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i="1" dirty="0">
              <a:latin typeface="Arial" pitchFamily="34" charset="0"/>
              <a:ea typeface="ＭＳ Ｐゴシック" charset="-128"/>
            </a:endParaRPr>
          </a:p>
          <a:p>
            <a:pPr algn="r">
              <a:defRPr/>
            </a:pPr>
            <a:r>
              <a:rPr lang="it-IT" sz="1400" i="1" dirty="0">
                <a:latin typeface="Arial" pitchFamily="34" charset="0"/>
                <a:ea typeface="ＭＳ Ｐゴシック" charset="-128"/>
              </a:rPr>
              <a:t>riferimento: D.M. 47/2013 e successivo aggiornamento D.M. 1059/2013 </a:t>
            </a:r>
          </a:p>
          <a:p>
            <a:pPr algn="ctr">
              <a:defRPr/>
            </a:pPr>
            <a:endParaRPr lang="it-IT" sz="1200" dirty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25D2F7-0FDD-4C8E-9515-A574034DF188}" type="slidenum">
              <a:rPr lang="it-IT" smtClean="0">
                <a:latin typeface="Arial" charset="0"/>
                <a:ea typeface="ＭＳ Ｐゴシック" pitchFamily="34" charset="-128"/>
              </a:rPr>
              <a:pPr/>
              <a:t>21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6866" name="Rettangolo 6"/>
          <p:cNvSpPr>
            <a:spLocks noChangeArrowheads="1"/>
          </p:cNvSpPr>
          <p:nvPr/>
        </p:nvSpPr>
        <p:spPr bwMode="auto">
          <a:xfrm>
            <a:off x="450850" y="842963"/>
            <a:ext cx="8153400" cy="607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6600"/>
                </a:solidFill>
              </a:rPr>
              <a:t>ACCREDITAMENTO PERIODICO (A.P.)</a:t>
            </a:r>
          </a:p>
          <a:p>
            <a:pPr algn="ctr"/>
            <a:endParaRPr lang="it-IT" sz="1400" b="1">
              <a:solidFill>
                <a:srgbClr val="FF6600"/>
              </a:solidFill>
            </a:endParaRPr>
          </a:p>
          <a:p>
            <a:pPr algn="just"/>
            <a:r>
              <a:rPr lang="it-IT" sz="1400"/>
              <a:t>L’A.P. viene conseguito nell’arco di cinque anni, dalle sedi che soddisfano i requisiti per l’accredi-tamento iniziale e quelli previsti per l’Assicurazione della Qualità (QA) elencati nell’allegato C (vedere anche Linee guida A.P. sedi e CdS), a seguito della verifica da parte dell’ANVUR sulla base dei seguenti criteri:</a:t>
            </a:r>
          </a:p>
          <a:p>
            <a:pPr>
              <a:lnSpc>
                <a:spcPct val="150000"/>
              </a:lnSpc>
            </a:pPr>
            <a:endParaRPr lang="it-IT" sz="1400"/>
          </a:p>
          <a:p>
            <a:r>
              <a:rPr lang="it-IT" sz="1400"/>
              <a:t>	a) esito delle visite in loco delle CEV;</a:t>
            </a:r>
          </a:p>
          <a:p>
            <a:endParaRPr lang="it-IT" sz="1400"/>
          </a:p>
          <a:p>
            <a:pPr algn="just"/>
            <a:r>
              <a:rPr lang="it-IT" sz="1400"/>
              <a:t>	b) analisi dei dati della relazione annuale dei Nuclei di valutazione interna, entro il 30 	aprile di ogni anno;</a:t>
            </a:r>
          </a:p>
          <a:p>
            <a:pPr algn="just"/>
            <a:endParaRPr lang="it-IT" sz="1400"/>
          </a:p>
          <a:p>
            <a:r>
              <a:rPr lang="it-IT" sz="1400"/>
              <a:t>	c) valutazione delle informazioni delle SUA –CdS, in relazione ai rapporti di riesame;</a:t>
            </a:r>
          </a:p>
          <a:p>
            <a:endParaRPr lang="it-IT" sz="1400"/>
          </a:p>
          <a:p>
            <a:r>
              <a:rPr lang="it-IT" sz="1400"/>
              <a:t>	d) </a:t>
            </a:r>
            <a:r>
              <a:rPr lang="it-IT" sz="1400" b="1"/>
              <a:t>valutazione delle informazioni contenute nelle Schede Uniche Annuali della 	Ricerca dei Dipartimenti (SUA-RD)</a:t>
            </a:r>
            <a:r>
              <a:rPr lang="it-IT" sz="1400"/>
              <a:t>;</a:t>
            </a:r>
          </a:p>
          <a:p>
            <a:endParaRPr lang="it-IT" sz="1400"/>
          </a:p>
          <a:p>
            <a:r>
              <a:rPr lang="it-IT" sz="1400"/>
              <a:t>	e) analisi delle risultanze dell’attività di monitoraggio  e di controllo della qualità 	dell’attività didattica e </a:t>
            </a:r>
            <a:r>
              <a:rPr lang="it-IT" sz="1400" b="1"/>
              <a:t>di ricerca </a:t>
            </a:r>
            <a:r>
              <a:rPr lang="it-IT" sz="1400"/>
              <a:t>svolta da tutti i soggetti coinvolti nel sistema di qualità 	dell’ateneo;</a:t>
            </a:r>
          </a:p>
          <a:p>
            <a:endParaRPr lang="it-IT" sz="1400"/>
          </a:p>
          <a:p>
            <a:r>
              <a:rPr lang="it-IT" sz="1400"/>
              <a:t>	f) analisi dei risultati derivanti dall’applicazione degli indicatori previsti per la valutazione 	periodica delle attività formative e di ricerca, adottati dal Ministero su delibera 	dell’ANVUR e aventi valenza triennale.</a:t>
            </a:r>
          </a:p>
          <a:p>
            <a:endParaRPr lang="it-IT" sz="1400"/>
          </a:p>
          <a:p>
            <a:pPr algn="ctr"/>
            <a:r>
              <a:rPr lang="it-IT" sz="1400" i="1"/>
              <a:t>riferimento: D.M. 47/2013 e successivo aggiornamento D.M. 1059/2013       </a:t>
            </a:r>
          </a:p>
          <a:p>
            <a:endParaRPr lang="it-IT" sz="1400"/>
          </a:p>
        </p:txBody>
      </p:sp>
      <p:sp>
        <p:nvSpPr>
          <p:cNvPr id="8" name="CasellaDiTesto 7"/>
          <p:cNvSpPr txBox="1"/>
          <p:nvPr/>
        </p:nvSpPr>
        <p:spPr>
          <a:xfrm>
            <a:off x="3203575" y="34925"/>
            <a:ext cx="5940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DEFINIZIONI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F99E09-2048-43E1-9321-64A9D426B9C8}" type="slidenum">
              <a:rPr lang="it-IT" smtClean="0">
                <a:latin typeface="Arial" charset="0"/>
                <a:ea typeface="ＭＳ Ｐゴシック" pitchFamily="34" charset="-128"/>
              </a:rPr>
              <a:pPr/>
              <a:t>22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7890" name="Rettangolo 6"/>
          <p:cNvSpPr>
            <a:spLocks noChangeArrowheads="1"/>
          </p:cNvSpPr>
          <p:nvPr/>
        </p:nvSpPr>
        <p:spPr bwMode="auto">
          <a:xfrm>
            <a:off x="611188" y="1001713"/>
            <a:ext cx="79216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336600"/>
                </a:solidFill>
              </a:rPr>
              <a:t>VALUTAZIONE PERIODICA (V.P.)</a:t>
            </a:r>
          </a:p>
          <a:p>
            <a:endParaRPr lang="it-IT" sz="1200"/>
          </a:p>
          <a:p>
            <a:r>
              <a:rPr lang="it-IT" sz="1400"/>
              <a:t>1. L’ANVUR trasmette al MIUR annualmente entro il 31 luglio i risultati della valutazione periodica, condotta sulla base:</a:t>
            </a:r>
          </a:p>
          <a:p>
            <a:endParaRPr lang="it-IT" sz="1400"/>
          </a:p>
          <a:p>
            <a:pPr marL="742950" lvl="1" indent="-285750">
              <a:buFont typeface="Arial" charset="0"/>
              <a:buAutoNum type="romanUcPeriod"/>
            </a:pPr>
            <a:r>
              <a:rPr lang="it-IT" sz="1400"/>
              <a:t>della verifica dell’efficienza, della sostenibilità economico-finanziaria delle attività e dei risultati conseguiti nell’ambito delle attività di didattica e di ricerca;</a:t>
            </a:r>
          </a:p>
          <a:p>
            <a:pPr marL="742950" lvl="1" indent="-285750">
              <a:buFontTx/>
              <a:buAutoNum type="romanUcPeriod"/>
            </a:pPr>
            <a:r>
              <a:rPr lang="it-IT" sz="1400"/>
              <a:t>dell’esito delle visite in loco delle Commissioni di Esperti di Valutazione;</a:t>
            </a:r>
          </a:p>
          <a:p>
            <a:pPr marL="742950" lvl="1" indent="-285750">
              <a:buFontTx/>
              <a:buAutoNum type="romanUcPeriod"/>
            </a:pPr>
            <a:r>
              <a:rPr lang="it-IT" sz="1400"/>
              <a:t> della relazione annuale dei NdV, trasmessa entro il 30 aprile di ogni anno;</a:t>
            </a:r>
          </a:p>
          <a:p>
            <a:pPr marL="742950" lvl="1" indent="-285750">
              <a:buFontTx/>
              <a:buAutoNum type="romanUcPeriod"/>
            </a:pPr>
            <a:r>
              <a:rPr lang="it-IT" sz="1400"/>
              <a:t> delle informazioni contenute nella USA-CdS dell’a.a. precedenti con i relativi Rapporti di Riesame;</a:t>
            </a:r>
          </a:p>
          <a:p>
            <a:pPr marL="742950" lvl="1" indent="-285750">
              <a:buFontTx/>
              <a:buAutoNum type="romanUcPeriod"/>
            </a:pPr>
            <a:r>
              <a:rPr lang="it-IT" sz="1400"/>
              <a:t>delle informazioni contenute nelle SUA-RD dell’a.a. precedente;</a:t>
            </a:r>
          </a:p>
          <a:p>
            <a:pPr marL="742950" lvl="1" indent="-285750">
              <a:buFontTx/>
              <a:buAutoNum type="romanUcPeriod"/>
            </a:pPr>
            <a:r>
              <a:rPr lang="it-IT" sz="1400"/>
              <a:t> delle risultanze dell’attività di monitoraggio e di controllo della qualità dell’attività didattica e di ricerca.</a:t>
            </a:r>
          </a:p>
          <a:p>
            <a:pPr>
              <a:buFontTx/>
              <a:buAutoNum type="romanUcPeriod"/>
            </a:pPr>
            <a:endParaRPr lang="it-IT" sz="1400"/>
          </a:p>
          <a:p>
            <a:r>
              <a:rPr lang="it-IT" sz="1400"/>
              <a:t>2. La verifica dell’efficienza e della sostenibilità economico- finanziaria delle attività e i risultati conseguiti nell’ambito delle attività di didattica e di ricerca vengono valutati sulla base degli indicatori degli allegati E e F, aggiornati con gli obiettivi della programmazione triennale.</a:t>
            </a:r>
          </a:p>
          <a:p>
            <a:r>
              <a:rPr lang="it-IT" sz="1400"/>
              <a:t> </a:t>
            </a:r>
          </a:p>
          <a:p>
            <a:r>
              <a:rPr lang="it-IT" sz="1400"/>
              <a:t>3. I risultati del sistema di AQ costituiscono i principali parametri della V.P. e vengono verificati attraverso le procedure previste nell’A.P. della sede e dei CdS (vedere Linee guida di AP – doc. ANVUR del 30/04/2014)</a:t>
            </a:r>
          </a:p>
          <a:p>
            <a:endParaRPr lang="it-IT" sz="1400"/>
          </a:p>
          <a:p>
            <a:pPr algn="r"/>
            <a:endParaRPr lang="it-IT" sz="1400" i="1"/>
          </a:p>
          <a:p>
            <a:pPr algn="ctr"/>
            <a:r>
              <a:rPr lang="it-IT" sz="1400" i="1"/>
              <a:t>riferimento: D.M. 47/2013 e successivo aggiornamento D.M. 1059/2013</a:t>
            </a:r>
            <a:endParaRPr lang="it-IT" sz="1200"/>
          </a:p>
        </p:txBody>
      </p:sp>
      <p:sp>
        <p:nvSpPr>
          <p:cNvPr id="8" name="CasellaDiTesto 7"/>
          <p:cNvSpPr txBox="1"/>
          <p:nvPr/>
        </p:nvSpPr>
        <p:spPr>
          <a:xfrm>
            <a:off x="3203575" y="44450"/>
            <a:ext cx="5940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DEFINIZIONI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598B27-30F1-4E9F-9259-ADD5A8301E9F}" type="slidenum">
              <a:rPr lang="it-IT" smtClean="0">
                <a:latin typeface="Arial" charset="0"/>
                <a:ea typeface="ＭＳ Ｐゴシック" pitchFamily="34" charset="-128"/>
              </a:rPr>
              <a:pPr/>
              <a:t>23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03575" y="34925"/>
            <a:ext cx="5940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ACCREDITAMENTO PERIODICO DELLE SEDI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125538"/>
            <a:ext cx="71247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B2D4A6-1CE6-4911-8FBC-E66EA85B28ED}" type="slidenum">
              <a:rPr lang="it-IT" smtClean="0">
                <a:latin typeface="Arial" charset="0"/>
                <a:ea typeface="ＭＳ Ｐゴシック" pitchFamily="34" charset="-128"/>
              </a:rPr>
              <a:pPr/>
              <a:t>24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39938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41438"/>
            <a:ext cx="3117850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3187700" y="115888"/>
            <a:ext cx="59404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AVA e SUA-RD</a:t>
            </a:r>
          </a:p>
        </p:txBody>
      </p:sp>
      <p:sp>
        <p:nvSpPr>
          <p:cNvPr id="5" name="Parentesi quadra chiusa 4"/>
          <p:cNvSpPr/>
          <p:nvPr/>
        </p:nvSpPr>
        <p:spPr bwMode="auto">
          <a:xfrm>
            <a:off x="3586163" y="1341438"/>
            <a:ext cx="193675" cy="4668837"/>
          </a:xfrm>
          <a:prstGeom prst="rightBracke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it-IT" sz="2400"/>
          </a:p>
        </p:txBody>
      </p:sp>
      <p:sp>
        <p:nvSpPr>
          <p:cNvPr id="39941" name="CasellaDiTesto 5"/>
          <p:cNvSpPr txBox="1">
            <a:spLocks noChangeArrowheads="1"/>
          </p:cNvSpPr>
          <p:nvPr/>
        </p:nvSpPr>
        <p:spPr bwMode="auto">
          <a:xfrm>
            <a:off x="4284663" y="1916113"/>
            <a:ext cx="4535487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SUA – CdS </a:t>
            </a:r>
            <a:r>
              <a:rPr lang="it-IT" b="1"/>
              <a:t>→</a:t>
            </a:r>
            <a:r>
              <a:rPr lang="it-IT"/>
              <a:t>  attività didattiche </a:t>
            </a:r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SUA – RD </a:t>
            </a:r>
            <a:r>
              <a:rPr lang="it-IT" b="1"/>
              <a:t>→</a:t>
            </a:r>
            <a:r>
              <a:rPr lang="it-IT"/>
              <a:t> attività di ricerca e terza</a:t>
            </a:r>
          </a:p>
          <a:p>
            <a:r>
              <a:rPr lang="it-IT"/>
              <a:t>	       missione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0027E4-19C0-4F91-8201-AE7F88A61391}" type="slidenum">
              <a:rPr lang="it-IT" smtClean="0">
                <a:latin typeface="Arial" charset="0"/>
                <a:ea typeface="ＭＳ Ｐゴシック" pitchFamily="34" charset="-128"/>
              </a:rPr>
              <a:pPr/>
              <a:t>25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03575" y="34925"/>
            <a:ext cx="5940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VQR e il sistema AVA</a:t>
            </a:r>
          </a:p>
        </p:txBody>
      </p:sp>
      <p:pic>
        <p:nvPicPr>
          <p:cNvPr id="40963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1341438"/>
            <a:ext cx="829786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DF118F-A3A5-4CB5-BF5D-2207D063542A}" type="slidenum">
              <a:rPr lang="it-IT" smtClean="0">
                <a:latin typeface="Arial" charset="0"/>
                <a:ea typeface="ＭＳ Ｐゴシック" pitchFamily="34" charset="-128"/>
              </a:rPr>
              <a:pPr/>
              <a:t>26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187700" y="115888"/>
            <a:ext cx="59404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ESG ENQA </a:t>
            </a:r>
          </a:p>
        </p:txBody>
      </p:sp>
      <p:sp>
        <p:nvSpPr>
          <p:cNvPr id="41987" name="CasellaDiTesto 4"/>
          <p:cNvSpPr txBox="1">
            <a:spLocks noChangeArrowheads="1"/>
          </p:cNvSpPr>
          <p:nvPr/>
        </p:nvSpPr>
        <p:spPr bwMode="auto">
          <a:xfrm>
            <a:off x="684213" y="1484313"/>
            <a:ext cx="76327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Per avere piena incisività, le valutazioni </a:t>
            </a:r>
            <a:r>
              <a:rPr lang="it-IT" b="1" u="sng"/>
              <a:t>esterne</a:t>
            </a:r>
            <a:r>
              <a:rPr lang="it-IT"/>
              <a:t> devono poter contare su un’esplicita strategia di </a:t>
            </a:r>
          </a:p>
          <a:p>
            <a:endParaRPr lang="it-IT"/>
          </a:p>
          <a:p>
            <a:pPr algn="ctr"/>
            <a:r>
              <a:rPr lang="it-IT"/>
              <a:t>Assicurazione</a:t>
            </a:r>
            <a:r>
              <a:rPr lang="it-IT" b="1"/>
              <a:t> </a:t>
            </a:r>
            <a:r>
              <a:rPr lang="it-IT" b="1" u="sng"/>
              <a:t>interna</a:t>
            </a:r>
            <a:r>
              <a:rPr lang="it-IT" b="1"/>
              <a:t> </a:t>
            </a:r>
            <a:r>
              <a:rPr lang="it-IT"/>
              <a:t>della qualità </a:t>
            </a:r>
          </a:p>
          <a:p>
            <a:endParaRPr lang="it-IT"/>
          </a:p>
          <a:p>
            <a:endParaRPr lang="it-IT" b="1"/>
          </a:p>
          <a:p>
            <a:r>
              <a:rPr lang="it-IT"/>
              <a:t>con propri obiettivi specifici e sull’uso, da parte delle istituzioni, di metodi e meccanismi adeguati al loro conseguimento.</a:t>
            </a:r>
          </a:p>
          <a:p>
            <a:endParaRPr lang="it-IT"/>
          </a:p>
          <a:p>
            <a:endParaRPr lang="it-IT"/>
          </a:p>
          <a:p>
            <a:r>
              <a:rPr lang="it-IT"/>
              <a:t>Il sistema AVA è stato costruito in coerenza con ESG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6A9898-FE55-4E1D-8C7C-07CFE4F32041}" type="slidenum">
              <a:rPr lang="it-IT" smtClean="0">
                <a:latin typeface="Arial" charset="0"/>
                <a:ea typeface="ＭＳ Ｐゴシック" pitchFamily="34" charset="-128"/>
              </a:rPr>
              <a:pPr/>
              <a:t>27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03575" y="34925"/>
            <a:ext cx="5940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Sistema AVA e FFO</a:t>
            </a:r>
          </a:p>
        </p:txBody>
      </p:sp>
      <p:pic>
        <p:nvPicPr>
          <p:cNvPr id="43011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97000"/>
            <a:ext cx="81549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26D525-0172-43AF-8A07-962100E63A0F}" type="slidenum">
              <a:rPr lang="it-IT" smtClean="0">
                <a:latin typeface="Arial" charset="0"/>
                <a:ea typeface="ＭＳ Ｐゴシック" pitchFamily="34" charset="-128"/>
              </a:rPr>
              <a:pPr/>
              <a:t>28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11188" y="1700213"/>
            <a:ext cx="8137525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pc="30" dirty="0">
                <a:latin typeface="Arial" pitchFamily="34" charset="0"/>
                <a:ea typeface="ＭＳ Ｐゴシック" charset="-128"/>
              </a:rPr>
              <a:t>Relazione annuale dell’ANVUR al Ministro (31/07/2014)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spc="3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spc="3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pc="30" dirty="0">
                <a:latin typeface="Arial" pitchFamily="34" charset="0"/>
                <a:ea typeface="ＭＳ Ｐゴシック" charset="-128"/>
              </a:rPr>
              <a:t>Applicazione degli indicatori/parametri di cui al DM 47/13 (e allegati)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spc="3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spc="3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pc="30" dirty="0">
                <a:latin typeface="Arial" pitchFamily="34" charset="0"/>
                <a:ea typeface="ＭＳ Ｐゴシック" charset="-128"/>
              </a:rPr>
              <a:t>Il valore degli indicatori viene moltiplicato per un coefficiente &lt;1, =1 o &gt;1</a:t>
            </a:r>
          </a:p>
          <a:p>
            <a:pPr>
              <a:defRPr/>
            </a:pPr>
            <a:endParaRPr lang="it-IT" spc="3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pc="30" dirty="0">
                <a:latin typeface="Arial" pitchFamily="34" charset="0"/>
                <a:ea typeface="ＭＳ Ｐゴシック" charset="-128"/>
              </a:rPr>
              <a:t>     in relazione al risultato dell’accreditamento periodico (fascia A, fascia B  </a:t>
            </a:r>
          </a:p>
          <a:p>
            <a:pPr>
              <a:defRPr/>
            </a:pPr>
            <a:endParaRPr lang="it-IT" spc="3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pc="30" dirty="0">
                <a:latin typeface="Arial" pitchFamily="34" charset="0"/>
                <a:ea typeface="ＭＳ Ｐゴシック" charset="-128"/>
              </a:rPr>
              <a:t>    e fascia C)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03575" y="34925"/>
            <a:ext cx="5940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Valutazione periodica della ricerca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3EB18C-C232-4D45-BB1B-2408AEC99C49}" type="slidenum">
              <a:rPr lang="it-IT" smtClean="0">
                <a:latin typeface="Arial" charset="0"/>
                <a:ea typeface="ＭＳ Ｐゴシック" pitchFamily="34" charset="-128"/>
              </a:rPr>
              <a:pPr/>
              <a:t>29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5058" name="Rettangolo 2"/>
          <p:cNvSpPr>
            <a:spLocks noChangeArrowheads="1"/>
          </p:cNvSpPr>
          <p:nvPr/>
        </p:nvSpPr>
        <p:spPr bwMode="auto">
          <a:xfrm>
            <a:off x="468313" y="752475"/>
            <a:ext cx="8697912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Allegato E – Indicatori e parametri per la Valutazione Periodica della ricerca e delle attività di terza missione </a:t>
            </a:r>
          </a:p>
          <a:p>
            <a:endParaRPr lang="it-IT" b="1"/>
          </a:p>
          <a:p>
            <a:pPr>
              <a:lnSpc>
                <a:spcPct val="150000"/>
              </a:lnSpc>
            </a:pPr>
            <a:r>
              <a:rPr lang="it-IT" sz="1200">
                <a:solidFill>
                  <a:srgbClr val="0070C0"/>
                </a:solidFill>
              </a:rPr>
              <a:t>1. Percentuale dei docenti che non hanno pubblicato negli ultimi 5 anni (inattivi)</a:t>
            </a:r>
          </a:p>
          <a:p>
            <a:pPr>
              <a:lnSpc>
                <a:spcPct val="150000"/>
              </a:lnSpc>
            </a:pPr>
            <a:r>
              <a:rPr lang="it-IT" sz="1200">
                <a:solidFill>
                  <a:srgbClr val="0070C0"/>
                </a:solidFill>
              </a:rPr>
              <a:t>2. Produzione scientifica per area degli ultimi 10 anni/docenti di ateneo</a:t>
            </a:r>
          </a:p>
          <a:p>
            <a:pPr>
              <a:lnSpc>
                <a:spcPct val="150000"/>
              </a:lnSpc>
            </a:pPr>
            <a:r>
              <a:rPr lang="it-IT" sz="1200">
                <a:solidFill>
                  <a:srgbClr val="FF0000"/>
                </a:solidFill>
              </a:rPr>
              <a:t>3. Numero di premi nazionali e internazionali</a:t>
            </a:r>
          </a:p>
          <a:p>
            <a:pPr>
              <a:lnSpc>
                <a:spcPct val="150000"/>
              </a:lnSpc>
            </a:pPr>
            <a:r>
              <a:rPr lang="it-IT" sz="1200">
                <a:solidFill>
                  <a:srgbClr val="336600"/>
                </a:solidFill>
              </a:rPr>
              <a:t>4. Attività di divulgazione scientifica e culturale</a:t>
            </a:r>
          </a:p>
          <a:p>
            <a:pPr>
              <a:lnSpc>
                <a:spcPct val="150000"/>
              </a:lnSpc>
            </a:pPr>
            <a:r>
              <a:rPr lang="it-IT" sz="1200">
                <a:solidFill>
                  <a:srgbClr val="FF0000"/>
                </a:solidFill>
              </a:rPr>
              <a:t>5. Fellow (o equivalenti) di società scientifiche</a:t>
            </a:r>
          </a:p>
          <a:p>
            <a:pPr>
              <a:lnSpc>
                <a:spcPct val="150000"/>
              </a:lnSpc>
            </a:pPr>
            <a:r>
              <a:rPr lang="it-IT" sz="1200">
                <a:solidFill>
                  <a:srgbClr val="0070C0"/>
                </a:solidFill>
              </a:rPr>
              <a:t>6. Rapporto numero di progetti in bandi competitivi/docenti dell’ateneo negli ultimi 10 anni</a:t>
            </a:r>
          </a:p>
          <a:p>
            <a:pPr>
              <a:lnSpc>
                <a:spcPct val="150000"/>
              </a:lnSpc>
            </a:pPr>
            <a:r>
              <a:rPr lang="it-IT" sz="1200">
                <a:solidFill>
                  <a:srgbClr val="0070C0"/>
                </a:solidFill>
              </a:rPr>
              <a:t>7. Percentuale di prodotti negli ultimi 5 anni con coautori internazionali</a:t>
            </a:r>
          </a:p>
          <a:p>
            <a:pPr>
              <a:lnSpc>
                <a:spcPct val="150000"/>
              </a:lnSpc>
            </a:pPr>
            <a:r>
              <a:rPr lang="it-IT" sz="1200">
                <a:solidFill>
                  <a:srgbClr val="FF0000"/>
                </a:solidFill>
              </a:rPr>
              <a:t>8. Numero medio di tesi di dottorato per docente</a:t>
            </a:r>
          </a:p>
          <a:p>
            <a:pPr>
              <a:lnSpc>
                <a:spcPct val="150000"/>
              </a:lnSpc>
            </a:pPr>
            <a:r>
              <a:rPr lang="it-IT" sz="1200">
                <a:solidFill>
                  <a:srgbClr val="336600"/>
                </a:solidFill>
              </a:rPr>
              <a:t>9. Numero medio di brevetti per docente negli ultimi 10 anni</a:t>
            </a:r>
          </a:p>
          <a:p>
            <a:pPr>
              <a:lnSpc>
                <a:spcPct val="150000"/>
              </a:lnSpc>
            </a:pPr>
            <a:r>
              <a:rPr lang="it-IT" sz="1200">
                <a:solidFill>
                  <a:srgbClr val="336600"/>
                </a:solidFill>
              </a:rPr>
              <a:t>10.Rapporto fatturato conto terzi e progetti di ricerca vinti in bandi competitivi/numero docenti negli ultimi 10 anni</a:t>
            </a:r>
          </a:p>
          <a:p>
            <a:pPr>
              <a:lnSpc>
                <a:spcPct val="150000"/>
              </a:lnSpc>
            </a:pPr>
            <a:r>
              <a:rPr lang="it-IT" sz="1200">
                <a:solidFill>
                  <a:srgbClr val="336600"/>
                </a:solidFill>
              </a:rPr>
              <a:t>11. Numero di spin-off degli ultimi 10 anni</a:t>
            </a:r>
          </a:p>
          <a:p>
            <a:pPr>
              <a:lnSpc>
                <a:spcPct val="150000"/>
              </a:lnSpc>
            </a:pPr>
            <a:r>
              <a:rPr lang="it-IT" sz="1200">
                <a:solidFill>
                  <a:srgbClr val="336600"/>
                </a:solidFill>
              </a:rPr>
              <a:t>12. Numero di attività extra moenia collegate alle aree di ricerca (es. organizzazione di attività culturali o formative, gestione di musei e siti archeologici, organizzazione di convegni…)</a:t>
            </a:r>
          </a:p>
          <a:p>
            <a:pPr>
              <a:lnSpc>
                <a:spcPct val="150000"/>
              </a:lnSpc>
            </a:pPr>
            <a:r>
              <a:rPr lang="it-IT" sz="1200">
                <a:solidFill>
                  <a:srgbClr val="0070C0"/>
                </a:solidFill>
              </a:rPr>
              <a:t>13. Numero di mesi/uomo di docenti/ricercatori stranieri trascorsi in ateneo</a:t>
            </a:r>
          </a:p>
          <a:p>
            <a:pPr>
              <a:lnSpc>
                <a:spcPct val="150000"/>
              </a:lnSpc>
            </a:pPr>
            <a:r>
              <a:rPr lang="it-IT" sz="1200">
                <a:solidFill>
                  <a:srgbClr val="0070C0"/>
                </a:solidFill>
              </a:rPr>
              <a:t>14. Risultati VQR</a:t>
            </a:r>
          </a:p>
          <a:p>
            <a:pPr>
              <a:lnSpc>
                <a:spcPct val="150000"/>
              </a:lnSpc>
            </a:pPr>
            <a:endParaRPr lang="it-IT" sz="120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1000" b="1" i="1"/>
              <a:t>Legenda :                </a:t>
            </a:r>
            <a:r>
              <a:rPr lang="it-IT" sz="1200" b="1">
                <a:solidFill>
                  <a:srgbClr val="0070C0"/>
                </a:solidFill>
              </a:rPr>
              <a:t>_____ ricerca               </a:t>
            </a:r>
            <a:r>
              <a:rPr lang="it-IT" sz="1200" b="1">
                <a:solidFill>
                  <a:srgbClr val="336600"/>
                </a:solidFill>
              </a:rPr>
              <a:t>_____ terza missione            </a:t>
            </a:r>
            <a:r>
              <a:rPr lang="it-IT" sz="1200" b="1">
                <a:solidFill>
                  <a:srgbClr val="C00000"/>
                </a:solidFill>
              </a:rPr>
              <a:t>_____ ricerca non collegato con VQR</a:t>
            </a:r>
          </a:p>
          <a:p>
            <a:pPr algn="ctr">
              <a:lnSpc>
                <a:spcPct val="150000"/>
              </a:lnSpc>
            </a:pPr>
            <a:r>
              <a:rPr lang="it-IT" sz="1000" i="1"/>
              <a:t>                                                                      riferimento: D.M. 47/2013 e successivo aggiornamento D.M. 1059/2013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03575" y="34925"/>
            <a:ext cx="5940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Il calcolo degli indicatori e parametri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1800" b="1" dirty="0" smtClean="0"/>
              <a:t>Ruolo della Commissione Assicurazione Qualità (CAQ) del Dipartimento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455912"/>
          </a:xfrm>
        </p:spPr>
        <p:txBody>
          <a:bodyPr/>
          <a:lstStyle/>
          <a:p>
            <a:pPr marL="990600" lvl="1" indent="-533400" eaLnBrk="1" hangingPunct="1">
              <a:lnSpc>
                <a:spcPct val="80000"/>
              </a:lnSpc>
            </a:pPr>
            <a:r>
              <a:rPr lang="it-IT" sz="1600" dirty="0" smtClean="0"/>
              <a:t>gestire e verificare le procedure di Assicurazione della Qualità per l’attività di ricerca dipartimentale</a:t>
            </a:r>
            <a:r>
              <a:rPr lang="it-IT" sz="1600" dirty="0" smtClean="0"/>
              <a:t>;</a:t>
            </a:r>
          </a:p>
          <a:p>
            <a:pPr marL="990600" lvl="1" indent="-533400" eaLnBrk="1" hangingPunct="1">
              <a:lnSpc>
                <a:spcPct val="80000"/>
              </a:lnSpc>
            </a:pPr>
            <a:endParaRPr lang="it-IT" sz="1600" dirty="0" smtClean="0"/>
          </a:p>
          <a:p>
            <a:pPr marL="990600" lvl="1" indent="-533400" eaLnBrk="1" hangingPunct="1">
              <a:lnSpc>
                <a:spcPct val="80000"/>
              </a:lnSpc>
            </a:pPr>
            <a:r>
              <a:rPr lang="it-IT" sz="1600" dirty="0" smtClean="0"/>
              <a:t>compilare le SUA-RD secondo le linee guida ANVUR</a:t>
            </a:r>
            <a:r>
              <a:rPr lang="it-IT" sz="1600" dirty="0" smtClean="0"/>
              <a:t>;</a:t>
            </a:r>
          </a:p>
          <a:p>
            <a:pPr marL="990600" lvl="1" indent="-533400" eaLnBrk="1" hangingPunct="1">
              <a:lnSpc>
                <a:spcPct val="80000"/>
              </a:lnSpc>
            </a:pPr>
            <a:endParaRPr lang="it-IT" sz="1600" dirty="0" smtClean="0"/>
          </a:p>
          <a:p>
            <a:pPr marL="990600" lvl="1" indent="-533400" eaLnBrk="1" hangingPunct="1">
              <a:lnSpc>
                <a:spcPct val="80000"/>
              </a:lnSpc>
            </a:pPr>
            <a:r>
              <a:rPr lang="it-IT" sz="1600" dirty="0" smtClean="0"/>
              <a:t>raccordarsi con il Presidio della Qualità di Ateneo e garantire al Presidio e al Nucleo di Valutazione un flusso informativo coerente e tempestivo, in linea con quanto previsto dal sistema AVA dell’ANVUR. E’ opportuno che ogni CAQ designi un proprio referente (Coordinatore, Presidente…) che si interfacci con il PQA.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D35648-5CDF-4911-8D31-A8A7EECAB321}" type="slidenum">
              <a:rPr lang="it-IT" smtClean="0">
                <a:latin typeface="Arial" charset="0"/>
                <a:ea typeface="ＭＳ Ｐゴシック" pitchFamily="34" charset="-128"/>
              </a:rPr>
              <a:pPr/>
              <a:t>30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36575" y="1009650"/>
            <a:ext cx="7921625" cy="5232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pc="20" dirty="0">
                <a:latin typeface="Arial" pitchFamily="34" charset="0"/>
                <a:ea typeface="ＭＳ Ｐゴシック" charset="-128"/>
              </a:rPr>
              <a:t>dal calcolo dei precedenti parametri, si ricavano 5 indicatori finali</a:t>
            </a:r>
          </a:p>
          <a:p>
            <a:pPr>
              <a:defRPr/>
            </a:pPr>
            <a:endParaRPr lang="it-IT" u="sng" spc="20" dirty="0"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pc="20" dirty="0">
                <a:latin typeface="Arial" pitchFamily="34" charset="0"/>
                <a:ea typeface="ＭＳ Ｐゴシック" charset="-128"/>
              </a:rPr>
              <a:t>dalla SUA-RD:</a:t>
            </a:r>
          </a:p>
          <a:p>
            <a:pPr>
              <a:defRPr/>
            </a:pPr>
            <a:endParaRPr lang="it-IT" i="1" spc="2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pc="20" dirty="0">
                <a:latin typeface="Arial" pitchFamily="34" charset="0"/>
                <a:ea typeface="ＭＳ Ｐゴシック" charset="-128"/>
              </a:rPr>
              <a:t>per la ricerca  				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b="1" spc="20" baseline="-25000" dirty="0">
              <a:solidFill>
                <a:srgbClr val="800000"/>
              </a:solidFill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it-IT" sz="1400" b="1" spc="20" baseline="-25000" dirty="0">
              <a:solidFill>
                <a:srgbClr val="800000"/>
              </a:solidFill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pc="20" dirty="0">
                <a:latin typeface="Arial" pitchFamily="34" charset="0"/>
                <a:ea typeface="ＭＳ Ｐゴシック" charset="-128"/>
              </a:rPr>
              <a:t>per la terza missione 			</a:t>
            </a:r>
            <a:r>
              <a:rPr lang="it-IT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     </a:t>
            </a:r>
            <a:endParaRPr lang="it-IT" sz="1400" b="1" spc="20" baseline="-250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it-IT" spc="2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pc="20" dirty="0">
                <a:latin typeface="Arial" pitchFamily="34" charset="0"/>
                <a:ea typeface="ＭＳ Ｐゴシック" charset="-128"/>
              </a:rPr>
              <a:t>di ateneo  				  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it-IT" spc="20" dirty="0"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endParaRPr lang="it-IT" spc="20" dirty="0"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pc="20" dirty="0">
                <a:latin typeface="Arial" pitchFamily="34" charset="0"/>
                <a:ea typeface="ＭＳ Ｐゴシック" charset="-128"/>
              </a:rPr>
              <a:t>dalla VQR:</a:t>
            </a:r>
          </a:p>
          <a:p>
            <a:pPr algn="ctr">
              <a:defRPr/>
            </a:pPr>
            <a:endParaRPr lang="it-IT" spc="2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pc="2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pc="20" dirty="0">
                <a:latin typeface="Arial" pitchFamily="34" charset="0"/>
                <a:ea typeface="ＭＳ Ｐゴシック" charset="-128"/>
              </a:rPr>
              <a:t>per la ricerca 				</a:t>
            </a:r>
            <a:r>
              <a:rPr lang="it-IT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     </a:t>
            </a:r>
            <a:endParaRPr lang="it-IT" sz="1400" b="1" spc="20" baseline="-250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it-IT" sz="1400" b="1" spc="20" baseline="-25000" dirty="0">
              <a:solidFill>
                <a:srgbClr val="800000"/>
              </a:solidFill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pc="2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pc="20" dirty="0">
                <a:latin typeface="Arial" pitchFamily="34" charset="0"/>
                <a:ea typeface="ＭＳ Ｐゴシック" charset="-128"/>
              </a:rPr>
              <a:t>per la terza missione 			</a:t>
            </a:r>
            <a:r>
              <a:rPr lang="it-IT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    </a:t>
            </a:r>
            <a:endParaRPr lang="it-IT" sz="1400" b="1" spc="20" baseline="-250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pc="20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03575" y="34925"/>
            <a:ext cx="5940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Indicatori finali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148263" y="2133600"/>
            <a:ext cx="1511300" cy="368300"/>
          </a:xfrm>
          <a:prstGeom prst="rect">
            <a:avLst/>
          </a:prstGeom>
          <a:solidFill>
            <a:schemeClr val="accent1"/>
          </a:solidFill>
          <a:ln cap="rnd">
            <a:solidFill>
              <a:schemeClr val="accent4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-128"/>
              </a:rPr>
              <a:t>IFR </a:t>
            </a:r>
            <a:r>
              <a:rPr lang="it-IT" sz="1600" b="1" spc="20" baseline="-25000" dirty="0">
                <a:solidFill>
                  <a:srgbClr val="800000"/>
                </a:solidFill>
                <a:latin typeface="Arial" pitchFamily="34" charset="0"/>
                <a:ea typeface="ＭＳ Ｐゴシック" charset="-128"/>
              </a:rPr>
              <a:t>SUA-RD</a:t>
            </a:r>
            <a:r>
              <a:rPr lang="it-IT" dirty="0">
                <a:latin typeface="Arial" pitchFamily="34" charset="0"/>
                <a:ea typeface="ＭＳ Ｐゴシック" charset="-128"/>
              </a:rPr>
              <a:t>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148263" y="2636838"/>
            <a:ext cx="1511300" cy="369887"/>
          </a:xfrm>
          <a:prstGeom prst="rect">
            <a:avLst/>
          </a:prstGeom>
          <a:solidFill>
            <a:schemeClr val="accent1"/>
          </a:solidFill>
          <a:ln cap="rnd">
            <a:solidFill>
              <a:schemeClr val="accent4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-128"/>
              </a:rPr>
              <a:t>IFTM </a:t>
            </a:r>
            <a:r>
              <a:rPr lang="it-IT" sz="1600" b="1" spc="20" baseline="-25000" dirty="0">
                <a:solidFill>
                  <a:srgbClr val="800000"/>
                </a:solidFill>
                <a:latin typeface="Arial" pitchFamily="34" charset="0"/>
                <a:ea typeface="ＭＳ Ｐゴシック" charset="-128"/>
              </a:rPr>
              <a:t>SUA-RD</a:t>
            </a:r>
            <a:r>
              <a:rPr lang="it-IT" sz="1600" dirty="0">
                <a:latin typeface="Arial" pitchFamily="34" charset="0"/>
                <a:ea typeface="ＭＳ Ｐゴシック" charset="-128"/>
              </a:rPr>
              <a:t>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148263" y="3108325"/>
            <a:ext cx="1511300" cy="368300"/>
          </a:xfrm>
          <a:prstGeom prst="rect">
            <a:avLst/>
          </a:prstGeom>
          <a:solidFill>
            <a:schemeClr val="accent1"/>
          </a:solidFill>
          <a:ln cap="rnd">
            <a:solidFill>
              <a:schemeClr val="accent4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-128"/>
              </a:rPr>
              <a:t>IFRED </a:t>
            </a:r>
            <a:r>
              <a:rPr lang="it-IT" sz="1600" b="1" spc="20" baseline="-25000" dirty="0">
                <a:solidFill>
                  <a:srgbClr val="800000"/>
                </a:solidFill>
                <a:latin typeface="Arial" pitchFamily="34" charset="0"/>
                <a:ea typeface="ＭＳ Ｐゴシック" charset="-128"/>
              </a:rPr>
              <a:t>SUA-RD</a:t>
            </a:r>
            <a:r>
              <a:rPr lang="it-IT" sz="1600" dirty="0">
                <a:latin typeface="Arial" pitchFamily="34" charset="0"/>
                <a:ea typeface="ＭＳ Ｐゴシック" charset="-128"/>
              </a:rPr>
              <a:t>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148263" y="4797425"/>
            <a:ext cx="1511300" cy="368300"/>
          </a:xfrm>
          <a:prstGeom prst="rect">
            <a:avLst/>
          </a:prstGeom>
          <a:solidFill>
            <a:schemeClr val="accent1"/>
          </a:solidFill>
          <a:ln cap="rnd">
            <a:solidFill>
              <a:schemeClr val="accent4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-128"/>
              </a:rPr>
              <a:t>IFR </a:t>
            </a:r>
            <a:r>
              <a:rPr lang="it-IT" sz="1600" b="1" spc="20" baseline="-25000" dirty="0">
                <a:solidFill>
                  <a:srgbClr val="800000"/>
                </a:solidFill>
                <a:latin typeface="Arial" pitchFamily="34" charset="0"/>
                <a:ea typeface="ＭＳ Ｐゴシック" charset="-128"/>
              </a:rPr>
              <a:t>VQR</a:t>
            </a:r>
            <a:r>
              <a:rPr lang="it-IT" sz="1600" dirty="0">
                <a:latin typeface="Arial" pitchFamily="34" charset="0"/>
                <a:ea typeface="ＭＳ Ｐゴシック" charset="-128"/>
              </a:rPr>
              <a:t>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148263" y="5435600"/>
            <a:ext cx="1511300" cy="369888"/>
          </a:xfrm>
          <a:prstGeom prst="rect">
            <a:avLst/>
          </a:prstGeom>
          <a:solidFill>
            <a:schemeClr val="accent1"/>
          </a:solidFill>
          <a:ln cap="rnd">
            <a:solidFill>
              <a:schemeClr val="accent4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charset="-128"/>
              </a:rPr>
              <a:t>IFTM </a:t>
            </a:r>
            <a:r>
              <a:rPr lang="it-IT" sz="1600" b="1" spc="20" baseline="-25000" dirty="0">
                <a:solidFill>
                  <a:srgbClr val="800000"/>
                </a:solidFill>
                <a:latin typeface="Arial" pitchFamily="34" charset="0"/>
                <a:ea typeface="ＭＳ Ｐゴシック" charset="-128"/>
              </a:rPr>
              <a:t>VQR</a:t>
            </a:r>
            <a:r>
              <a:rPr lang="it-IT" sz="1600" dirty="0">
                <a:latin typeface="Arial" pitchFamily="34" charset="0"/>
                <a:ea typeface="ＭＳ Ｐゴシック" charset="-128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AEFED1-0147-450A-A98D-BCB9E8506ED9}" type="slidenum">
              <a:rPr lang="it-IT" smtClean="0">
                <a:latin typeface="Arial" charset="0"/>
                <a:ea typeface="ＭＳ Ｐゴシック" pitchFamily="34" charset="-128"/>
              </a:rPr>
              <a:pPr/>
              <a:t>31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47106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797175"/>
            <a:ext cx="709295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655638" y="877888"/>
            <a:ext cx="7773987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latin typeface="Arial" pitchFamily="34" charset="0"/>
                <a:ea typeface="ＭＳ Ｐゴシック" charset="-128"/>
              </a:rPr>
              <a:t>Considerando che sono disponibili nuovi risultati VQR ogni 4 anni </a:t>
            </a:r>
          </a:p>
          <a:p>
            <a:pPr algn="ctr"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dirty="0">
                <a:latin typeface="Arial" pitchFamily="34" charset="0"/>
                <a:ea typeface="ＭＳ Ｐゴシック" charset="-128"/>
              </a:rPr>
              <a:t>(2013 VQR </a:t>
            </a:r>
            <a:r>
              <a:rPr lang="it-IT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-128"/>
                <a:sym typeface="Symbol" panose="05050102010706020507" pitchFamily="18" charset="2"/>
              </a:rPr>
              <a:t></a:t>
            </a:r>
            <a:r>
              <a:rPr lang="it-IT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-128"/>
              </a:rPr>
              <a:t> </a:t>
            </a:r>
            <a:r>
              <a:rPr lang="it-IT" dirty="0">
                <a:latin typeface="Arial" pitchFamily="34" charset="0"/>
                <a:ea typeface="ＭＳ Ｐゴシック" charset="-128"/>
              </a:rPr>
              <a:t>2004-10;      2017 VQR</a:t>
            </a:r>
            <a:r>
              <a:rPr lang="it-IT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-128"/>
                <a:sym typeface="Symbol" panose="05050102010706020507" pitchFamily="18" charset="2"/>
              </a:rPr>
              <a:t></a:t>
            </a:r>
            <a:r>
              <a:rPr lang="it-IT" dirty="0">
                <a:latin typeface="Arial" pitchFamily="34" charset="0"/>
                <a:ea typeface="ＭＳ Ｐゴシック" charset="-128"/>
              </a:rPr>
              <a:t> 2011-14), </a:t>
            </a:r>
          </a:p>
          <a:p>
            <a:pPr algn="ctr"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dirty="0">
                <a:latin typeface="Arial" pitchFamily="34" charset="0"/>
                <a:ea typeface="ＭＳ Ｐゴシック" charset="-128"/>
              </a:rPr>
              <a:t>gli indicatori si combinano per ottenere l’indicatore finale: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03575" y="34925"/>
            <a:ext cx="5940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Il calcolo degli indicatori di Ateneo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EF81AE-385F-4013-8D7A-50791088150C}" type="slidenum">
              <a:rPr lang="it-IT" smtClean="0">
                <a:latin typeface="Arial" charset="0"/>
                <a:ea typeface="ＭＳ Ｐゴシック" pitchFamily="34" charset="-128"/>
              </a:rPr>
              <a:pPr/>
              <a:t>32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84213" y="1268413"/>
            <a:ext cx="7920037" cy="4802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r>
              <a:rPr lang="it-IT" spc="20" dirty="0">
                <a:latin typeface="Arial" pitchFamily="34" charset="0"/>
                <a:ea typeface="ＭＳ Ｐゴシック" charset="-128"/>
              </a:rPr>
              <a:t>I pesi </a:t>
            </a:r>
            <a:r>
              <a:rPr lang="el-GR" b="1" i="1" spc="2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α</a:t>
            </a:r>
            <a:r>
              <a:rPr lang="it-IT" sz="1000" b="1" i="1" spc="20" dirty="0">
                <a:latin typeface="+mj-lt"/>
                <a:ea typeface="ＭＳ Ｐゴシック" charset="-128"/>
                <a:cs typeface="Times New Roman" panose="02020603050405020304" pitchFamily="18" charset="0"/>
              </a:rPr>
              <a:t>VQR</a:t>
            </a:r>
            <a:r>
              <a:rPr lang="it-IT" sz="1000" b="1" i="1" spc="20" dirty="0">
                <a:latin typeface="+mj-lt"/>
                <a:ea typeface="ＭＳ Ｐゴシック" charset="-128"/>
              </a:rPr>
              <a:t>  </a:t>
            </a:r>
            <a:r>
              <a:rPr lang="it-IT" spc="20" dirty="0">
                <a:latin typeface="Arial" pitchFamily="34" charset="0"/>
                <a:ea typeface="ＭＳ Ｐゴシック" charset="-128"/>
              </a:rPr>
              <a:t>dovrebbero assumere valori </a:t>
            </a:r>
            <a:r>
              <a:rPr lang="it-IT" b="1" spc="20" dirty="0">
                <a:latin typeface="Arial" pitchFamily="34" charset="0"/>
                <a:ea typeface="ＭＳ Ｐゴシック" charset="-128"/>
              </a:rPr>
              <a:t>decrescenti</a:t>
            </a:r>
            <a:r>
              <a:rPr lang="it-IT" spc="20" dirty="0">
                <a:latin typeface="Arial" pitchFamily="34" charset="0"/>
                <a:ea typeface="ＭＳ Ｐゴシック" charset="-128"/>
              </a:rPr>
              <a:t> (0.9, 0.7, 0.6, 0.5) nei quattro anni a partire dall’anno di disponibilità dei risultati VQR</a:t>
            </a:r>
          </a:p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endParaRPr lang="it-IT" spc="20" dirty="0">
              <a:latin typeface="Arial" pitchFamily="34" charset="0"/>
              <a:ea typeface="ＭＳ Ｐゴシック" charset="-128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endParaRPr lang="it-IT" spc="2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pc="20" dirty="0">
                <a:latin typeface="Arial" pitchFamily="34" charset="0"/>
                <a:ea typeface="ＭＳ Ｐゴシック" charset="-128"/>
              </a:rPr>
              <a:t>I pesi </a:t>
            </a:r>
            <a:r>
              <a:rPr lang="el-GR" b="1" i="1" spc="2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α</a:t>
            </a:r>
            <a:r>
              <a:rPr lang="it-IT" b="1" i="1" spc="20" dirty="0">
                <a:latin typeface="Arial" pitchFamily="34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it-IT" sz="1000" b="1" i="1" spc="20" dirty="0">
                <a:latin typeface="Arial" pitchFamily="34" charset="0"/>
                <a:ea typeface="ＭＳ Ｐゴシック" charset="-128"/>
                <a:cs typeface="Times New Roman" panose="02020603050405020304" pitchFamily="18" charset="0"/>
              </a:rPr>
              <a:t>SUA-RD,</a:t>
            </a:r>
            <a:r>
              <a:rPr lang="it-IT" b="1" i="1" spc="20" dirty="0">
                <a:latin typeface="Arial" pitchFamily="34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it-IT" spc="20" dirty="0">
                <a:latin typeface="Arial" pitchFamily="34" charset="0"/>
                <a:ea typeface="ＭＳ Ｐゴシック" charset="-128"/>
                <a:cs typeface="Times New Roman" panose="02020603050405020304" pitchFamily="18" charset="0"/>
              </a:rPr>
              <a:t>rinnovati ogni anno, dovrebbero assumere valori </a:t>
            </a:r>
            <a:r>
              <a:rPr lang="it-IT" b="1" spc="20" dirty="0">
                <a:latin typeface="Arial" pitchFamily="34" charset="0"/>
                <a:ea typeface="ＭＳ Ｐゴシック" charset="-128"/>
                <a:cs typeface="Times New Roman" panose="02020603050405020304" pitchFamily="18" charset="0"/>
              </a:rPr>
              <a:t>crescenti</a:t>
            </a:r>
            <a:r>
              <a:rPr lang="it-IT" spc="20" dirty="0">
                <a:latin typeface="Arial" pitchFamily="34" charset="0"/>
                <a:ea typeface="ＭＳ Ｐゴシック" charset="-128"/>
                <a:cs typeface="Times New Roman" panose="02020603050405020304" pitchFamily="18" charset="0"/>
              </a:rPr>
              <a:t> (0.1</a:t>
            </a:r>
            <a:r>
              <a:rPr lang="it-IT" spc="20" dirty="0">
                <a:latin typeface="Arial" pitchFamily="34" charset="0"/>
                <a:ea typeface="ＭＳ Ｐゴシック" charset="-128"/>
              </a:rPr>
              <a:t>, 0.3, 0.4, 0.5) nei quattro anni a partire dall’anno di disponibilità dei risultati VQR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pc="2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pc="2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pc="20" dirty="0">
                <a:latin typeface="Arial" pitchFamily="34" charset="0"/>
                <a:ea typeface="ＭＳ Ｐゴシック" charset="-128"/>
              </a:rPr>
              <a:t>Il valore dell’indicatore finale di ateneo (IFS) viene moltiplicato per un coefficiente &gt;1, =1, &lt;1 in relazione alo stato dell’ateneo nell’Accreditamento Periodico 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pc="2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pc="2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pc="20" dirty="0">
                <a:latin typeface="Arial" pitchFamily="34" charset="0"/>
                <a:ea typeface="ＭＳ Ｐゴシック" charset="-128"/>
              </a:rPr>
              <a:t>I valori sono proposti direttamente per la distribuzione della quota premiale del FFO dedicata alla ricerca </a:t>
            </a:r>
          </a:p>
          <a:p>
            <a:pPr>
              <a:defRPr/>
            </a:pPr>
            <a:endParaRPr lang="it-IT" spc="20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03575" y="34925"/>
            <a:ext cx="5940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Il calcolo degli indicatori di Ateneo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4D5390-7451-4FA1-9EA4-A13FE4466018}" type="slidenum">
              <a:rPr lang="it-IT" smtClean="0">
                <a:latin typeface="Arial" charset="0"/>
                <a:ea typeface="ＭＳ Ｐゴシック" pitchFamily="34" charset="-128"/>
              </a:rPr>
              <a:pPr/>
              <a:t>33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49154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66800"/>
            <a:ext cx="8323263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3203575" y="34925"/>
            <a:ext cx="5940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SUA –RD e VQR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Quota premiale FFO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mtClean="0"/>
              <a:t>Valutazione politiche di reclutamento: 1/5</a:t>
            </a:r>
          </a:p>
          <a:p>
            <a:pPr>
              <a:lnSpc>
                <a:spcPct val="90000"/>
              </a:lnSpc>
            </a:pPr>
            <a:r>
              <a:rPr lang="it-IT" smtClean="0"/>
              <a:t>Valutazione periodica ricerca (VQR/SUA-RD): 3/5</a:t>
            </a:r>
          </a:p>
          <a:p>
            <a:pPr>
              <a:lnSpc>
                <a:spcPct val="90000"/>
              </a:lnSpc>
            </a:pPr>
            <a:r>
              <a:rPr lang="it-IT" smtClean="0"/>
              <a:t>Valutazione periodica didattica (SUA-CdS e indicatori didattici): 1/5</a:t>
            </a:r>
          </a:p>
          <a:p>
            <a:pPr>
              <a:lnSpc>
                <a:spcPct val="90000"/>
              </a:lnSpc>
            </a:pPr>
            <a:r>
              <a:rPr lang="it-IT" smtClean="0"/>
              <a:t>Accreditamento periodico: coefficiente moltiplicativo</a:t>
            </a:r>
          </a:p>
        </p:txBody>
      </p:sp>
    </p:spTree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6DC4C4-76E3-4515-9574-AFA111CCAF48}" type="slidenum">
              <a:rPr lang="it-IT" smtClean="0">
                <a:latin typeface="Arial" charset="0"/>
                <a:ea typeface="ＭＳ Ｐゴシック" pitchFamily="34" charset="-128"/>
              </a:rPr>
              <a:pPr/>
              <a:t>35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03575" y="34925"/>
            <a:ext cx="5940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valutazione periodica della Ricerca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755650" y="844550"/>
            <a:ext cx="8064500" cy="5584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/>
              <a:t>PROPOSTA DI INTERAZIONE SUA-RD E VQR</a:t>
            </a:r>
          </a:p>
          <a:p>
            <a:pPr algn="ctr">
              <a:buFont typeface="Wingdings" pitchFamily="2" charset="2"/>
              <a:buChar char="§"/>
            </a:pPr>
            <a:endParaRPr lang="it-IT"/>
          </a:p>
          <a:p>
            <a:pPr>
              <a:buFont typeface="Wingdings" pitchFamily="2" charset="2"/>
              <a:buChar char="§"/>
            </a:pPr>
            <a:endParaRPr lang="it-IT"/>
          </a:p>
          <a:p>
            <a:r>
              <a:rPr lang="it-IT"/>
              <a:t>Ai fini della determinazione dei 3/5 della quota premiale del FFO, combinare annualmente i risultati della VQR e della SUA-RD, con i seguenti effetti:</a:t>
            </a:r>
          </a:p>
          <a:p>
            <a:endParaRPr lang="it-IT"/>
          </a:p>
          <a:p>
            <a:pPr marL="742950" lvl="1" indent="-285750">
              <a:buFont typeface="Wingdings" pitchFamily="2" charset="2"/>
              <a:buChar char="ü"/>
            </a:pPr>
            <a:r>
              <a:rPr lang="it-IT"/>
              <a:t>indicatori VQR e VP coerenti (riduzione attività di caricamento dei dati);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it-IT"/>
          </a:p>
          <a:p>
            <a:pPr marL="742950" lvl="1" indent="-285750">
              <a:buFont typeface="Wingdings" pitchFamily="2" charset="2"/>
              <a:buChar char="ü"/>
            </a:pPr>
            <a:r>
              <a:rPr lang="it-IT"/>
              <a:t>la VP rappresenta una fase di transizione progressiva annuale dei risultati della VQR (aggiornamento dei risultati della VQR, possibilità di identificare miglioramenti anno per anno);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it-IT"/>
          </a:p>
          <a:p>
            <a:pPr marL="742950" lvl="1" indent="-285750">
              <a:buFont typeface="Wingdings" pitchFamily="2" charset="2"/>
              <a:buChar char="ü"/>
            </a:pPr>
            <a:r>
              <a:rPr lang="it-IT"/>
              <a:t>la distribuzione della quota premiale del FFO (parte ricerca) dipende da:</a:t>
            </a:r>
          </a:p>
          <a:p>
            <a:pPr lvl="2"/>
            <a:r>
              <a:rPr lang="it-IT"/>
              <a:t>- risultati ultima VQR</a:t>
            </a:r>
          </a:p>
          <a:p>
            <a:pPr lvl="2"/>
            <a:r>
              <a:rPr lang="it-IT"/>
              <a:t>- risultati VP</a:t>
            </a:r>
          </a:p>
          <a:p>
            <a:endParaRPr lang="it-IT"/>
          </a:p>
          <a:p>
            <a:endParaRPr lang="it-IT"/>
          </a:p>
          <a:p>
            <a:endParaRPr lang="it-IT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903293-9C1B-4273-AC59-D16FDCA3B7E6}" type="slidenum">
              <a:rPr lang="it-IT" smtClean="0">
                <a:latin typeface="Arial" charset="0"/>
                <a:ea typeface="ＭＳ Ｐゴシック" pitchFamily="34" charset="-128"/>
              </a:rPr>
              <a:pPr/>
              <a:t>36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Elaborazione alternativa 6"/>
          <p:cNvSpPr/>
          <p:nvPr/>
        </p:nvSpPr>
        <p:spPr bwMode="auto">
          <a:xfrm>
            <a:off x="1116013" y="1341438"/>
            <a:ext cx="6911975" cy="4175125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it-IT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2" charset="-128"/>
              </a:rPr>
              <a:t>GRAZIE</a:t>
            </a:r>
          </a:p>
          <a:p>
            <a:pPr algn="ctr" eaLnBrk="0" hangingPunct="0">
              <a:defRPr/>
            </a:pPr>
            <a:r>
              <a:rPr lang="it-IT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2" charset="-128"/>
              </a:rPr>
              <a:t> </a:t>
            </a:r>
          </a:p>
          <a:p>
            <a:pPr algn="ctr" eaLnBrk="0" hangingPunct="0">
              <a:defRPr/>
            </a:pPr>
            <a:r>
              <a:rPr lang="it-IT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2" charset="-128"/>
              </a:rPr>
              <a:t>PER L’ATTENZIONE</a:t>
            </a:r>
            <a:r>
              <a:rPr lang="it-IT" sz="4400" b="1" dirty="0">
                <a:ea typeface="ＭＳ Ｐゴシック" pitchFamily="32" charset="-128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ttangolo 7"/>
          <p:cNvSpPr>
            <a:spLocks noChangeArrowheads="1"/>
          </p:cNvSpPr>
          <p:nvPr/>
        </p:nvSpPr>
        <p:spPr bwMode="auto">
          <a:xfrm>
            <a:off x="633413" y="1773238"/>
            <a:ext cx="74882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19458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F8F8F4-691D-47C6-ACB7-8D90649D4E7B}" type="slidenum">
              <a:rPr lang="it-IT" smtClean="0">
                <a:latin typeface="Arial" charset="0"/>
                <a:ea typeface="ＭＳ Ｐゴシック" pitchFamily="34" charset="-128"/>
              </a:rPr>
              <a:pPr/>
              <a:t>4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9459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12800" y="908050"/>
            <a:ext cx="7308850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800000"/>
                </a:solidFill>
                <a:latin typeface="Arial" pitchFamily="34" charset="0"/>
                <a:ea typeface="ＭＳ Ｐゴシック" charset="-128"/>
              </a:rPr>
              <a:t>I PARTE: Obiettivi, risorse e gestione dei Dipartimenti</a:t>
            </a:r>
          </a:p>
          <a:p>
            <a:pPr algn="ctr"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è costituita da </a:t>
            </a:r>
          </a:p>
          <a:p>
            <a:pPr algn="ctr"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Sezione  A OBIETTIVI DI RICERCA DEL DIPARTIMENTO </a:t>
            </a:r>
          </a:p>
          <a:p>
            <a:pPr algn="ctr"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1400" b="1" dirty="0">
                <a:solidFill>
                  <a:srgbClr val="336600"/>
                </a:solidFill>
                <a:latin typeface="Arial" pitchFamily="34" charset="0"/>
                <a:ea typeface="ＭＳ Ｐゴシック" charset="-128"/>
              </a:rPr>
              <a:t> </a:t>
            </a: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Quadro A1</a:t>
            </a:r>
          </a:p>
          <a:p>
            <a:pPr algn="ctr">
              <a:defRPr/>
            </a:pPr>
            <a:endParaRPr lang="it-IT" sz="1400" b="1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descrive</a:t>
            </a:r>
            <a:r>
              <a:rPr lang="it-IT" sz="14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:</a:t>
            </a:r>
            <a:endParaRPr lang="it-IT" sz="1400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 marL="285750" indent="-2857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i settori di ricerca nei quali opera il Dipartimento</a:t>
            </a:r>
          </a:p>
          <a:p>
            <a:pPr marL="285750" indent="-285750">
              <a:buFontTx/>
              <a:buChar char="-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Tx/>
              <a:buChar char="-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Tx/>
              <a:buChar char="-"/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gli obiettivi di ricerca pluriennali, in linea con il piano strategico di ateneo e i principali obiettivi misurabili di ricerca per l’anno successivo a quello della compilazione tenendo conto di criticità e punti di miglioramento (quadro B3)</a:t>
            </a:r>
          </a:p>
          <a:p>
            <a:pPr marL="285750" indent="-285750">
              <a:buFontTx/>
              <a:buChar char="-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Tx/>
              <a:buChar char="-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1^ parte: obiettivi, risorse e gestione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ttangolo 7"/>
          <p:cNvSpPr>
            <a:spLocks noChangeArrowheads="1"/>
          </p:cNvSpPr>
          <p:nvPr/>
        </p:nvSpPr>
        <p:spPr bwMode="auto">
          <a:xfrm>
            <a:off x="633413" y="1773238"/>
            <a:ext cx="74882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20482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3DF07C-5F3D-48B0-991D-30AFAB6D9C63}" type="slidenum">
              <a:rPr lang="it-IT" smtClean="0">
                <a:latin typeface="Arial" charset="0"/>
                <a:ea typeface="ＭＳ Ｐゴシック" pitchFamily="34" charset="-128"/>
              </a:rPr>
              <a:pPr/>
              <a:t>5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3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20484" name="CasellaDiTesto 6"/>
          <p:cNvSpPr txBox="1">
            <a:spLocks noChangeArrowheads="1"/>
          </p:cNvSpPr>
          <p:nvPr/>
        </p:nvSpPr>
        <p:spPr bwMode="auto">
          <a:xfrm>
            <a:off x="633413" y="642938"/>
            <a:ext cx="8115300" cy="593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 dirty="0">
                <a:solidFill>
                  <a:srgbClr val="002060"/>
                </a:solidFill>
              </a:rPr>
              <a:t>Sezione B SISTEMA DI GESTIONE </a:t>
            </a:r>
          </a:p>
          <a:p>
            <a:r>
              <a:rPr lang="it-IT" sz="1400" b="1" dirty="0">
                <a:solidFill>
                  <a:srgbClr val="336600"/>
                </a:solidFill>
              </a:rPr>
              <a:t> </a:t>
            </a:r>
            <a:endParaRPr lang="it-IT" sz="1400" dirty="0">
              <a:solidFill>
                <a:srgbClr val="002060"/>
              </a:solidFill>
            </a:endParaRPr>
          </a:p>
          <a:p>
            <a:pPr algn="ctr"/>
            <a:r>
              <a:rPr lang="it-IT" sz="1200" b="1" dirty="0">
                <a:solidFill>
                  <a:srgbClr val="002060"/>
                </a:solidFill>
              </a:rPr>
              <a:t>QUADRO B1</a:t>
            </a:r>
          </a:p>
          <a:p>
            <a:r>
              <a:rPr lang="it-IT" sz="1200" dirty="0"/>
              <a:t>descrive la </a:t>
            </a:r>
            <a:r>
              <a:rPr lang="it-IT" sz="1200" b="1" dirty="0"/>
              <a:t>struttura organizzativa </a:t>
            </a:r>
            <a:r>
              <a:rPr lang="it-IT" sz="1200" dirty="0"/>
              <a:t>del dipartimento in relazione agli organi/funzioni di indirizzo e governo, sottolineando in particolare, quelli incaricati di programmare le attività di ricerca, distribuire i relativi fondi e valutarne i risultati</a:t>
            </a:r>
          </a:p>
          <a:p>
            <a:endParaRPr lang="it-IT" sz="1200" dirty="0"/>
          </a:p>
          <a:p>
            <a:r>
              <a:rPr lang="it-IT" sz="1200" b="1" dirty="0"/>
              <a:t>	</a:t>
            </a:r>
            <a:endParaRPr lang="it-IT" sz="1200" b="1" dirty="0">
              <a:solidFill>
                <a:srgbClr val="002060"/>
              </a:solidFill>
            </a:endParaRPr>
          </a:p>
          <a:p>
            <a:pPr algn="ctr"/>
            <a:r>
              <a:rPr lang="it-IT" sz="1200" b="1" dirty="0">
                <a:solidFill>
                  <a:srgbClr val="002060"/>
                </a:solidFill>
              </a:rPr>
              <a:t>QUADRO B1b </a:t>
            </a:r>
          </a:p>
          <a:p>
            <a:r>
              <a:rPr lang="it-IT" sz="1200" dirty="0"/>
              <a:t>descrive eventuali </a:t>
            </a:r>
            <a:r>
              <a:rPr lang="it-IT" sz="1200" b="1" dirty="0"/>
              <a:t>gruppi di ricerca</a:t>
            </a:r>
            <a:r>
              <a:rPr lang="it-IT" sz="1200" dirty="0"/>
              <a:t>, intesi come insieme di persone e/o linee di ricerca, anche gruppi di ricerca interdipartimentali. Vanno specificati obiettivi, linee di ricerca ed altre informazioni come ad es. </a:t>
            </a:r>
            <a:r>
              <a:rPr lang="it-IT" sz="1200" dirty="0" err="1"/>
              <a:t>prod</a:t>
            </a:r>
            <a:r>
              <a:rPr lang="it-IT" sz="1200" dirty="0"/>
              <a:t>. scientifica, coordinamento e </a:t>
            </a:r>
            <a:r>
              <a:rPr lang="it-IT" sz="1200" dirty="0" err="1"/>
              <a:t>collaboraz</a:t>
            </a:r>
            <a:r>
              <a:rPr lang="it-IT" sz="1200" dirty="0"/>
              <a:t>. a progetti </a:t>
            </a:r>
            <a:r>
              <a:rPr lang="it-IT" sz="1200" dirty="0" err="1"/>
              <a:t>naz</a:t>
            </a:r>
            <a:r>
              <a:rPr lang="it-IT" sz="1200" dirty="0"/>
              <a:t>. e </a:t>
            </a:r>
            <a:r>
              <a:rPr lang="it-IT" sz="1200" dirty="0" err="1"/>
              <a:t>internaz</a:t>
            </a:r>
            <a:r>
              <a:rPr lang="it-IT" sz="1200" dirty="0"/>
              <a:t>.,  etc. Per i gruppi interdipartimentali va segnalato il contributo al dipartimento</a:t>
            </a:r>
          </a:p>
          <a:p>
            <a:endParaRPr lang="it-IT" sz="1200" dirty="0">
              <a:solidFill>
                <a:srgbClr val="002060"/>
              </a:solidFill>
            </a:endParaRPr>
          </a:p>
          <a:p>
            <a:endParaRPr lang="it-IT" sz="1200" dirty="0">
              <a:solidFill>
                <a:srgbClr val="002060"/>
              </a:solidFill>
            </a:endParaRPr>
          </a:p>
          <a:p>
            <a:pPr algn="ctr"/>
            <a:r>
              <a:rPr lang="it-IT" sz="1200" b="1" dirty="0">
                <a:solidFill>
                  <a:srgbClr val="002060"/>
                </a:solidFill>
              </a:rPr>
              <a:t>                               QUADRO B2</a:t>
            </a:r>
            <a:r>
              <a:rPr lang="it-IT" sz="1200" dirty="0"/>
              <a:t>		</a:t>
            </a:r>
          </a:p>
          <a:p>
            <a:r>
              <a:rPr lang="it-IT" sz="1200" dirty="0"/>
              <a:t>descrive la </a:t>
            </a:r>
            <a:r>
              <a:rPr lang="it-IT" sz="1200" b="1" dirty="0"/>
              <a:t>Politica per l’Assicurazione Qualità del Dipartimento</a:t>
            </a:r>
            <a:r>
              <a:rPr lang="it-IT" sz="1200" dirty="0"/>
              <a:t>, ovvero le responsabilità e le modalità operative attraverso le quali il Dipartimento persegue e mette in atto la qualità della ricerca</a:t>
            </a:r>
          </a:p>
          <a:p>
            <a:endParaRPr lang="it-IT" sz="1400" b="1" dirty="0">
              <a:solidFill>
                <a:srgbClr val="002060"/>
              </a:solidFill>
            </a:endParaRPr>
          </a:p>
          <a:p>
            <a:endParaRPr lang="it-IT" sz="1400" b="1" dirty="0">
              <a:solidFill>
                <a:srgbClr val="002060"/>
              </a:solidFill>
            </a:endParaRPr>
          </a:p>
          <a:p>
            <a:pPr algn="ctr"/>
            <a:r>
              <a:rPr lang="it-IT" sz="1200" b="1" dirty="0">
                <a:solidFill>
                  <a:srgbClr val="002060"/>
                </a:solidFill>
              </a:rPr>
              <a:t>QUADRO B3	</a:t>
            </a:r>
          </a:p>
          <a:p>
            <a:r>
              <a:rPr lang="it-IT" sz="1200" dirty="0"/>
              <a:t>è dedicato al </a:t>
            </a:r>
            <a:r>
              <a:rPr lang="it-IT" sz="1200" b="1" dirty="0"/>
              <a:t>Riesame</a:t>
            </a:r>
            <a:r>
              <a:rPr lang="it-IT" sz="1200" dirty="0"/>
              <a:t> della Ricerca Dipartimentale, che illustra la riflessione </a:t>
            </a:r>
            <a:r>
              <a:rPr lang="it-IT" sz="1200" dirty="0" err="1"/>
              <a:t>autovalutativa</a:t>
            </a:r>
            <a:r>
              <a:rPr lang="it-IT" sz="1200" dirty="0"/>
              <a:t> sugli obiettivi in A1 dell’anno precedente e punti di miglioramento individuati, sull’analisi dei risultati ottenuti evidenziando criticità, scostamenti **</a:t>
            </a:r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/>
          </a:p>
          <a:p>
            <a:r>
              <a:rPr lang="it-IT" sz="1200" dirty="0"/>
              <a:t>** </a:t>
            </a:r>
            <a:r>
              <a:rPr lang="it-IT" sz="1100" dirty="0"/>
              <a:t>Il primo esercizio </a:t>
            </a:r>
            <a:r>
              <a:rPr lang="it-IT" sz="1100" dirty="0" err="1"/>
              <a:t>autovalutativo</a:t>
            </a:r>
            <a:r>
              <a:rPr lang="it-IT" sz="1100" dirty="0"/>
              <a:t> viene effettuato in base agli obiettivi del piano strategico di ateneo e agli esiti della VQR 2004-2010, evidenziando punti di forza, aree di miglioramento, rischi e opportunità nella lettura dei dati VQR.</a:t>
            </a:r>
          </a:p>
          <a:p>
            <a:r>
              <a:rPr lang="it-IT" sz="1100" dirty="0"/>
              <a:t>Il primo riesame si conclude con proposte di miglioramento della qualità della ricerca ai fini degli obiettivi pluriennali. </a:t>
            </a:r>
          </a:p>
          <a:p>
            <a:endParaRPr lang="it-IT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1^ parte: obiettivi, risorse e gestione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740A99-ACC2-4E70-9D47-9492A86EC97C}" type="slidenum">
              <a:rPr lang="it-IT" smtClean="0">
                <a:latin typeface="Arial" charset="0"/>
                <a:ea typeface="ＭＳ Ｐゴシック" pitchFamily="34" charset="-128"/>
              </a:rPr>
              <a:pPr/>
              <a:t>6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6" name="CasellaDiTesto 5"/>
          <p:cNvSpPr txBox="1">
            <a:spLocks noChangeArrowheads="1"/>
          </p:cNvSpPr>
          <p:nvPr/>
        </p:nvSpPr>
        <p:spPr bwMode="auto">
          <a:xfrm>
            <a:off x="1692275" y="815975"/>
            <a:ext cx="5975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/>
              <a:t>format per quadro B3 (proposta UNIUD) : Rapporto di Riesame </a:t>
            </a:r>
          </a:p>
        </p:txBody>
      </p:sp>
      <p:pic>
        <p:nvPicPr>
          <p:cNvPr id="21507" name="Immagin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139825"/>
            <a:ext cx="518477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1^ parte: obiettivi, risorse e gestione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ttangolo 7"/>
          <p:cNvSpPr>
            <a:spLocks noChangeArrowheads="1"/>
          </p:cNvSpPr>
          <p:nvPr/>
        </p:nvSpPr>
        <p:spPr bwMode="auto">
          <a:xfrm>
            <a:off x="633413" y="1773238"/>
            <a:ext cx="74882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22530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3EFB6A-17C4-41A2-92A7-953E37710BBC}" type="slidenum">
              <a:rPr lang="it-IT" smtClean="0">
                <a:latin typeface="Arial" charset="0"/>
                <a:ea typeface="ＭＳ Ｐゴシック" pitchFamily="34" charset="-128"/>
              </a:rPr>
              <a:pPr/>
              <a:t>7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531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974725" y="692150"/>
            <a:ext cx="7483475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Sezione C  RISORSE UMANE ED INFRASTRUTTURE</a:t>
            </a:r>
          </a:p>
          <a:p>
            <a:pPr>
              <a:defRPr/>
            </a:pPr>
            <a:r>
              <a:rPr lang="it-IT" sz="1400" b="1" dirty="0">
                <a:solidFill>
                  <a:srgbClr val="336600"/>
                </a:solidFill>
                <a:latin typeface="Arial" pitchFamily="34" charset="0"/>
                <a:ea typeface="ＭＳ Ｐゴシック" charset="-128"/>
              </a:rPr>
              <a:t> </a:t>
            </a: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endParaRPr lang="it-IT" sz="1400" b="1" dirty="0">
              <a:solidFill>
                <a:srgbClr val="002060"/>
              </a:solidFill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QUADRO</a:t>
            </a:r>
            <a:r>
              <a:rPr lang="it-IT" sz="14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 </a:t>
            </a: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C1</a:t>
            </a:r>
          </a:p>
          <a:p>
            <a:pPr algn="ctr">
              <a:defRPr/>
            </a:pPr>
            <a:endParaRPr lang="it-IT" sz="1400" b="1" dirty="0">
              <a:solidFill>
                <a:srgbClr val="336600"/>
              </a:solidFill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 contiene l’elenco di:</a:t>
            </a: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C1a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laboratori di ricerca (campo a testo libero);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C1b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grandi attrezzature di ricerca (caratterizzate da un valore &gt; 100.000 </a:t>
            </a:r>
            <a:r>
              <a:rPr lang="it-IT" sz="1400" dirty="0" err="1">
                <a:latin typeface="Arial" pitchFamily="34" charset="0"/>
                <a:ea typeface="ＭＳ Ｐゴシック" charset="-128"/>
              </a:rPr>
              <a:t>eur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 e da un grado di specializzazione elevato);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C1c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biblioteche (campo a testo libero);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it-IT" sz="1400" b="1" dirty="0">
                <a:latin typeface="Arial" pitchFamily="34" charset="0"/>
                <a:ea typeface="ＭＳ Ｐゴシック" charset="-128"/>
              </a:rPr>
              <a:t>C1d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patrimonio bibliografico, specificatamente in uso da parte del Dipartimento anche se non esclusivo; vanno censite anche le risorse per il calcolo elettronico e i laboratori di ricerca di particolare rilievo.</a:t>
            </a:r>
          </a:p>
          <a:p>
            <a:pPr marL="285750" indent="-285750">
              <a:buFontTx/>
              <a:buChar char="-"/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1^ parte: obiettivi, risorse e gestione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ttangolo 7"/>
          <p:cNvSpPr>
            <a:spLocks noChangeArrowheads="1"/>
          </p:cNvSpPr>
          <p:nvPr/>
        </p:nvSpPr>
        <p:spPr bwMode="auto">
          <a:xfrm>
            <a:off x="633413" y="1773238"/>
            <a:ext cx="74882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23554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D60EA7-4494-4F91-A73F-8D12FB5BA472}" type="slidenum">
              <a:rPr lang="it-IT" smtClean="0">
                <a:latin typeface="Arial" charset="0"/>
                <a:ea typeface="ＭＳ Ｐゴシック" pitchFamily="34" charset="-128"/>
              </a:rPr>
              <a:pPr/>
              <a:t>8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3555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65125" y="692150"/>
            <a:ext cx="80930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Sezione C  RISORSE UMANE ED INFRASTRUTTURE</a:t>
            </a:r>
          </a:p>
          <a:p>
            <a:pPr>
              <a:defRPr/>
            </a:pPr>
            <a:r>
              <a:rPr lang="it-IT" sz="1400" b="1" dirty="0">
                <a:solidFill>
                  <a:srgbClr val="336600"/>
                </a:solidFill>
                <a:latin typeface="Arial" pitchFamily="34" charset="0"/>
                <a:ea typeface="ＭＳ Ｐゴシック" charset="-128"/>
              </a:rPr>
              <a:t> </a:t>
            </a: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QUADRO</a:t>
            </a:r>
            <a:r>
              <a:rPr lang="it-IT" sz="14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 </a:t>
            </a:r>
            <a:r>
              <a:rPr lang="it-IT" sz="1400" b="1" dirty="0">
                <a:solidFill>
                  <a:srgbClr val="002060"/>
                </a:solidFill>
                <a:latin typeface="Arial" pitchFamily="34" charset="0"/>
                <a:ea typeface="ＭＳ Ｐゴシック" charset="-128"/>
              </a:rPr>
              <a:t>C1</a:t>
            </a: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Tabella per raccolta dati per </a:t>
            </a:r>
            <a:r>
              <a:rPr lang="it-IT" sz="1400" b="1" dirty="0">
                <a:latin typeface="Arial" pitchFamily="34" charset="0"/>
                <a:ea typeface="ＭＳ Ｐゴシック" charset="-128"/>
              </a:rPr>
              <a:t>C1b grandi attrezzature di ricerca </a:t>
            </a:r>
            <a:r>
              <a:rPr lang="it-IT" sz="1100" b="1" dirty="0">
                <a:latin typeface="Arial" pitchFamily="34" charset="0"/>
                <a:ea typeface="ＭＳ Ｐゴシック" charset="-128"/>
              </a:rPr>
              <a:t>(Linee guida SUARD)</a:t>
            </a:r>
          </a:p>
          <a:p>
            <a:pPr marL="285750" indent="-285750">
              <a:buFontTx/>
              <a:buChar char="-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Tx/>
              <a:buChar char="-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Tx/>
              <a:buChar char="-"/>
              <a:defRPr/>
            </a:pPr>
            <a:endParaRPr lang="it-IT" sz="1400" i="1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Tx/>
              <a:buChar char="-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Tx/>
              <a:buChar char="-"/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</p:txBody>
      </p:sp>
      <p:pic>
        <p:nvPicPr>
          <p:cNvPr id="2355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2111375"/>
            <a:ext cx="7535862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1^ parte: obiettivi, risorse e gestione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ttangolo 7"/>
          <p:cNvSpPr>
            <a:spLocks noChangeArrowheads="1"/>
          </p:cNvSpPr>
          <p:nvPr/>
        </p:nvSpPr>
        <p:spPr bwMode="auto">
          <a:xfrm>
            <a:off x="633413" y="1773238"/>
            <a:ext cx="74882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000"/>
          </a:p>
          <a:p>
            <a:endParaRPr lang="it-IT" sz="1400"/>
          </a:p>
          <a:p>
            <a:endParaRPr lang="it-IT" sz="1400"/>
          </a:p>
        </p:txBody>
      </p:sp>
      <p:sp>
        <p:nvSpPr>
          <p:cNvPr id="24578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724F1F-5E3F-4743-8E2F-F037CAFCC94B}" type="slidenum">
              <a:rPr lang="it-IT" smtClean="0">
                <a:latin typeface="Arial" charset="0"/>
                <a:ea typeface="ＭＳ Ｐゴシック" pitchFamily="34" charset="-128"/>
              </a:rPr>
              <a:pPr/>
              <a:t>9</a:t>
            </a:fld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4579" name="CasellaDiTesto 4"/>
          <p:cNvSpPr txBox="1">
            <a:spLocks noChangeArrowheads="1"/>
          </p:cNvSpPr>
          <p:nvPr/>
        </p:nvSpPr>
        <p:spPr bwMode="auto">
          <a:xfrm>
            <a:off x="974725" y="908050"/>
            <a:ext cx="712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65125" y="692150"/>
            <a:ext cx="8093075" cy="2093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rgbClr val="336600"/>
                </a:solidFill>
                <a:latin typeface="Arial" pitchFamily="34" charset="0"/>
                <a:ea typeface="ＭＳ Ｐゴシック" charset="-128"/>
              </a:rPr>
              <a:t>Sezione C  RISORSE UMANE ED INFRASTRUTTURE</a:t>
            </a:r>
          </a:p>
          <a:p>
            <a:pPr>
              <a:defRPr/>
            </a:pPr>
            <a:r>
              <a:rPr lang="it-IT" sz="1400" b="1" dirty="0">
                <a:solidFill>
                  <a:srgbClr val="336600"/>
                </a:solidFill>
                <a:latin typeface="Arial" pitchFamily="34" charset="0"/>
                <a:ea typeface="ＭＳ Ｐゴシック" charset="-128"/>
              </a:rPr>
              <a:t> </a:t>
            </a:r>
            <a:endParaRPr lang="it-IT" sz="1400" b="1" dirty="0">
              <a:latin typeface="Arial" pitchFamily="34" charset="0"/>
              <a:ea typeface="ＭＳ Ｐゴシック" charset="-128"/>
            </a:endParaRPr>
          </a:p>
          <a:p>
            <a:pPr algn="ctr">
              <a:defRPr/>
            </a:pPr>
            <a:r>
              <a:rPr lang="it-IT" sz="1400" b="1" dirty="0">
                <a:solidFill>
                  <a:srgbClr val="336600"/>
                </a:solidFill>
                <a:latin typeface="Arial" pitchFamily="34" charset="0"/>
                <a:ea typeface="ＭＳ Ｐゴシック" charset="-128"/>
              </a:rPr>
              <a:t>QUADRO</a:t>
            </a:r>
            <a:r>
              <a:rPr lang="it-IT" sz="1400" dirty="0">
                <a:latin typeface="Arial" pitchFamily="34" charset="0"/>
                <a:ea typeface="ＭＳ Ｐゴシック" charset="-128"/>
              </a:rPr>
              <a:t> </a:t>
            </a:r>
            <a:r>
              <a:rPr lang="it-IT" sz="1400" b="1" dirty="0">
                <a:solidFill>
                  <a:srgbClr val="336600"/>
                </a:solidFill>
                <a:latin typeface="Arial" pitchFamily="34" charset="0"/>
                <a:ea typeface="ＭＳ Ｐゴシック" charset="-128"/>
              </a:rPr>
              <a:t>C1</a:t>
            </a:r>
          </a:p>
          <a:p>
            <a:pPr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Tx/>
              <a:buChar char="-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>
              <a:defRPr/>
            </a:pPr>
            <a:r>
              <a:rPr lang="it-IT" sz="1400" dirty="0">
                <a:latin typeface="Arial" pitchFamily="34" charset="0"/>
                <a:ea typeface="ＭＳ Ｐゴシック" charset="-128"/>
              </a:rPr>
              <a:t>Tabella per raccolta dati per </a:t>
            </a:r>
            <a:r>
              <a:rPr lang="it-IT" sz="1400" b="1" dirty="0">
                <a:latin typeface="Arial" pitchFamily="34" charset="0"/>
                <a:ea typeface="ＭＳ Ｐゴシック" charset="-128"/>
              </a:rPr>
              <a:t>C1d patrimonio bibliografico </a:t>
            </a:r>
            <a:r>
              <a:rPr lang="it-IT" sz="1200" b="1" dirty="0">
                <a:latin typeface="Arial" pitchFamily="34" charset="0"/>
                <a:ea typeface="ＭＳ Ｐゴシック" charset="-128"/>
              </a:rPr>
              <a:t>(Linee guida SUA-RD)</a:t>
            </a:r>
          </a:p>
          <a:p>
            <a:pPr marL="285750" indent="-285750">
              <a:buFontTx/>
              <a:buChar char="-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Tx/>
              <a:buChar char="-"/>
              <a:defRPr/>
            </a:pPr>
            <a:endParaRPr lang="it-IT" sz="1400" dirty="0">
              <a:latin typeface="Arial" pitchFamily="34" charset="0"/>
              <a:ea typeface="ＭＳ Ｐゴシック" charset="-128"/>
            </a:endParaRPr>
          </a:p>
          <a:p>
            <a:pPr marL="285750" indent="-285750">
              <a:buFontTx/>
              <a:buChar char="-"/>
              <a:defRPr/>
            </a:pPr>
            <a:endParaRPr lang="it-IT" dirty="0">
              <a:latin typeface="Arial" pitchFamily="34" charset="0"/>
              <a:ea typeface="ＭＳ Ｐゴシック" charset="-128"/>
            </a:endParaRPr>
          </a:p>
        </p:txBody>
      </p:sp>
      <p:pic>
        <p:nvPicPr>
          <p:cNvPr id="24581" name="Immagin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2279650"/>
            <a:ext cx="8372475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3168650" y="-26988"/>
            <a:ext cx="5940425" cy="584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La SUA-RD </a:t>
            </a:r>
          </a:p>
          <a:p>
            <a:pPr algn="r">
              <a:defRPr/>
            </a:pPr>
            <a:r>
              <a:rPr lang="it-IT" sz="1400" b="1" dirty="0">
                <a:solidFill>
                  <a:schemeClr val="bg1"/>
                </a:solidFill>
                <a:latin typeface="+mj-lt"/>
                <a:ea typeface="ＭＳ Ｐゴシック" charset="-128"/>
                <a:cs typeface="Helvetica" pitchFamily="34" charset="0"/>
              </a:rPr>
              <a:t>1^ parte: obiettivi, risorse e gestione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i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8052</TotalTime>
  <Words>2539</Words>
  <Application>Microsoft Office PowerPoint</Application>
  <PresentationFormat>Presentazione su schermo (4:3)</PresentationFormat>
  <Paragraphs>567</Paragraphs>
  <Slides>36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4" baseType="lpstr">
      <vt:lpstr>ＭＳ Ｐゴシック</vt:lpstr>
      <vt:lpstr>Arial</vt:lpstr>
      <vt:lpstr>Calibri</vt:lpstr>
      <vt:lpstr>Helvetica</vt:lpstr>
      <vt:lpstr>Symbol</vt:lpstr>
      <vt:lpstr>Times New Roman</vt:lpstr>
      <vt:lpstr>Wingdings</vt:lpstr>
      <vt:lpstr>Tema1</vt:lpstr>
      <vt:lpstr>Presentazione standard di PowerPoint</vt:lpstr>
      <vt:lpstr>Presentazione standard di PowerPoint</vt:lpstr>
      <vt:lpstr>Ruolo della Commissione Assicurazione Qualità (CAQ) del Dipartimento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Quota premiale FFO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Mauro.VOLPONI</dc:creator>
  <cp:lastModifiedBy>Michela Bonan</cp:lastModifiedBy>
  <cp:revision>501</cp:revision>
  <cp:lastPrinted>2014-06-30T07:26:11Z</cp:lastPrinted>
  <dcterms:created xsi:type="dcterms:W3CDTF">2011-05-03T09:42:11Z</dcterms:created>
  <dcterms:modified xsi:type="dcterms:W3CDTF">2014-07-24T08:45:58Z</dcterms:modified>
</cp:coreProperties>
</file>