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3"/>
  </p:notesMasterIdLst>
  <p:handoutMasterIdLst>
    <p:handoutMasterId r:id="rId24"/>
  </p:handoutMasterIdLst>
  <p:sldIdLst>
    <p:sldId id="355" r:id="rId2"/>
    <p:sldId id="451" r:id="rId3"/>
    <p:sldId id="505" r:id="rId4"/>
    <p:sldId id="515" r:id="rId5"/>
    <p:sldId id="517" r:id="rId6"/>
    <p:sldId id="526" r:id="rId7"/>
    <p:sldId id="550" r:id="rId8"/>
    <p:sldId id="529" r:id="rId9"/>
    <p:sldId id="540" r:id="rId10"/>
    <p:sldId id="532" r:id="rId11"/>
    <p:sldId id="541" r:id="rId12"/>
    <p:sldId id="533" r:id="rId13"/>
    <p:sldId id="543" r:id="rId14"/>
    <p:sldId id="542" r:id="rId15"/>
    <p:sldId id="544" r:id="rId16"/>
    <p:sldId id="537" r:id="rId17"/>
    <p:sldId id="538" r:id="rId18"/>
    <p:sldId id="547" r:id="rId19"/>
    <p:sldId id="548" r:id="rId20"/>
    <p:sldId id="491" r:id="rId21"/>
    <p:sldId id="525" r:id="rId22"/>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77D"/>
    <a:srgbClr val="FF6600"/>
    <a:srgbClr val="336600"/>
    <a:srgbClr val="800000"/>
    <a:srgbClr val="009900"/>
    <a:srgbClr val="663300"/>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405" autoAdjust="0"/>
  </p:normalViewPr>
  <p:slideViewPr>
    <p:cSldViewPr>
      <p:cViewPr varScale="1">
        <p:scale>
          <a:sx n="89" d="100"/>
          <a:sy n="89" d="100"/>
        </p:scale>
        <p:origin x="1310"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327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09"/>
          </a:xfrm>
          <a:prstGeom prst="rect">
            <a:avLst/>
          </a:prstGeom>
        </p:spPr>
        <p:txBody>
          <a:bodyPr vert="horz" lIns="91423" tIns="45711" rIns="91423" bIns="45711" rtlCol="0"/>
          <a:lstStyle>
            <a:lvl1pPr algn="l">
              <a:defRPr sz="1200">
                <a:latin typeface="Arial" pitchFamily="34" charset="0"/>
                <a:ea typeface="ＭＳ Ｐゴシック" charset="-128"/>
                <a:cs typeface="+mn-cs"/>
              </a:defRPr>
            </a:lvl1pPr>
          </a:lstStyle>
          <a:p>
            <a:pPr>
              <a:defRPr/>
            </a:pPr>
            <a:endParaRPr lang="it-IT"/>
          </a:p>
        </p:txBody>
      </p:sp>
      <p:sp>
        <p:nvSpPr>
          <p:cNvPr id="3" name="Segnaposto data 2"/>
          <p:cNvSpPr>
            <a:spLocks noGrp="1"/>
          </p:cNvSpPr>
          <p:nvPr>
            <p:ph type="dt" sz="quarter" idx="1"/>
          </p:nvPr>
        </p:nvSpPr>
        <p:spPr>
          <a:xfrm>
            <a:off x="3849689" y="0"/>
            <a:ext cx="2946400" cy="496809"/>
          </a:xfrm>
          <a:prstGeom prst="rect">
            <a:avLst/>
          </a:prstGeom>
        </p:spPr>
        <p:txBody>
          <a:bodyPr vert="horz" lIns="91423" tIns="45711" rIns="91423" bIns="45711" rtlCol="0"/>
          <a:lstStyle>
            <a:lvl1pPr algn="r">
              <a:defRPr sz="1200">
                <a:latin typeface="Arial" pitchFamily="34" charset="0"/>
                <a:ea typeface="ＭＳ Ｐゴシック" charset="-128"/>
                <a:cs typeface="+mn-cs"/>
              </a:defRPr>
            </a:lvl1pPr>
          </a:lstStyle>
          <a:p>
            <a:pPr>
              <a:defRPr/>
            </a:pPr>
            <a:fld id="{D57F7DBB-5D93-4F1E-9B65-1D022CE8A107}" type="datetimeFigureOut">
              <a:rPr lang="it-IT"/>
              <a:pPr>
                <a:defRPr/>
              </a:pPr>
              <a:t>24/03/2015</a:t>
            </a:fld>
            <a:endParaRPr lang="it-IT"/>
          </a:p>
        </p:txBody>
      </p:sp>
      <p:sp>
        <p:nvSpPr>
          <p:cNvPr id="4" name="Segnaposto piè di pagina 3"/>
          <p:cNvSpPr>
            <a:spLocks noGrp="1"/>
          </p:cNvSpPr>
          <p:nvPr>
            <p:ph type="ftr" sz="quarter" idx="2"/>
          </p:nvPr>
        </p:nvSpPr>
        <p:spPr>
          <a:xfrm>
            <a:off x="0" y="9428243"/>
            <a:ext cx="2946400" cy="496809"/>
          </a:xfrm>
          <a:prstGeom prst="rect">
            <a:avLst/>
          </a:prstGeom>
        </p:spPr>
        <p:txBody>
          <a:bodyPr vert="horz" lIns="91423" tIns="45711" rIns="91423" bIns="45711" rtlCol="0" anchor="b"/>
          <a:lstStyle>
            <a:lvl1pPr algn="l">
              <a:defRPr sz="1200">
                <a:latin typeface="Arial" pitchFamily="34" charset="0"/>
                <a:ea typeface="ＭＳ Ｐゴシック" charset="-128"/>
                <a:cs typeface="+mn-cs"/>
              </a:defRPr>
            </a:lvl1pPr>
          </a:lstStyle>
          <a:p>
            <a:pPr>
              <a:defRPr/>
            </a:pPr>
            <a:endParaRPr lang="it-IT"/>
          </a:p>
        </p:txBody>
      </p:sp>
      <p:sp>
        <p:nvSpPr>
          <p:cNvPr id="5" name="Segnaposto numero diapositiva 4"/>
          <p:cNvSpPr>
            <a:spLocks noGrp="1"/>
          </p:cNvSpPr>
          <p:nvPr>
            <p:ph type="sldNum" sz="quarter" idx="3"/>
          </p:nvPr>
        </p:nvSpPr>
        <p:spPr>
          <a:xfrm>
            <a:off x="3849689" y="9428243"/>
            <a:ext cx="2946400" cy="496809"/>
          </a:xfrm>
          <a:prstGeom prst="rect">
            <a:avLst/>
          </a:prstGeom>
        </p:spPr>
        <p:txBody>
          <a:bodyPr vert="horz" lIns="91423" tIns="45711" rIns="91423" bIns="45711" rtlCol="0" anchor="b"/>
          <a:lstStyle>
            <a:lvl1pPr algn="r">
              <a:defRPr sz="1200">
                <a:latin typeface="Arial" pitchFamily="34" charset="0"/>
                <a:ea typeface="ＭＳ Ｐゴシック" charset="-128"/>
                <a:cs typeface="+mn-cs"/>
              </a:defRPr>
            </a:lvl1pPr>
          </a:lstStyle>
          <a:p>
            <a:pPr>
              <a:defRPr/>
            </a:pPr>
            <a:fld id="{6DF44A26-994E-4DC7-BA35-F64F18BE67F4}" type="slidenum">
              <a:rPr lang="it-IT"/>
              <a:pPr>
                <a:defRPr/>
              </a:pPr>
              <a:t>‹N›</a:t>
            </a:fld>
            <a:endParaRPr lang="it-IT"/>
          </a:p>
        </p:txBody>
      </p:sp>
    </p:spTree>
    <p:extLst>
      <p:ext uri="{BB962C8B-B14F-4D97-AF65-F5344CB8AC3E}">
        <p14:creationId xmlns:p14="http://schemas.microsoft.com/office/powerpoint/2010/main" val="3264377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09"/>
          </a:xfrm>
          <a:prstGeom prst="rect">
            <a:avLst/>
          </a:prstGeom>
        </p:spPr>
        <p:txBody>
          <a:bodyPr vert="horz" lIns="91423" tIns="45711" rIns="91423" bIns="45711"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49689" y="0"/>
            <a:ext cx="2946400" cy="496809"/>
          </a:xfrm>
          <a:prstGeom prst="rect">
            <a:avLst/>
          </a:prstGeom>
        </p:spPr>
        <p:txBody>
          <a:bodyPr vert="horz" wrap="square" lIns="91423" tIns="45711" rIns="91423" bIns="45711" numCol="1" anchor="t"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694416EC-EDF2-428A-A943-706AEBB6E600}" type="datetimeFigureOut">
              <a:rPr lang="it-IT"/>
              <a:pPr>
                <a:defRPr/>
              </a:pPr>
              <a:t>24/03/2015</a:t>
            </a:fld>
            <a:endParaRPr lang="it-IT"/>
          </a:p>
        </p:txBody>
      </p:sp>
      <p:sp>
        <p:nvSpPr>
          <p:cNvPr id="4" name="Segnaposto immagine diapositiva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423" tIns="45711" rIns="91423" bIns="45711" rtlCol="0" anchor="ctr"/>
          <a:lstStyle/>
          <a:p>
            <a:pPr lvl="0"/>
            <a:endParaRPr lang="it-IT" noProof="0" smtClean="0"/>
          </a:p>
        </p:txBody>
      </p:sp>
      <p:sp>
        <p:nvSpPr>
          <p:cNvPr id="5" name="Segnaposto note 4"/>
          <p:cNvSpPr>
            <a:spLocks noGrp="1"/>
          </p:cNvSpPr>
          <p:nvPr>
            <p:ph type="body" sz="quarter" idx="3"/>
          </p:nvPr>
        </p:nvSpPr>
        <p:spPr>
          <a:xfrm>
            <a:off x="679451" y="4715710"/>
            <a:ext cx="5438775" cy="4466511"/>
          </a:xfrm>
          <a:prstGeom prst="rect">
            <a:avLst/>
          </a:prstGeom>
        </p:spPr>
        <p:txBody>
          <a:bodyPr vert="horz" lIns="91423" tIns="45711" rIns="91423" bIns="45711"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28243"/>
            <a:ext cx="2946400" cy="496809"/>
          </a:xfrm>
          <a:prstGeom prst="rect">
            <a:avLst/>
          </a:prstGeom>
        </p:spPr>
        <p:txBody>
          <a:bodyPr vert="horz" lIns="91423" tIns="45711" rIns="91423" bIns="45711"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49689" y="9428243"/>
            <a:ext cx="2946400" cy="496809"/>
          </a:xfrm>
          <a:prstGeom prst="rect">
            <a:avLst/>
          </a:prstGeom>
        </p:spPr>
        <p:txBody>
          <a:bodyPr vert="horz" wrap="square" lIns="91423" tIns="45711" rIns="91423" bIns="45711" numCol="1" anchor="b"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2BCEA04E-EBEA-44CB-A6A3-256DB33EF59F}" type="slidenum">
              <a:rPr lang="it-IT"/>
              <a:pPr>
                <a:defRPr/>
              </a:pPr>
              <a:t>‹N›</a:t>
            </a:fld>
            <a:endParaRPr lang="it-IT"/>
          </a:p>
        </p:txBody>
      </p:sp>
    </p:spTree>
    <p:extLst>
      <p:ext uri="{BB962C8B-B14F-4D97-AF65-F5344CB8AC3E}">
        <p14:creationId xmlns:p14="http://schemas.microsoft.com/office/powerpoint/2010/main" val="4052089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a:lstStyle/>
          <a:p>
            <a:pPr>
              <a:defRPr/>
            </a:pPr>
            <a:fld id="{57056C46-DC7B-454D-B085-520C03CC5796}" type="slidenum">
              <a:rPr lang="it-IT" smtClean="0">
                <a:ea typeface="ＭＳ Ｐゴシック" pitchFamily="34" charset="-128"/>
              </a:rPr>
              <a:pPr>
                <a:defRPr/>
              </a:pPr>
              <a:t>1</a:t>
            </a:fld>
            <a:endParaRPr lang="it-IT" smtClean="0">
              <a:ea typeface="ＭＳ Ｐゴシック" pitchFamily="34" charset="-128"/>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pitchFamily="34" charset="-128"/>
            </a:endParaRPr>
          </a:p>
        </p:txBody>
      </p:sp>
    </p:spTree>
    <p:extLst>
      <p:ext uri="{BB962C8B-B14F-4D97-AF65-F5344CB8AC3E}">
        <p14:creationId xmlns:p14="http://schemas.microsoft.com/office/powerpoint/2010/main" val="346019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2940A617-7EC4-46DC-894F-7C9F31F7CC49}" type="datetime1">
              <a:rPr lang="it-IT"/>
              <a:pPr>
                <a:defRPr/>
              </a:pPr>
              <a:t>24/03/2015</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1/39 | ARES</a:t>
            </a:r>
          </a:p>
        </p:txBody>
      </p:sp>
      <p:sp>
        <p:nvSpPr>
          <p:cNvPr id="6" name="Rectangle 6"/>
          <p:cNvSpPr>
            <a:spLocks noGrp="1" noChangeArrowheads="1"/>
          </p:cNvSpPr>
          <p:nvPr>
            <p:ph type="sldNum" sz="quarter" idx="12"/>
          </p:nvPr>
        </p:nvSpPr>
        <p:spPr>
          <a:ln/>
        </p:spPr>
        <p:txBody>
          <a:bodyPr/>
          <a:lstStyle>
            <a:lvl1pPr>
              <a:defRPr/>
            </a:lvl1pPr>
          </a:lstStyle>
          <a:p>
            <a:pPr>
              <a:defRPr/>
            </a:pPr>
            <a:fld id="{BD504B42-9846-469C-947D-2C493157BAA2}" type="slidenum">
              <a:rPr lang="it-IT"/>
              <a:pPr>
                <a:defRPr/>
              </a:pPr>
              <a:t>‹N›</a:t>
            </a:fld>
            <a:endParaRPr lang="it-IT"/>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716782F0-E079-455B-9CFB-1718736BC9B0}" type="datetime1">
              <a:rPr lang="it-IT"/>
              <a:pPr>
                <a:defRPr/>
              </a:pPr>
              <a:t>24/03/2015</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1/39 | ARES</a:t>
            </a:r>
          </a:p>
        </p:txBody>
      </p:sp>
      <p:sp>
        <p:nvSpPr>
          <p:cNvPr id="6" name="Rectangle 6"/>
          <p:cNvSpPr>
            <a:spLocks noGrp="1" noChangeArrowheads="1"/>
          </p:cNvSpPr>
          <p:nvPr>
            <p:ph type="sldNum" sz="quarter" idx="12"/>
          </p:nvPr>
        </p:nvSpPr>
        <p:spPr>
          <a:ln/>
        </p:spPr>
        <p:txBody>
          <a:bodyPr/>
          <a:lstStyle>
            <a:lvl1pPr>
              <a:defRPr/>
            </a:lvl1pPr>
          </a:lstStyle>
          <a:p>
            <a:pPr>
              <a:defRPr/>
            </a:pPr>
            <a:fld id="{D37F0FE4-5BCA-4873-9BD9-38EA843BE886}" type="slidenum">
              <a:rPr lang="it-IT"/>
              <a:pPr>
                <a:defRPr/>
              </a:pPr>
              <a:t>‹N›</a:t>
            </a:fld>
            <a:endParaRPr lang="it-IT"/>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18A63779-A792-42A3-AC7C-4BA06645A84D}" type="datetime1">
              <a:rPr lang="it-IT"/>
              <a:pPr>
                <a:defRPr/>
              </a:pPr>
              <a:t>24/03/2015</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1/39 | ARES</a:t>
            </a:r>
          </a:p>
        </p:txBody>
      </p:sp>
      <p:sp>
        <p:nvSpPr>
          <p:cNvPr id="6" name="Rectangle 6"/>
          <p:cNvSpPr>
            <a:spLocks noGrp="1" noChangeArrowheads="1"/>
          </p:cNvSpPr>
          <p:nvPr>
            <p:ph type="sldNum" sz="quarter" idx="12"/>
          </p:nvPr>
        </p:nvSpPr>
        <p:spPr>
          <a:ln/>
        </p:spPr>
        <p:txBody>
          <a:bodyPr/>
          <a:lstStyle>
            <a:lvl1pPr>
              <a:defRPr/>
            </a:lvl1pPr>
          </a:lstStyle>
          <a:p>
            <a:pPr>
              <a:defRPr/>
            </a:pPr>
            <a:fld id="{9C917940-6A58-46F4-BBED-9F9F36138091}" type="slidenum">
              <a:rPr lang="it-IT"/>
              <a:pPr>
                <a:defRPr/>
              </a:pPr>
              <a:t>‹N›</a:t>
            </a:fld>
            <a:endParaRPr lang="it-IT"/>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FC077A90-3C3D-4BD4-A8FC-1001161F66BC}" type="datetime1">
              <a:rPr lang="it-IT"/>
              <a:pPr>
                <a:defRPr/>
              </a:pPr>
              <a:t>24/03/2015</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1/39 | ARES</a:t>
            </a:r>
          </a:p>
        </p:txBody>
      </p:sp>
      <p:sp>
        <p:nvSpPr>
          <p:cNvPr id="6" name="Rectangle 6"/>
          <p:cNvSpPr>
            <a:spLocks noGrp="1" noChangeArrowheads="1"/>
          </p:cNvSpPr>
          <p:nvPr>
            <p:ph type="sldNum" sz="quarter" idx="12"/>
          </p:nvPr>
        </p:nvSpPr>
        <p:spPr>
          <a:ln/>
        </p:spPr>
        <p:txBody>
          <a:bodyPr/>
          <a:lstStyle>
            <a:lvl1pPr>
              <a:defRPr/>
            </a:lvl1pPr>
          </a:lstStyle>
          <a:p>
            <a:pPr>
              <a:defRPr/>
            </a:pPr>
            <a:fld id="{BC742955-7AD2-461D-859C-F9FEA0FB52C7}" type="slidenum">
              <a:rPr lang="it-IT"/>
              <a:pPr>
                <a:defRPr/>
              </a:pPr>
              <a:t>‹N›</a:t>
            </a:fld>
            <a:endParaRPr lang="it-IT"/>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0D99A0E1-AA31-4EFE-BBF2-83BA9A386750}" type="datetime1">
              <a:rPr lang="it-IT"/>
              <a:pPr>
                <a:defRPr/>
              </a:pPr>
              <a:t>24/03/2015</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1/39 | ARES</a:t>
            </a:r>
          </a:p>
        </p:txBody>
      </p:sp>
      <p:sp>
        <p:nvSpPr>
          <p:cNvPr id="6" name="Rectangle 6"/>
          <p:cNvSpPr>
            <a:spLocks noGrp="1" noChangeArrowheads="1"/>
          </p:cNvSpPr>
          <p:nvPr>
            <p:ph type="sldNum" sz="quarter" idx="12"/>
          </p:nvPr>
        </p:nvSpPr>
        <p:spPr>
          <a:ln/>
        </p:spPr>
        <p:txBody>
          <a:bodyPr/>
          <a:lstStyle>
            <a:lvl1pPr>
              <a:defRPr/>
            </a:lvl1pPr>
          </a:lstStyle>
          <a:p>
            <a:pPr>
              <a:defRPr/>
            </a:pPr>
            <a:fld id="{C295B32F-CE39-4385-92D3-AFEABABDE7C0}" type="slidenum">
              <a:rPr lang="it-IT"/>
              <a:pPr>
                <a:defRPr/>
              </a:pPr>
              <a:t>‹N›</a:t>
            </a:fld>
            <a:endParaRPr lang="it-IT"/>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3332CFCA-EFC4-4AF2-A3EC-2257F9B3FC48}" type="datetime1">
              <a:rPr lang="it-IT"/>
              <a:pPr>
                <a:defRPr/>
              </a:pPr>
              <a:t>24/03/2015</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1/39 | ARES</a:t>
            </a:r>
          </a:p>
        </p:txBody>
      </p:sp>
      <p:sp>
        <p:nvSpPr>
          <p:cNvPr id="7" name="Rectangle 6"/>
          <p:cNvSpPr>
            <a:spLocks noGrp="1" noChangeArrowheads="1"/>
          </p:cNvSpPr>
          <p:nvPr>
            <p:ph type="sldNum" sz="quarter" idx="12"/>
          </p:nvPr>
        </p:nvSpPr>
        <p:spPr>
          <a:ln/>
        </p:spPr>
        <p:txBody>
          <a:bodyPr/>
          <a:lstStyle>
            <a:lvl1pPr>
              <a:defRPr/>
            </a:lvl1pPr>
          </a:lstStyle>
          <a:p>
            <a:pPr>
              <a:defRPr/>
            </a:pPr>
            <a:fld id="{4221C833-FEB7-405D-AC08-5B0ACE69B657}" type="slidenum">
              <a:rPr lang="it-IT"/>
              <a:pPr>
                <a:defRPr/>
              </a:pPr>
              <a:t>‹N›</a:t>
            </a:fld>
            <a:endParaRPr lang="it-IT"/>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BF56A5EE-E00F-465A-AB1F-93582A6D933C}" type="datetime1">
              <a:rPr lang="it-IT"/>
              <a:pPr>
                <a:defRPr/>
              </a:pPr>
              <a:t>24/03/2015</a:t>
            </a:fld>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1/39 | ARES</a:t>
            </a:r>
          </a:p>
        </p:txBody>
      </p:sp>
      <p:sp>
        <p:nvSpPr>
          <p:cNvPr id="9" name="Rectangle 6"/>
          <p:cNvSpPr>
            <a:spLocks noGrp="1" noChangeArrowheads="1"/>
          </p:cNvSpPr>
          <p:nvPr>
            <p:ph type="sldNum" sz="quarter" idx="12"/>
          </p:nvPr>
        </p:nvSpPr>
        <p:spPr>
          <a:ln/>
        </p:spPr>
        <p:txBody>
          <a:bodyPr/>
          <a:lstStyle>
            <a:lvl1pPr>
              <a:defRPr/>
            </a:lvl1pPr>
          </a:lstStyle>
          <a:p>
            <a:pPr>
              <a:defRPr/>
            </a:pPr>
            <a:fld id="{1C07800A-F6A0-48E1-AA4F-FB5DE88E3F5D}" type="slidenum">
              <a:rPr lang="it-IT"/>
              <a:pPr>
                <a:defRPr/>
              </a:pPr>
              <a:t>‹N›</a:t>
            </a:fld>
            <a:endParaRPr lang="it-IT"/>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4AC56772-8FAE-4C05-892B-3358A0F3D016}" type="datetime1">
              <a:rPr lang="it-IT"/>
              <a:pPr>
                <a:defRPr/>
              </a:pPr>
              <a:t>24/03/2015</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1/39 | ARES</a:t>
            </a:r>
          </a:p>
        </p:txBody>
      </p:sp>
      <p:sp>
        <p:nvSpPr>
          <p:cNvPr id="5" name="Rectangle 6"/>
          <p:cNvSpPr>
            <a:spLocks noGrp="1" noChangeArrowheads="1"/>
          </p:cNvSpPr>
          <p:nvPr>
            <p:ph type="sldNum" sz="quarter" idx="12"/>
          </p:nvPr>
        </p:nvSpPr>
        <p:spPr>
          <a:ln/>
        </p:spPr>
        <p:txBody>
          <a:bodyPr/>
          <a:lstStyle>
            <a:lvl1pPr>
              <a:defRPr/>
            </a:lvl1pPr>
          </a:lstStyle>
          <a:p>
            <a:pPr>
              <a:defRPr/>
            </a:pPr>
            <a:fld id="{B3F1C719-D24A-4767-BC5D-24F89CBF23CB}" type="slidenum">
              <a:rPr lang="it-IT"/>
              <a:pPr>
                <a:defRPr/>
              </a:pPr>
              <a:t>‹N›</a:t>
            </a:fld>
            <a:endParaRPr lang="it-IT"/>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CF7E15B8-265A-4C00-A0E7-C3727D71C41C}" type="datetime1">
              <a:rPr lang="it-IT"/>
              <a:pPr>
                <a:defRPr/>
              </a:pPr>
              <a:t>24/03/2015</a:t>
            </a:fld>
            <a:endParaRPr lang="it-IT"/>
          </a:p>
        </p:txBody>
      </p:sp>
      <p:sp>
        <p:nvSpPr>
          <p:cNvPr id="3" name="Rectangle 5"/>
          <p:cNvSpPr>
            <a:spLocks noGrp="1" noChangeArrowheads="1"/>
          </p:cNvSpPr>
          <p:nvPr>
            <p:ph type="ftr" sz="quarter" idx="11"/>
          </p:nvPr>
        </p:nvSpPr>
        <p:spPr/>
        <p:txBody>
          <a:bodyPr/>
          <a:lstStyle>
            <a:lvl1pPr>
              <a:defRPr/>
            </a:lvl1pPr>
          </a:lstStyle>
          <a:p>
            <a:pPr>
              <a:defRPr/>
            </a:pPr>
            <a:r>
              <a:rPr lang="it-IT"/>
              <a:t>1/39 | ARES</a:t>
            </a: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EF4D77E0-1F4C-4C3D-8347-BC14ED310C00}" type="datetime1">
              <a:rPr lang="it-IT"/>
              <a:pPr>
                <a:defRPr/>
              </a:pPr>
              <a:t>24/03/2015</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1/39 | ARES</a:t>
            </a:r>
          </a:p>
        </p:txBody>
      </p:sp>
      <p:sp>
        <p:nvSpPr>
          <p:cNvPr id="7" name="Rectangle 6"/>
          <p:cNvSpPr>
            <a:spLocks noGrp="1" noChangeArrowheads="1"/>
          </p:cNvSpPr>
          <p:nvPr>
            <p:ph type="sldNum" sz="quarter" idx="12"/>
          </p:nvPr>
        </p:nvSpPr>
        <p:spPr>
          <a:ln/>
        </p:spPr>
        <p:txBody>
          <a:bodyPr/>
          <a:lstStyle>
            <a:lvl1pPr>
              <a:defRPr/>
            </a:lvl1pPr>
          </a:lstStyle>
          <a:p>
            <a:pPr>
              <a:defRPr/>
            </a:pPr>
            <a:fld id="{6BC13C14-2940-41A1-BFFF-B3B1D4B40B1C}" type="slidenum">
              <a:rPr lang="it-IT"/>
              <a:pPr>
                <a:defRPr/>
              </a:pPr>
              <a:t>‹N›</a:t>
            </a:fld>
            <a:endParaRPr lang="it-IT"/>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7FEB0673-543A-4E34-9D5F-159382DD1051}" type="datetime1">
              <a:rPr lang="it-IT"/>
              <a:pPr>
                <a:defRPr/>
              </a:pPr>
              <a:t>24/03/2015</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1/39 | ARES</a:t>
            </a:r>
          </a:p>
        </p:txBody>
      </p:sp>
      <p:sp>
        <p:nvSpPr>
          <p:cNvPr id="7" name="Rectangle 6"/>
          <p:cNvSpPr>
            <a:spLocks noGrp="1" noChangeArrowheads="1"/>
          </p:cNvSpPr>
          <p:nvPr>
            <p:ph type="sldNum" sz="quarter" idx="12"/>
          </p:nvPr>
        </p:nvSpPr>
        <p:spPr>
          <a:ln/>
        </p:spPr>
        <p:txBody>
          <a:bodyPr/>
          <a:lstStyle>
            <a:lvl1pPr>
              <a:defRPr/>
            </a:lvl1pPr>
          </a:lstStyle>
          <a:p>
            <a:pPr>
              <a:defRPr/>
            </a:pPr>
            <a:fld id="{3A606C42-9FC8-4901-B4FB-177602EF98A1}" type="slidenum">
              <a:rPr lang="it-IT"/>
              <a:pPr>
                <a:defRPr/>
              </a:pPr>
              <a:t>‹N›</a:t>
            </a:fld>
            <a:endParaRPr lang="it-IT"/>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32" charset="-128"/>
                <a:cs typeface="+mn-cs"/>
              </a:defRPr>
            </a:lvl1pPr>
          </a:lstStyle>
          <a:p>
            <a:pPr>
              <a:defRPr/>
            </a:pPr>
            <a:fld id="{DBDA3273-41B3-482C-974F-27EB47BB6D30}" type="datetime1">
              <a:rPr lang="it-IT"/>
              <a:pPr>
                <a:defRPr/>
              </a:pPr>
              <a:t>24/03/2015</a:t>
            </a:fld>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32" charset="-128"/>
                <a:cs typeface="+mn-cs"/>
              </a:defRPr>
            </a:lvl1pPr>
          </a:lstStyle>
          <a:p>
            <a:pPr>
              <a:defRPr/>
            </a:pPr>
            <a:r>
              <a:rPr lang="it-IT"/>
              <a:t>1/39 | ARES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2" charset="-128"/>
                <a:cs typeface="+mn-cs"/>
              </a:defRPr>
            </a:lvl1pPr>
          </a:lstStyle>
          <a:p>
            <a:pPr>
              <a:defRPr/>
            </a:pPr>
            <a:fld id="{A0A0970C-6507-4EB1-A70B-26957FE3D2F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5" r:id="rId7"/>
    <p:sldLayoutId id="2147483681" r:id="rId8"/>
    <p:sldLayoutId id="2147483682" r:id="rId9"/>
    <p:sldLayoutId id="2147483683" r:id="rId10"/>
    <p:sldLayoutId id="2147483684" r:id="rId11"/>
  </p:sldLayoutIdLst>
  <p:transition spd="slow">
    <p:wip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3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3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3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4" descr="copertina ESTERNO.jpg"/>
          <p:cNvPicPr>
            <a:picLocks noChangeAspect="1"/>
          </p:cNvPicPr>
          <p:nvPr/>
        </p:nvPicPr>
        <p:blipFill>
          <a:blip r:embed="rId3"/>
          <a:srcRect l="11609" t="294"/>
          <a:stretch>
            <a:fillRect/>
          </a:stretch>
        </p:blipFill>
        <p:spPr bwMode="auto">
          <a:xfrm>
            <a:off x="-23813" y="566738"/>
            <a:ext cx="9180513" cy="6291262"/>
          </a:xfrm>
          <a:prstGeom prst="rect">
            <a:avLst/>
          </a:prstGeom>
          <a:noFill/>
          <a:ln w="9525">
            <a:noFill/>
            <a:miter lim="800000"/>
            <a:headEnd/>
            <a:tailEnd/>
          </a:ln>
        </p:spPr>
      </p:pic>
      <p:sp>
        <p:nvSpPr>
          <p:cNvPr id="15362" name="CasellaDiTesto 2"/>
          <p:cNvSpPr txBox="1">
            <a:spLocks noChangeArrowheads="1"/>
          </p:cNvSpPr>
          <p:nvPr/>
        </p:nvSpPr>
        <p:spPr bwMode="auto">
          <a:xfrm>
            <a:off x="250825" y="836613"/>
            <a:ext cx="8713788" cy="5878532"/>
          </a:xfrm>
          <a:prstGeom prst="rect">
            <a:avLst/>
          </a:prstGeom>
          <a:noFill/>
          <a:ln w="9525">
            <a:noFill/>
            <a:miter lim="800000"/>
            <a:headEnd/>
            <a:tailEnd/>
          </a:ln>
        </p:spPr>
        <p:txBody>
          <a:bodyPr>
            <a:spAutoFit/>
          </a:bodyPr>
          <a:lstStyle/>
          <a:p>
            <a:endParaRPr lang="it-IT" sz="3200" b="1" dirty="0">
              <a:solidFill>
                <a:schemeClr val="bg1"/>
              </a:solidFill>
              <a:latin typeface="Helvetica" pitchFamily="34" charset="0"/>
              <a:cs typeface="Helvetica" pitchFamily="34" charset="0"/>
            </a:endParaRPr>
          </a:p>
          <a:p>
            <a:pPr algn="ctr"/>
            <a:r>
              <a:rPr lang="it-IT" sz="3200" b="1" dirty="0">
                <a:solidFill>
                  <a:schemeClr val="bg1"/>
                </a:solidFill>
                <a:latin typeface="Helvetica" pitchFamily="34" charset="0"/>
                <a:cs typeface="Helvetica" pitchFamily="34" charset="0"/>
              </a:rPr>
              <a:t>La </a:t>
            </a:r>
            <a:r>
              <a:rPr lang="it-IT" sz="3200" b="1" dirty="0" smtClean="0">
                <a:solidFill>
                  <a:schemeClr val="bg1"/>
                </a:solidFill>
                <a:latin typeface="Helvetica" pitchFamily="34" charset="0"/>
                <a:cs typeface="Helvetica" pitchFamily="34" charset="0"/>
              </a:rPr>
              <a:t>Parte III della </a:t>
            </a:r>
            <a:r>
              <a:rPr lang="it-IT" sz="4000" b="1" dirty="0" smtClean="0">
                <a:solidFill>
                  <a:schemeClr val="bg1"/>
                </a:solidFill>
                <a:latin typeface="Helvetica" pitchFamily="34" charset="0"/>
                <a:cs typeface="Helvetica" pitchFamily="34" charset="0"/>
              </a:rPr>
              <a:t>SUA-RD:</a:t>
            </a:r>
          </a:p>
          <a:p>
            <a:pPr algn="ctr"/>
            <a:endParaRPr lang="it-IT" sz="4000" b="1" u="sng" dirty="0">
              <a:solidFill>
                <a:schemeClr val="bg1"/>
              </a:solidFill>
              <a:latin typeface="Helvetica" pitchFamily="34" charset="0"/>
              <a:cs typeface="Helvetica" pitchFamily="34" charset="0"/>
            </a:endParaRPr>
          </a:p>
          <a:p>
            <a:pPr algn="ctr"/>
            <a:r>
              <a:rPr lang="it-IT" sz="4000" b="1" u="sng" dirty="0" smtClean="0">
                <a:solidFill>
                  <a:schemeClr val="bg1"/>
                </a:solidFill>
                <a:latin typeface="Helvetica" pitchFamily="34" charset="0"/>
                <a:cs typeface="Helvetica" pitchFamily="34" charset="0"/>
              </a:rPr>
              <a:t>TERZA MISSIONE </a:t>
            </a:r>
          </a:p>
          <a:p>
            <a:pPr algn="ctr"/>
            <a:endParaRPr lang="it-IT" sz="4000" b="1" u="sng" dirty="0">
              <a:solidFill>
                <a:schemeClr val="bg1"/>
              </a:solidFill>
              <a:latin typeface="Helvetica" pitchFamily="34" charset="0"/>
              <a:cs typeface="Helvetica" pitchFamily="34" charset="0"/>
            </a:endParaRPr>
          </a:p>
          <a:p>
            <a:pPr algn="ctr"/>
            <a:r>
              <a:rPr lang="it-IT" sz="4000" b="1" u="sng" dirty="0" smtClean="0">
                <a:solidFill>
                  <a:schemeClr val="bg1"/>
                </a:solidFill>
                <a:latin typeface="Helvetica" pitchFamily="34" charset="0"/>
                <a:cs typeface="Helvetica" pitchFamily="34" charset="0"/>
              </a:rPr>
              <a:t>(quadro I)</a:t>
            </a:r>
            <a:endParaRPr lang="it-IT" sz="4000" b="1" u="sng" dirty="0">
              <a:solidFill>
                <a:schemeClr val="bg1"/>
              </a:solidFill>
              <a:latin typeface="Helvetica" pitchFamily="34" charset="0"/>
              <a:cs typeface="Helvetica" pitchFamily="34" charset="0"/>
            </a:endParaRPr>
          </a:p>
          <a:p>
            <a:endParaRPr lang="it-IT" b="1" dirty="0">
              <a:solidFill>
                <a:schemeClr val="bg1"/>
              </a:solidFill>
              <a:latin typeface="Helvetica" pitchFamily="34" charset="0"/>
              <a:cs typeface="Helvetica" pitchFamily="34" charset="0"/>
            </a:endParaRPr>
          </a:p>
          <a:p>
            <a:endParaRPr lang="it-IT" b="1" dirty="0">
              <a:solidFill>
                <a:schemeClr val="bg1"/>
              </a:solidFill>
              <a:latin typeface="Helvetica" pitchFamily="34" charset="0"/>
              <a:cs typeface="Helvetica" pitchFamily="34" charset="0"/>
            </a:endParaRPr>
          </a:p>
          <a:p>
            <a:endParaRPr lang="it-IT" b="1" dirty="0">
              <a:solidFill>
                <a:schemeClr val="bg1"/>
              </a:solidFill>
              <a:latin typeface="Helvetica" pitchFamily="34" charset="0"/>
              <a:cs typeface="Helvetica" pitchFamily="34" charset="0"/>
            </a:endParaRPr>
          </a:p>
          <a:p>
            <a:endParaRPr lang="it-IT" b="1" dirty="0" smtClean="0">
              <a:solidFill>
                <a:schemeClr val="bg1"/>
              </a:solidFill>
              <a:latin typeface="Helvetica" pitchFamily="34" charset="0"/>
              <a:cs typeface="Helvetica" pitchFamily="34" charset="0"/>
            </a:endParaRPr>
          </a:p>
          <a:p>
            <a:endParaRPr lang="it-IT" b="1" dirty="0">
              <a:solidFill>
                <a:schemeClr val="bg1"/>
              </a:solidFill>
              <a:latin typeface="Helvetica" pitchFamily="34" charset="0"/>
              <a:cs typeface="Helvetica" pitchFamily="34" charset="0"/>
            </a:endParaRPr>
          </a:p>
          <a:p>
            <a:endParaRPr lang="it-IT" b="1" dirty="0" smtClean="0">
              <a:solidFill>
                <a:schemeClr val="bg1"/>
              </a:solidFill>
              <a:latin typeface="Helvetica" pitchFamily="34" charset="0"/>
              <a:cs typeface="Helvetica" pitchFamily="34" charset="0"/>
            </a:endParaRPr>
          </a:p>
          <a:p>
            <a:endParaRPr lang="it-IT" b="1" dirty="0">
              <a:solidFill>
                <a:schemeClr val="bg1"/>
              </a:solidFill>
              <a:latin typeface="Helvetica" pitchFamily="34" charset="0"/>
              <a:cs typeface="Helvetica" pitchFamily="34" charset="0"/>
            </a:endParaRPr>
          </a:p>
          <a:p>
            <a:r>
              <a:rPr lang="it-IT" sz="1400" dirty="0" smtClean="0">
                <a:solidFill>
                  <a:schemeClr val="bg1"/>
                </a:solidFill>
                <a:latin typeface="Helvetica" pitchFamily="34" charset="0"/>
                <a:cs typeface="Helvetica" pitchFamily="34" charset="0"/>
              </a:rPr>
              <a:t>18/03/2015</a:t>
            </a:r>
            <a:endParaRPr lang="it-IT" sz="1400" dirty="0">
              <a:solidFill>
                <a:schemeClr val="bg1"/>
              </a:solidFill>
              <a:latin typeface="Helvetica" pitchFamily="34" charset="0"/>
              <a:cs typeface="Helvetica" pitchFamily="34" charset="0"/>
            </a:endParaRPr>
          </a:p>
        </p:txBody>
      </p:sp>
      <p:sp>
        <p:nvSpPr>
          <p:cNvPr id="15363" name="Rettangolo 1"/>
          <p:cNvSpPr>
            <a:spLocks noChangeArrowheads="1"/>
          </p:cNvSpPr>
          <p:nvPr/>
        </p:nvSpPr>
        <p:spPr bwMode="auto">
          <a:xfrm>
            <a:off x="6792913" y="6416675"/>
            <a:ext cx="1425575" cy="246063"/>
          </a:xfrm>
          <a:prstGeom prst="rect">
            <a:avLst/>
          </a:prstGeom>
          <a:noFill/>
          <a:ln w="9525">
            <a:noFill/>
            <a:miter lim="800000"/>
            <a:headEnd/>
            <a:tailEnd/>
          </a:ln>
        </p:spPr>
        <p:txBody>
          <a:bodyPr wrap="none">
            <a:spAutoFit/>
          </a:bodyPr>
          <a:lstStyle/>
          <a:p>
            <a:r>
              <a:rPr lang="it-IT" sz="1000">
                <a:solidFill>
                  <a:schemeClr val="bg1"/>
                </a:solidFill>
                <a:latin typeface="Helvetica" pitchFamily="34" charset="0"/>
                <a:cs typeface="Helvetica" pitchFamily="34" charset="0"/>
              </a:rPr>
              <a:t>Presidio della Qualità </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93775" y="908050"/>
            <a:ext cx="7127875" cy="647700"/>
          </a:xfrm>
          <a:prstGeom prst="rect">
            <a:avLst/>
          </a:prstGeom>
          <a:noFill/>
          <a:ln w="9525">
            <a:noFill/>
            <a:miter lim="800000"/>
            <a:headEnd/>
            <a:tailEnd/>
          </a:ln>
        </p:spPr>
        <p:txBody>
          <a:bodyPr>
            <a:spAutoFit/>
          </a:bodyPr>
          <a:lstStyle/>
          <a:p>
            <a:endParaRPr lang="it-IT"/>
          </a:p>
          <a:p>
            <a:endParaRPr lang="it-IT"/>
          </a:p>
        </p:txBody>
      </p:sp>
      <p:sp>
        <p:nvSpPr>
          <p:cNvPr id="24579" name="CasellaDiTesto 5"/>
          <p:cNvSpPr txBox="1">
            <a:spLocks noChangeArrowheads="1"/>
          </p:cNvSpPr>
          <p:nvPr/>
        </p:nvSpPr>
        <p:spPr bwMode="auto">
          <a:xfrm>
            <a:off x="128587" y="708680"/>
            <a:ext cx="7993063" cy="954107"/>
          </a:xfrm>
          <a:prstGeom prst="rect">
            <a:avLst/>
          </a:prstGeom>
          <a:noFill/>
          <a:ln w="9525">
            <a:noFill/>
            <a:miter lim="800000"/>
            <a:headEnd/>
            <a:tailEnd/>
          </a:ln>
        </p:spPr>
        <p:txBody>
          <a:bodyPr>
            <a:spAutoFit/>
          </a:bodyPr>
          <a:lstStyle/>
          <a:p>
            <a:pPr algn="ctr"/>
            <a:endParaRPr lang="it-IT" sz="1400" b="1" dirty="0" smtClean="0">
              <a:solidFill>
                <a:srgbClr val="002060"/>
              </a:solidFill>
            </a:endParaRPr>
          </a:p>
          <a:p>
            <a:pPr algn="ctr"/>
            <a:endParaRPr lang="it-IT" sz="1400" b="1" dirty="0" smtClean="0">
              <a:solidFill>
                <a:srgbClr val="002060"/>
              </a:solidFill>
            </a:endParaRPr>
          </a:p>
          <a:p>
            <a:pPr algn="ctr"/>
            <a:endParaRPr lang="it-IT" sz="1400" b="1" dirty="0">
              <a:solidFill>
                <a:srgbClr val="002060"/>
              </a:solidFill>
            </a:endParaRPr>
          </a:p>
          <a:p>
            <a:pPr algn="ctr"/>
            <a:endParaRPr lang="it-IT" sz="1400" b="1" dirty="0">
              <a:solidFill>
                <a:srgbClr val="002060"/>
              </a:solidFill>
            </a:endParaRPr>
          </a:p>
        </p:txBody>
      </p:sp>
      <p:sp>
        <p:nvSpPr>
          <p:cNvPr id="6" name="CasellaDiTesto 5"/>
          <p:cNvSpPr txBox="1"/>
          <p:nvPr/>
        </p:nvSpPr>
        <p:spPr>
          <a:xfrm>
            <a:off x="3168650" y="-26988"/>
            <a:ext cx="5940425" cy="369332"/>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smtClean="0">
                <a:solidFill>
                  <a:schemeClr val="bg1"/>
                </a:solidFill>
                <a:ea typeface="ＭＳ Ｐゴシック" charset="-128"/>
                <a:cs typeface="Helvetica" pitchFamily="34" charset="0"/>
              </a:rPr>
              <a:t>parte </a:t>
            </a:r>
            <a:r>
              <a:rPr lang="it-IT" b="1" dirty="0">
                <a:solidFill>
                  <a:schemeClr val="bg1"/>
                </a:solidFill>
                <a:ea typeface="ＭＳ Ｐゴシック" charset="-128"/>
                <a:cs typeface="Helvetica" pitchFamily="34" charset="0"/>
              </a:rPr>
              <a:t>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sp>
        <p:nvSpPr>
          <p:cNvPr id="8" name="CasellaDiTesto 5"/>
          <p:cNvSpPr txBox="1">
            <a:spLocks noChangeArrowheads="1"/>
          </p:cNvSpPr>
          <p:nvPr/>
        </p:nvSpPr>
        <p:spPr bwMode="auto">
          <a:xfrm>
            <a:off x="539750" y="620713"/>
            <a:ext cx="7993063" cy="954107"/>
          </a:xfrm>
          <a:prstGeom prst="rect">
            <a:avLst/>
          </a:prstGeom>
          <a:noFill/>
          <a:ln w="9525">
            <a:noFill/>
            <a:miter lim="800000"/>
            <a:headEnd/>
            <a:tailEnd/>
          </a:ln>
        </p:spPr>
        <p:txBody>
          <a:bodyPr>
            <a:spAutoFit/>
          </a:bodyPr>
          <a:lstStyle/>
          <a:p>
            <a:pPr algn="ctr"/>
            <a:r>
              <a:rPr lang="it-IT" sz="1400" b="1" dirty="0" smtClean="0">
                <a:solidFill>
                  <a:srgbClr val="002060"/>
                </a:solidFill>
              </a:rPr>
              <a:t>Quadro I5 PATRIMONIO CULTURALE</a:t>
            </a:r>
          </a:p>
          <a:p>
            <a:pPr algn="ctr"/>
            <a:endParaRPr lang="it-IT" sz="1400" b="1" dirty="0" smtClean="0">
              <a:solidFill>
                <a:srgbClr val="002060"/>
              </a:solidFill>
            </a:endParaRPr>
          </a:p>
          <a:p>
            <a:pPr algn="ctr"/>
            <a:endParaRPr lang="it-IT" sz="1400" b="1" dirty="0" smtClean="0">
              <a:solidFill>
                <a:srgbClr val="002060"/>
              </a:solidFill>
            </a:endParaRPr>
          </a:p>
          <a:p>
            <a:pPr algn="ctr"/>
            <a:endParaRPr lang="it-IT" sz="1400" b="1" dirty="0" smtClean="0">
              <a:solidFill>
                <a:srgbClr val="002060"/>
              </a:solidFill>
            </a:endParaRPr>
          </a:p>
        </p:txBody>
      </p:sp>
      <p:sp>
        <p:nvSpPr>
          <p:cNvPr id="3" name="Rettangolo 2"/>
          <p:cNvSpPr/>
          <p:nvPr/>
        </p:nvSpPr>
        <p:spPr>
          <a:xfrm>
            <a:off x="633413" y="1124744"/>
            <a:ext cx="7633221" cy="4524315"/>
          </a:xfrm>
          <a:prstGeom prst="rect">
            <a:avLst/>
          </a:prstGeom>
        </p:spPr>
        <p:txBody>
          <a:bodyPr wrap="square">
            <a:spAutoFit/>
          </a:bodyPr>
          <a:lstStyle/>
          <a:p>
            <a:pPr algn="just"/>
            <a:r>
              <a:rPr lang="it-IT" sz="1200" dirty="0"/>
              <a:t>Il quadro I5 PATRIMONIO CULTURALE descrive le attività di valorizzazione del patrimonio culturale svolte dagli atenei e, in particolare, la realizzazione di scavi archeologici e la fruizione e l’accesso a strutture museali. Queste attività non rientrano nella sfera dell’attività di ricerca e di formazione in senso stretto e dimostrano la capacità da parte dell’istruzione universitaria di fornire un contributo alla comunità.</a:t>
            </a:r>
          </a:p>
          <a:p>
            <a:pPr algn="just"/>
            <a:r>
              <a:rPr lang="it-IT" sz="1200" dirty="0"/>
              <a:t>Rientra in questa sezione anche la conservazione del patrimonio culturale, in quanto rappresenta una forma di impegno sociale delle università, nella misura in cui le università utilizzando edifici di alto valore storico, artistico e culturale, sostengono costi di manutenzione e di gestione e si prendono cura di un patrimonio storico rilevante.</a:t>
            </a:r>
          </a:p>
          <a:p>
            <a:pPr algn="just"/>
            <a:r>
              <a:rPr lang="it-IT" sz="1200" dirty="0"/>
              <a:t>Pur rappresentando una forma di promozione culturale anche biblioteche e archivi, questi non sono </a:t>
            </a:r>
            <a:endParaRPr lang="it-IT" sz="1200" dirty="0" smtClean="0"/>
          </a:p>
          <a:p>
            <a:pPr algn="just"/>
            <a:r>
              <a:rPr lang="it-IT" sz="1200" dirty="0"/>
              <a:t>compresi in queste sezione, perché già considerati nella sezione C1 della Parte I della </a:t>
            </a:r>
            <a:r>
              <a:rPr lang="it-IT" sz="1200" dirty="0" smtClean="0"/>
              <a:t>SUA-RD.</a:t>
            </a:r>
          </a:p>
          <a:p>
            <a:pPr algn="just"/>
            <a:endParaRPr lang="it-IT" sz="1200" dirty="0" smtClean="0"/>
          </a:p>
          <a:p>
            <a:pPr algn="ctr"/>
            <a:endParaRPr lang="it-IT" sz="1200" dirty="0" smtClean="0"/>
          </a:p>
          <a:p>
            <a:pPr algn="ctr"/>
            <a:r>
              <a:rPr lang="it-IT" sz="1200" b="1" dirty="0" smtClean="0"/>
              <a:t>Il quadro da compilare è : I.5.a SCAVI ARCHEOLOGICI</a:t>
            </a:r>
          </a:p>
          <a:p>
            <a:pPr algn="ctr"/>
            <a:r>
              <a:rPr lang="it-IT" sz="1200" b="1" dirty="0" smtClean="0"/>
              <a:t>e si ritiene di pertinenza di un solo Dipartimento (probabilmente). </a:t>
            </a:r>
          </a:p>
          <a:p>
            <a:pPr algn="just"/>
            <a:endParaRPr lang="it-IT" sz="1200" dirty="0"/>
          </a:p>
          <a:p>
            <a:pPr algn="just"/>
            <a:r>
              <a:rPr lang="it-IT" sz="1200" dirty="0"/>
              <a:t>Per “scavi archeologici” si intendono attività di scavo svolte dal dipartimento e attestate da una convenzione o da una autorizzazione documentata o da un contratto tra proprietario/gestore del sito e dipartimento. Sono inclusi anche gli scavi realizzati all’estero. La rilevazione viene condotta a livello di dipartimento mediante la compilazione di una scheda per singolo scavo svolto nell’anno</a:t>
            </a:r>
          </a:p>
          <a:p>
            <a:pPr algn="just"/>
            <a:r>
              <a:rPr lang="it-IT" sz="1200" dirty="0"/>
              <a:t>Per ciascuno scavo il dipartimento dovrà indicare la denominazione del sito, il soggetto con cui è in convenzione o che autorizza lo scavo e le finalità. Inoltre, è possibile inserire le risorse dedicate e il finanziamento esterno ricevuto per la gestione dello scavo. L’ANVUR si riserva di chiedere all’ateneo la documentazione attestante la presenza di una convenzione o di un’autorizzazione durante la raccolta dei dati o durante la visita in loco per l’accreditamento periodico</a:t>
            </a:r>
            <a:r>
              <a:rPr lang="it-IT" sz="1200" dirty="0" smtClean="0"/>
              <a:t>.</a:t>
            </a:r>
            <a:endParaRPr lang="it-IT" sz="1200" dirty="0"/>
          </a:p>
        </p:txBody>
      </p:sp>
    </p:spTree>
    <p:extLst>
      <p:ext uri="{BB962C8B-B14F-4D97-AF65-F5344CB8AC3E}">
        <p14:creationId xmlns:p14="http://schemas.microsoft.com/office/powerpoint/2010/main" val="89214614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93775" y="908050"/>
            <a:ext cx="7127875" cy="647700"/>
          </a:xfrm>
          <a:prstGeom prst="rect">
            <a:avLst/>
          </a:prstGeom>
          <a:noFill/>
          <a:ln w="9525">
            <a:noFill/>
            <a:miter lim="800000"/>
            <a:headEnd/>
            <a:tailEnd/>
          </a:ln>
        </p:spPr>
        <p:txBody>
          <a:bodyPr>
            <a:spAutoFit/>
          </a:bodyPr>
          <a:lstStyle/>
          <a:p>
            <a:endParaRPr lang="it-IT"/>
          </a:p>
          <a:p>
            <a:endParaRPr lang="it-IT"/>
          </a:p>
        </p:txBody>
      </p:sp>
      <p:sp>
        <p:nvSpPr>
          <p:cNvPr id="24579" name="CasellaDiTesto 5"/>
          <p:cNvSpPr txBox="1">
            <a:spLocks noChangeArrowheads="1"/>
          </p:cNvSpPr>
          <p:nvPr/>
        </p:nvSpPr>
        <p:spPr bwMode="auto">
          <a:xfrm>
            <a:off x="128587" y="708680"/>
            <a:ext cx="7993063" cy="954107"/>
          </a:xfrm>
          <a:prstGeom prst="rect">
            <a:avLst/>
          </a:prstGeom>
          <a:noFill/>
          <a:ln w="9525">
            <a:noFill/>
            <a:miter lim="800000"/>
            <a:headEnd/>
            <a:tailEnd/>
          </a:ln>
        </p:spPr>
        <p:txBody>
          <a:bodyPr>
            <a:spAutoFit/>
          </a:bodyPr>
          <a:lstStyle/>
          <a:p>
            <a:pPr algn="ctr"/>
            <a:endParaRPr lang="it-IT" sz="1400" b="1" dirty="0" smtClean="0">
              <a:solidFill>
                <a:srgbClr val="002060"/>
              </a:solidFill>
            </a:endParaRPr>
          </a:p>
          <a:p>
            <a:pPr algn="ctr"/>
            <a:endParaRPr lang="it-IT" sz="1400" b="1" dirty="0" smtClean="0">
              <a:solidFill>
                <a:srgbClr val="002060"/>
              </a:solidFill>
            </a:endParaRPr>
          </a:p>
          <a:p>
            <a:pPr algn="ctr"/>
            <a:endParaRPr lang="it-IT" sz="1400" b="1" dirty="0">
              <a:solidFill>
                <a:srgbClr val="002060"/>
              </a:solidFill>
            </a:endParaRPr>
          </a:p>
          <a:p>
            <a:pPr algn="ctr"/>
            <a:endParaRPr lang="it-IT" sz="1400" b="1" dirty="0">
              <a:solidFill>
                <a:srgbClr val="002060"/>
              </a:solidFill>
            </a:endParaRPr>
          </a:p>
        </p:txBody>
      </p:sp>
      <p:sp>
        <p:nvSpPr>
          <p:cNvPr id="6" name="CasellaDiTesto 5"/>
          <p:cNvSpPr txBox="1"/>
          <p:nvPr/>
        </p:nvSpPr>
        <p:spPr>
          <a:xfrm>
            <a:off x="3168650" y="-26988"/>
            <a:ext cx="5940425" cy="369332"/>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smtClean="0">
                <a:solidFill>
                  <a:schemeClr val="bg1"/>
                </a:solidFill>
                <a:ea typeface="ＭＳ Ｐゴシック" charset="-128"/>
                <a:cs typeface="Helvetica" pitchFamily="34" charset="0"/>
              </a:rPr>
              <a:t>parte </a:t>
            </a:r>
            <a:r>
              <a:rPr lang="it-IT" b="1" dirty="0">
                <a:solidFill>
                  <a:schemeClr val="bg1"/>
                </a:solidFill>
                <a:ea typeface="ＭＳ Ｐゴシック" charset="-128"/>
                <a:cs typeface="Helvetica" pitchFamily="34" charset="0"/>
              </a:rPr>
              <a:t>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sp>
        <p:nvSpPr>
          <p:cNvPr id="8" name="CasellaDiTesto 5"/>
          <p:cNvSpPr txBox="1">
            <a:spLocks noChangeArrowheads="1"/>
          </p:cNvSpPr>
          <p:nvPr/>
        </p:nvSpPr>
        <p:spPr bwMode="auto">
          <a:xfrm>
            <a:off x="683568" y="890717"/>
            <a:ext cx="7993063" cy="954107"/>
          </a:xfrm>
          <a:prstGeom prst="rect">
            <a:avLst/>
          </a:prstGeom>
          <a:noFill/>
          <a:ln w="9525">
            <a:noFill/>
            <a:miter lim="800000"/>
            <a:headEnd/>
            <a:tailEnd/>
          </a:ln>
        </p:spPr>
        <p:txBody>
          <a:bodyPr>
            <a:spAutoFit/>
          </a:bodyPr>
          <a:lstStyle/>
          <a:p>
            <a:pPr algn="ctr"/>
            <a:r>
              <a:rPr lang="it-IT" sz="1400" b="1" dirty="0" smtClean="0">
                <a:solidFill>
                  <a:srgbClr val="002060"/>
                </a:solidFill>
              </a:rPr>
              <a:t>Quadro I.5.a SCAVI ARCHEOLOGICI</a:t>
            </a:r>
          </a:p>
          <a:p>
            <a:pPr algn="ctr"/>
            <a:endParaRPr lang="it-IT" sz="1400" b="1" dirty="0">
              <a:solidFill>
                <a:srgbClr val="002060"/>
              </a:solidFill>
            </a:endParaRPr>
          </a:p>
          <a:p>
            <a:pPr algn="ctr"/>
            <a:r>
              <a:rPr lang="it-IT" sz="1400" dirty="0" smtClean="0"/>
              <a:t>Il portale propone la compilazione delle voci seguenti, come nella maschera allegata:</a:t>
            </a:r>
          </a:p>
          <a:p>
            <a:pPr algn="ctr"/>
            <a:endParaRPr lang="it-IT" sz="1400" b="1" dirty="0" smtClean="0"/>
          </a:p>
        </p:txBody>
      </p:sp>
      <p:pic>
        <p:nvPicPr>
          <p:cNvPr id="2" name="Immagine 1"/>
          <p:cNvPicPr>
            <a:picLocks noChangeAspect="1"/>
          </p:cNvPicPr>
          <p:nvPr/>
        </p:nvPicPr>
        <p:blipFill rotWithShape="1">
          <a:blip r:embed="rId2"/>
          <a:srcRect l="12198" r="7520" b="33067"/>
          <a:stretch/>
        </p:blipFill>
        <p:spPr>
          <a:xfrm>
            <a:off x="395536" y="2026861"/>
            <a:ext cx="7849070" cy="3680943"/>
          </a:xfrm>
          <a:prstGeom prst="rect">
            <a:avLst/>
          </a:prstGeom>
        </p:spPr>
      </p:pic>
    </p:spTree>
    <p:extLst>
      <p:ext uri="{BB962C8B-B14F-4D97-AF65-F5344CB8AC3E}">
        <p14:creationId xmlns:p14="http://schemas.microsoft.com/office/powerpoint/2010/main" val="186087388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93775" y="908050"/>
            <a:ext cx="7127875" cy="647700"/>
          </a:xfrm>
          <a:prstGeom prst="rect">
            <a:avLst/>
          </a:prstGeom>
          <a:noFill/>
          <a:ln w="9525">
            <a:noFill/>
            <a:miter lim="800000"/>
            <a:headEnd/>
            <a:tailEnd/>
          </a:ln>
        </p:spPr>
        <p:txBody>
          <a:bodyPr>
            <a:spAutoFit/>
          </a:bodyPr>
          <a:lstStyle/>
          <a:p>
            <a:endParaRPr lang="it-IT"/>
          </a:p>
          <a:p>
            <a:endParaRPr lang="it-IT"/>
          </a:p>
        </p:txBody>
      </p:sp>
      <p:sp>
        <p:nvSpPr>
          <p:cNvPr id="24579" name="CasellaDiTesto 5"/>
          <p:cNvSpPr txBox="1">
            <a:spLocks noChangeArrowheads="1"/>
          </p:cNvSpPr>
          <p:nvPr/>
        </p:nvSpPr>
        <p:spPr bwMode="auto">
          <a:xfrm>
            <a:off x="539377" y="708680"/>
            <a:ext cx="7993063" cy="5016758"/>
          </a:xfrm>
          <a:prstGeom prst="rect">
            <a:avLst/>
          </a:prstGeom>
          <a:noFill/>
          <a:ln w="9525">
            <a:noFill/>
            <a:miter lim="800000"/>
            <a:headEnd/>
            <a:tailEnd/>
          </a:ln>
        </p:spPr>
        <p:txBody>
          <a:bodyPr>
            <a:spAutoFit/>
          </a:bodyPr>
          <a:lstStyle/>
          <a:p>
            <a:pPr algn="ctr"/>
            <a:r>
              <a:rPr lang="it-IT" sz="1400" b="1" dirty="0" smtClean="0">
                <a:solidFill>
                  <a:srgbClr val="002060"/>
                </a:solidFill>
              </a:rPr>
              <a:t>IL QUADRO I.6 </a:t>
            </a:r>
            <a:r>
              <a:rPr lang="it-IT" sz="1400" b="1" dirty="0">
                <a:solidFill>
                  <a:srgbClr val="002060"/>
                </a:solidFill>
              </a:rPr>
              <a:t>TUTELA DELLA SALUTE </a:t>
            </a:r>
            <a:endParaRPr lang="it-IT" sz="1400" b="1" dirty="0" smtClean="0">
              <a:solidFill>
                <a:srgbClr val="002060"/>
              </a:solidFill>
            </a:endParaRPr>
          </a:p>
          <a:p>
            <a:pPr algn="ctr"/>
            <a:r>
              <a:rPr lang="it-IT" sz="1400" b="1" dirty="0" smtClean="0">
                <a:solidFill>
                  <a:srgbClr val="002060"/>
                </a:solidFill>
              </a:rPr>
              <a:t>di pertinenza dei Dipartimenti area Medica </a:t>
            </a:r>
          </a:p>
          <a:p>
            <a:pPr algn="ctr"/>
            <a:endParaRPr lang="it-IT" sz="1400" b="1" dirty="0">
              <a:solidFill>
                <a:srgbClr val="002060"/>
              </a:solidFill>
            </a:endParaRPr>
          </a:p>
          <a:p>
            <a:pPr algn="ctr"/>
            <a:endParaRPr lang="it-IT" sz="1400" b="1" dirty="0" smtClean="0">
              <a:solidFill>
                <a:srgbClr val="002060"/>
              </a:solidFill>
            </a:endParaRPr>
          </a:p>
          <a:p>
            <a:pPr algn="just"/>
            <a:r>
              <a:rPr lang="it-IT" sz="1200" dirty="0" smtClean="0"/>
              <a:t>Descrive </a:t>
            </a:r>
            <a:r>
              <a:rPr lang="it-IT" sz="1200" dirty="0"/>
              <a:t>le attività di tutela della salute svolta dagli atenei nei confronti della comunità. La valorizzazione della ricerca a fini di tutela della salute si caratterizza per una serie di attività molto ampia che include aspetti commerciali (es. brevetti, spin-off, conto terzi), clinico-assistenziali (es. campagne di screening), sociali (es. qualità della vita oggettiva e percepita) e formativi (es. formazione continua in medicina). In questa sotto-sezione vengono considerate per il momento solo le attività di ricerca clinica (svolgimento di trial clinici e presenza di Centri di Ricerca Clinica e di </a:t>
            </a:r>
            <a:r>
              <a:rPr lang="it-IT" sz="1200" dirty="0" err="1"/>
              <a:t>Bio</a:t>
            </a:r>
            <a:r>
              <a:rPr lang="it-IT" sz="1200" dirty="0"/>
              <a:t>-banche) e l'attività di educazione continua in medicina. Le attività incluse in questo quadro vengono rilevate a livello di dipartimento</a:t>
            </a:r>
            <a:r>
              <a:rPr lang="it-IT" sz="1200" dirty="0" smtClean="0"/>
              <a:t>.</a:t>
            </a:r>
          </a:p>
          <a:p>
            <a:pPr algn="just"/>
            <a:endParaRPr lang="it-IT" sz="1200" dirty="0"/>
          </a:p>
          <a:p>
            <a:pPr algn="just"/>
            <a:endParaRPr lang="it-IT" sz="1200" dirty="0" smtClean="0"/>
          </a:p>
          <a:p>
            <a:pPr algn="ctr"/>
            <a:r>
              <a:rPr lang="it-IT" sz="1200" b="1" dirty="0" smtClean="0"/>
              <a:t>I.6.a </a:t>
            </a:r>
            <a:r>
              <a:rPr lang="it-IT" sz="1200" b="1" dirty="0"/>
              <a:t>Trial </a:t>
            </a:r>
            <a:r>
              <a:rPr lang="it-IT" sz="1200" b="1" dirty="0" smtClean="0"/>
              <a:t>clinici</a:t>
            </a:r>
          </a:p>
          <a:p>
            <a:pPr algn="ctr"/>
            <a:endParaRPr lang="it-IT" sz="1200" dirty="0"/>
          </a:p>
          <a:p>
            <a:pPr algn="just"/>
            <a:r>
              <a:rPr lang="it-IT" sz="1200" dirty="0"/>
              <a:t>La sperimentazione clinica rappresenta un’occasione di crescita delle conoscenze, delle competenze e</a:t>
            </a:r>
          </a:p>
          <a:p>
            <a:pPr algn="just"/>
            <a:r>
              <a:rPr lang="it-IT" sz="1200" dirty="0" smtClean="0"/>
              <a:t>dell’innovazione </a:t>
            </a:r>
            <a:r>
              <a:rPr lang="it-IT" sz="1200" dirty="0"/>
              <a:t>del servizio sanitario nazionale e regionale, con benefici per la popolazione sia a breve che</a:t>
            </a:r>
          </a:p>
          <a:p>
            <a:pPr algn="just"/>
            <a:r>
              <a:rPr lang="it-IT" sz="1200" dirty="0"/>
              <a:t>a lungo termine. In questa attività rientra lo svolgimento di trial clinici per protocolli terapeutici. La partecipazione a trial clinici è regolata e censita per legge a livello sia nazionale che internazionale. Vengono considerati i trial realizzati nel corso dell’anno dai dipartimenti in convenzione con aziende ospedaliere e strutture sanitarie; non vengono invece considerate le collaborazioni dei docenti che svolgono questa attività a titolo personale.</a:t>
            </a:r>
          </a:p>
          <a:p>
            <a:pPr algn="just"/>
            <a:r>
              <a:rPr lang="it-IT" sz="1200" dirty="0"/>
              <a:t>Ogni dipartimento in cui è presente una sezione di diagnostica e attività di ricerca clinica attraverso trial clinici compila una scheda in cui inserisce il numero di trial clinici in corso di svolgimento e completati, la fase di sperimentazione in cui si collocano, il numero di pazienti arruolati e le entrate derivanti dall’attività.</a:t>
            </a:r>
          </a:p>
          <a:p>
            <a:pPr algn="just"/>
            <a:endParaRPr lang="it-IT" sz="1200" dirty="0"/>
          </a:p>
          <a:p>
            <a:pPr algn="just"/>
            <a:endParaRPr lang="it-IT" sz="1200" dirty="0"/>
          </a:p>
        </p:txBody>
      </p:sp>
      <p:sp>
        <p:nvSpPr>
          <p:cNvPr id="6" name="CasellaDiTesto 5"/>
          <p:cNvSpPr txBox="1"/>
          <p:nvPr/>
        </p:nvSpPr>
        <p:spPr>
          <a:xfrm>
            <a:off x="3203575" y="88725"/>
            <a:ext cx="5940425" cy="369332"/>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smtClean="0">
                <a:solidFill>
                  <a:schemeClr val="bg1"/>
                </a:solidFill>
                <a:ea typeface="ＭＳ Ｐゴシック" charset="-128"/>
                <a:cs typeface="Helvetica" pitchFamily="34" charset="0"/>
              </a:rPr>
              <a:t>parte </a:t>
            </a:r>
            <a:r>
              <a:rPr lang="it-IT" b="1" dirty="0">
                <a:solidFill>
                  <a:schemeClr val="bg1"/>
                </a:solidFill>
                <a:ea typeface="ＭＳ Ｐゴシック" charset="-128"/>
                <a:cs typeface="Helvetica" pitchFamily="34" charset="0"/>
              </a:rPr>
              <a:t>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spTree>
    <p:extLst>
      <p:ext uri="{BB962C8B-B14F-4D97-AF65-F5344CB8AC3E}">
        <p14:creationId xmlns:p14="http://schemas.microsoft.com/office/powerpoint/2010/main" val="139316341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93775" y="908050"/>
            <a:ext cx="7127875" cy="647700"/>
          </a:xfrm>
          <a:prstGeom prst="rect">
            <a:avLst/>
          </a:prstGeom>
          <a:noFill/>
          <a:ln w="9525">
            <a:noFill/>
            <a:miter lim="800000"/>
            <a:headEnd/>
            <a:tailEnd/>
          </a:ln>
        </p:spPr>
        <p:txBody>
          <a:bodyPr>
            <a:spAutoFit/>
          </a:bodyPr>
          <a:lstStyle/>
          <a:p>
            <a:endParaRPr lang="it-IT"/>
          </a:p>
          <a:p>
            <a:endParaRPr lang="it-IT"/>
          </a:p>
        </p:txBody>
      </p:sp>
      <p:sp>
        <p:nvSpPr>
          <p:cNvPr id="24579" name="CasellaDiTesto 5"/>
          <p:cNvSpPr txBox="1">
            <a:spLocks noChangeArrowheads="1"/>
          </p:cNvSpPr>
          <p:nvPr/>
        </p:nvSpPr>
        <p:spPr bwMode="auto">
          <a:xfrm>
            <a:off x="539377" y="708680"/>
            <a:ext cx="7993063" cy="1569660"/>
          </a:xfrm>
          <a:prstGeom prst="rect">
            <a:avLst/>
          </a:prstGeom>
          <a:noFill/>
          <a:ln w="9525">
            <a:noFill/>
            <a:miter lim="800000"/>
            <a:headEnd/>
            <a:tailEnd/>
          </a:ln>
        </p:spPr>
        <p:txBody>
          <a:bodyPr>
            <a:spAutoFit/>
          </a:bodyPr>
          <a:lstStyle/>
          <a:p>
            <a:pPr algn="ctr"/>
            <a:r>
              <a:rPr lang="it-IT" sz="1400" b="1" dirty="0" smtClean="0">
                <a:solidFill>
                  <a:srgbClr val="002060"/>
                </a:solidFill>
              </a:rPr>
              <a:t>IL QUADRO I.6.a Trial clinici</a:t>
            </a:r>
          </a:p>
          <a:p>
            <a:pPr algn="ctr"/>
            <a:endParaRPr lang="it-IT" sz="1400" b="1" dirty="0" smtClean="0">
              <a:solidFill>
                <a:srgbClr val="002060"/>
              </a:solidFill>
            </a:endParaRPr>
          </a:p>
          <a:p>
            <a:pPr algn="ctr"/>
            <a:r>
              <a:rPr lang="it-IT" sz="1400" dirty="0"/>
              <a:t>Il portale propone la compilazione delle voci seguenti, come nella maschera allegata:</a:t>
            </a:r>
          </a:p>
          <a:p>
            <a:pPr algn="ctr"/>
            <a:r>
              <a:rPr lang="it-IT" sz="1400" b="1" dirty="0" smtClean="0">
                <a:solidFill>
                  <a:srgbClr val="002060"/>
                </a:solidFill>
              </a:rPr>
              <a:t> </a:t>
            </a:r>
          </a:p>
          <a:p>
            <a:pPr algn="ctr"/>
            <a:endParaRPr lang="it-IT" sz="1400" b="1" dirty="0">
              <a:solidFill>
                <a:srgbClr val="002060"/>
              </a:solidFill>
            </a:endParaRPr>
          </a:p>
          <a:p>
            <a:pPr algn="ctr"/>
            <a:endParaRPr lang="it-IT" sz="1400" b="1" dirty="0" smtClean="0">
              <a:solidFill>
                <a:srgbClr val="002060"/>
              </a:solidFill>
            </a:endParaRPr>
          </a:p>
          <a:p>
            <a:pPr algn="just"/>
            <a:endParaRPr lang="it-IT" sz="1200" dirty="0"/>
          </a:p>
        </p:txBody>
      </p:sp>
      <p:sp>
        <p:nvSpPr>
          <p:cNvPr id="6" name="CasellaDiTesto 5"/>
          <p:cNvSpPr txBox="1"/>
          <p:nvPr/>
        </p:nvSpPr>
        <p:spPr>
          <a:xfrm>
            <a:off x="3203575" y="88725"/>
            <a:ext cx="5940425" cy="369332"/>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smtClean="0">
                <a:solidFill>
                  <a:schemeClr val="bg1"/>
                </a:solidFill>
                <a:ea typeface="ＭＳ Ｐゴシック" charset="-128"/>
                <a:cs typeface="Helvetica" pitchFamily="34" charset="0"/>
              </a:rPr>
              <a:t>parte </a:t>
            </a:r>
            <a:r>
              <a:rPr lang="it-IT" b="1" dirty="0">
                <a:solidFill>
                  <a:schemeClr val="bg1"/>
                </a:solidFill>
                <a:ea typeface="ＭＳ Ｐゴシック" charset="-128"/>
                <a:cs typeface="Helvetica" pitchFamily="34" charset="0"/>
              </a:rPr>
              <a:t>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pic>
        <p:nvPicPr>
          <p:cNvPr id="2" name="Immagine 1"/>
          <p:cNvPicPr>
            <a:picLocks noChangeAspect="1"/>
          </p:cNvPicPr>
          <p:nvPr/>
        </p:nvPicPr>
        <p:blipFill rotWithShape="1">
          <a:blip r:embed="rId2"/>
          <a:srcRect l="5245" t="-3665" r="18575" b="3665"/>
          <a:stretch/>
        </p:blipFill>
        <p:spPr>
          <a:xfrm>
            <a:off x="623972" y="1231900"/>
            <a:ext cx="7006331" cy="5173390"/>
          </a:xfrm>
          <a:prstGeom prst="rect">
            <a:avLst/>
          </a:prstGeom>
        </p:spPr>
      </p:pic>
    </p:spTree>
    <p:extLst>
      <p:ext uri="{BB962C8B-B14F-4D97-AF65-F5344CB8AC3E}">
        <p14:creationId xmlns:p14="http://schemas.microsoft.com/office/powerpoint/2010/main" val="326541573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93775" y="908050"/>
            <a:ext cx="7127875" cy="647700"/>
          </a:xfrm>
          <a:prstGeom prst="rect">
            <a:avLst/>
          </a:prstGeom>
          <a:noFill/>
          <a:ln w="9525">
            <a:noFill/>
            <a:miter lim="800000"/>
            <a:headEnd/>
            <a:tailEnd/>
          </a:ln>
        </p:spPr>
        <p:txBody>
          <a:bodyPr>
            <a:spAutoFit/>
          </a:bodyPr>
          <a:lstStyle/>
          <a:p>
            <a:endParaRPr lang="it-IT"/>
          </a:p>
          <a:p>
            <a:endParaRPr lang="it-IT"/>
          </a:p>
        </p:txBody>
      </p:sp>
      <p:sp>
        <p:nvSpPr>
          <p:cNvPr id="24579" name="CasellaDiTesto 5"/>
          <p:cNvSpPr txBox="1">
            <a:spLocks noChangeArrowheads="1"/>
          </p:cNvSpPr>
          <p:nvPr/>
        </p:nvSpPr>
        <p:spPr bwMode="auto">
          <a:xfrm>
            <a:off x="539377" y="708680"/>
            <a:ext cx="7993063" cy="2923877"/>
          </a:xfrm>
          <a:prstGeom prst="rect">
            <a:avLst/>
          </a:prstGeom>
          <a:noFill/>
          <a:ln w="9525">
            <a:noFill/>
            <a:miter lim="800000"/>
            <a:headEnd/>
            <a:tailEnd/>
          </a:ln>
        </p:spPr>
        <p:txBody>
          <a:bodyPr>
            <a:spAutoFit/>
          </a:bodyPr>
          <a:lstStyle/>
          <a:p>
            <a:pPr algn="ctr"/>
            <a:endParaRPr lang="it-IT" sz="1400" b="1" dirty="0">
              <a:solidFill>
                <a:srgbClr val="002060"/>
              </a:solidFill>
            </a:endParaRPr>
          </a:p>
          <a:p>
            <a:pPr algn="ctr"/>
            <a:r>
              <a:rPr lang="it-IT" sz="1200" b="1" dirty="0" smtClean="0"/>
              <a:t>I.6.b </a:t>
            </a:r>
            <a:r>
              <a:rPr lang="it-IT" sz="1200" b="1" dirty="0"/>
              <a:t>Centri di Ricerca Clinica e </a:t>
            </a:r>
            <a:r>
              <a:rPr lang="it-IT" sz="1200" b="1" dirty="0" err="1" smtClean="0"/>
              <a:t>Bio</a:t>
            </a:r>
            <a:r>
              <a:rPr lang="it-IT" sz="1200" b="1" dirty="0" smtClean="0"/>
              <a:t>-Banche</a:t>
            </a:r>
          </a:p>
          <a:p>
            <a:pPr algn="ctr"/>
            <a:endParaRPr lang="it-IT" sz="1200" b="1" dirty="0"/>
          </a:p>
          <a:p>
            <a:pPr algn="just"/>
            <a:r>
              <a:rPr lang="it-IT" sz="1200" dirty="0"/>
              <a:t>In questa sotto-sezione rientrano le iniziative quali la creazione di (o la partecipazione a) Centri di Ricerca Clinica o </a:t>
            </a:r>
            <a:r>
              <a:rPr lang="it-IT" sz="1200" dirty="0" err="1"/>
              <a:t>bio</a:t>
            </a:r>
            <a:r>
              <a:rPr lang="it-IT" sz="1200" dirty="0"/>
              <a:t>-banche. I Centri di Ricerca Clinica (CRC) sono strutture formalmente istituite e specializzate nella sperimentazione in ambito diagnostico-terapeutico. Le </a:t>
            </a:r>
            <a:r>
              <a:rPr lang="it-IT" sz="1200" dirty="0" err="1"/>
              <a:t>bio</a:t>
            </a:r>
            <a:r>
              <a:rPr lang="it-IT" sz="1200" dirty="0"/>
              <a:t>-banche sono strutture certificate dal Ministero della Salute e dedicate alla conservazione di campioni biologici (es. sieri, tessuti, cellule, DNA, RNA) da utilizzare in progetti di ricerca clinica. Vengono considerati i Centri di Ricerca Clinica convenzionati con i dipartimenti al 31.12.2013; non vengono invece considerate le collaborazioni dei docenti che svolgono questa attività a titolo personale. I dipartimenti devono indicare la denominazione di strutture di tipo CRC o </a:t>
            </a:r>
            <a:r>
              <a:rPr lang="it-IT" sz="1200" dirty="0" err="1"/>
              <a:t>bio</a:t>
            </a:r>
            <a:r>
              <a:rPr lang="it-IT" sz="1200" dirty="0"/>
              <a:t>-banche qualora presenti.</a:t>
            </a:r>
          </a:p>
          <a:p>
            <a:pPr algn="just"/>
            <a:endParaRPr lang="it-IT" sz="1200" dirty="0" smtClean="0"/>
          </a:p>
          <a:p>
            <a:pPr algn="ctr"/>
            <a:r>
              <a:rPr lang="it-IT" sz="1200" dirty="0"/>
              <a:t>Il portale propone la compilazione delle voci seguenti, come nella maschera allegata:</a:t>
            </a:r>
          </a:p>
          <a:p>
            <a:pPr algn="just"/>
            <a:endParaRPr lang="it-IT" sz="1200" dirty="0"/>
          </a:p>
          <a:p>
            <a:pPr algn="just"/>
            <a:endParaRPr lang="it-IT" sz="1200" dirty="0" smtClean="0"/>
          </a:p>
          <a:p>
            <a:pPr algn="just"/>
            <a:endParaRPr lang="it-IT" sz="1200" dirty="0"/>
          </a:p>
        </p:txBody>
      </p:sp>
      <p:sp>
        <p:nvSpPr>
          <p:cNvPr id="6" name="CasellaDiTesto 5"/>
          <p:cNvSpPr txBox="1"/>
          <p:nvPr/>
        </p:nvSpPr>
        <p:spPr>
          <a:xfrm>
            <a:off x="3203575" y="88725"/>
            <a:ext cx="5940425" cy="369332"/>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smtClean="0">
                <a:solidFill>
                  <a:schemeClr val="bg1"/>
                </a:solidFill>
                <a:ea typeface="ＭＳ Ｐゴシック" charset="-128"/>
                <a:cs typeface="Helvetica" pitchFamily="34" charset="0"/>
              </a:rPr>
              <a:t>parte </a:t>
            </a:r>
            <a:r>
              <a:rPr lang="it-IT" b="1" dirty="0">
                <a:solidFill>
                  <a:schemeClr val="bg1"/>
                </a:solidFill>
                <a:ea typeface="ＭＳ Ｐゴシック" charset="-128"/>
                <a:cs typeface="Helvetica" pitchFamily="34" charset="0"/>
              </a:rPr>
              <a:t>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pic>
        <p:nvPicPr>
          <p:cNvPr id="2" name="Immagine 1"/>
          <p:cNvPicPr>
            <a:picLocks noChangeAspect="1"/>
          </p:cNvPicPr>
          <p:nvPr/>
        </p:nvPicPr>
        <p:blipFill rotWithShape="1">
          <a:blip r:embed="rId2"/>
          <a:srcRect l="14020" t="10571" r="7175" b="30773"/>
          <a:stretch/>
        </p:blipFill>
        <p:spPr>
          <a:xfrm>
            <a:off x="633413" y="2996952"/>
            <a:ext cx="7870726" cy="3295359"/>
          </a:xfrm>
          <a:prstGeom prst="rect">
            <a:avLst/>
          </a:prstGeom>
        </p:spPr>
      </p:pic>
    </p:spTree>
    <p:extLst>
      <p:ext uri="{BB962C8B-B14F-4D97-AF65-F5344CB8AC3E}">
        <p14:creationId xmlns:p14="http://schemas.microsoft.com/office/powerpoint/2010/main" val="345102149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93775" y="908050"/>
            <a:ext cx="7127875" cy="647700"/>
          </a:xfrm>
          <a:prstGeom prst="rect">
            <a:avLst/>
          </a:prstGeom>
          <a:noFill/>
          <a:ln w="9525">
            <a:noFill/>
            <a:miter lim="800000"/>
            <a:headEnd/>
            <a:tailEnd/>
          </a:ln>
        </p:spPr>
        <p:txBody>
          <a:bodyPr>
            <a:spAutoFit/>
          </a:bodyPr>
          <a:lstStyle/>
          <a:p>
            <a:endParaRPr lang="it-IT"/>
          </a:p>
          <a:p>
            <a:endParaRPr lang="it-IT"/>
          </a:p>
        </p:txBody>
      </p:sp>
      <p:sp>
        <p:nvSpPr>
          <p:cNvPr id="24579" name="CasellaDiTesto 5"/>
          <p:cNvSpPr txBox="1">
            <a:spLocks noChangeArrowheads="1"/>
          </p:cNvSpPr>
          <p:nvPr/>
        </p:nvSpPr>
        <p:spPr bwMode="auto">
          <a:xfrm>
            <a:off x="539377" y="708680"/>
            <a:ext cx="7993063" cy="5847755"/>
          </a:xfrm>
          <a:prstGeom prst="rect">
            <a:avLst/>
          </a:prstGeom>
          <a:noFill/>
          <a:ln w="9525">
            <a:noFill/>
            <a:miter lim="800000"/>
            <a:headEnd/>
            <a:tailEnd/>
          </a:ln>
        </p:spPr>
        <p:txBody>
          <a:bodyPr>
            <a:spAutoFit/>
          </a:bodyPr>
          <a:lstStyle/>
          <a:p>
            <a:pPr algn="ctr"/>
            <a:endParaRPr lang="it-IT" sz="1400" b="1" dirty="0">
              <a:solidFill>
                <a:srgbClr val="002060"/>
              </a:solidFill>
            </a:endParaRPr>
          </a:p>
          <a:p>
            <a:pPr algn="ctr" eaLnBrk="0"/>
            <a:r>
              <a:rPr lang="it-IT" sz="1200" b="1" dirty="0" smtClean="0"/>
              <a:t>I.6.c </a:t>
            </a:r>
            <a:r>
              <a:rPr lang="it-IT" sz="1200" b="1" dirty="0"/>
              <a:t>Attività di educazione continua in </a:t>
            </a:r>
            <a:r>
              <a:rPr lang="it-IT" sz="1200" b="1" dirty="0" smtClean="0"/>
              <a:t>medicina</a:t>
            </a:r>
          </a:p>
          <a:p>
            <a:pPr algn="ctr" eaLnBrk="0"/>
            <a:endParaRPr lang="it-IT" sz="1200" dirty="0"/>
          </a:p>
          <a:p>
            <a:pPr eaLnBrk="0"/>
            <a:r>
              <a:rPr lang="it-IT" sz="1200" dirty="0"/>
              <a:t>In questa sezione rientrano i corsi di Educazione Continua in Medicina (ECM), svolti nel corso dell’anno, certificati dal Ministero della Salute e rivolti a medici, farmacisti, infermieri, veterinari, biologi, tecnici di laboratorio e altro personale interessato del dipartimento</a:t>
            </a:r>
            <a:r>
              <a:rPr lang="it-IT" sz="1200" dirty="0" smtClean="0"/>
              <a:t>. I </a:t>
            </a:r>
            <a:r>
              <a:rPr lang="it-IT" sz="1200" dirty="0"/>
              <a:t>dipartimenti devono inserire per ogni corso attivato la denominazione e il numero di crediti formativi ECM rilasciati</a:t>
            </a:r>
            <a:r>
              <a:rPr lang="it-IT" sz="1200" dirty="0" smtClean="0"/>
              <a:t>.</a:t>
            </a:r>
          </a:p>
          <a:p>
            <a:pPr eaLnBrk="0"/>
            <a:endParaRPr lang="it-IT" sz="1200" dirty="0"/>
          </a:p>
          <a:p>
            <a:pPr algn="ctr"/>
            <a:r>
              <a:rPr lang="it-IT" sz="1200" dirty="0"/>
              <a:t>Il portale propone la compilazione delle voci seguenti, come nella maschera allegata:</a:t>
            </a:r>
          </a:p>
          <a:p>
            <a:pPr algn="just"/>
            <a:endParaRPr lang="it-IT" sz="1200" dirty="0" smtClean="0"/>
          </a:p>
          <a:p>
            <a:pPr algn="just"/>
            <a:endParaRPr lang="it-IT" sz="1200" dirty="0"/>
          </a:p>
          <a:p>
            <a:pPr algn="just"/>
            <a:endParaRPr lang="it-IT" sz="1200" dirty="0" smtClean="0"/>
          </a:p>
          <a:p>
            <a:pPr algn="just"/>
            <a:endParaRPr lang="it-IT" sz="1200" dirty="0"/>
          </a:p>
          <a:p>
            <a:pPr algn="just"/>
            <a:endParaRPr lang="it-IT" sz="1200" dirty="0" smtClean="0"/>
          </a:p>
          <a:p>
            <a:pPr algn="just"/>
            <a:endParaRPr lang="it-IT" sz="1200" dirty="0"/>
          </a:p>
          <a:p>
            <a:pPr algn="just"/>
            <a:endParaRPr lang="it-IT" sz="1200" dirty="0" smtClean="0"/>
          </a:p>
          <a:p>
            <a:pPr algn="just"/>
            <a:endParaRPr lang="it-IT" sz="1200" dirty="0"/>
          </a:p>
          <a:p>
            <a:pPr algn="just"/>
            <a:endParaRPr lang="it-IT" sz="1200" dirty="0" smtClean="0"/>
          </a:p>
          <a:p>
            <a:pPr algn="just"/>
            <a:endParaRPr lang="it-IT" sz="1200" dirty="0"/>
          </a:p>
          <a:p>
            <a:pPr algn="just"/>
            <a:endParaRPr lang="it-IT" sz="1200" dirty="0" smtClean="0"/>
          </a:p>
          <a:p>
            <a:pPr algn="just"/>
            <a:endParaRPr lang="it-IT" sz="1200" dirty="0"/>
          </a:p>
          <a:p>
            <a:pPr algn="just"/>
            <a:endParaRPr lang="it-IT" sz="1200" dirty="0" smtClean="0"/>
          </a:p>
          <a:p>
            <a:pPr algn="just"/>
            <a:endParaRPr lang="it-IT" sz="1200" dirty="0"/>
          </a:p>
          <a:p>
            <a:pPr algn="just"/>
            <a:endParaRPr lang="it-IT" sz="1200" dirty="0" smtClean="0"/>
          </a:p>
          <a:p>
            <a:pPr algn="just"/>
            <a:endParaRPr lang="it-IT" sz="1200" dirty="0"/>
          </a:p>
          <a:p>
            <a:pPr algn="just"/>
            <a:endParaRPr lang="it-IT" sz="1200" dirty="0" smtClean="0"/>
          </a:p>
          <a:p>
            <a:pPr algn="just"/>
            <a:endParaRPr lang="it-IT" sz="1200" dirty="0"/>
          </a:p>
          <a:p>
            <a:pPr algn="ctr"/>
            <a:r>
              <a:rPr lang="it-IT" sz="1200" dirty="0" smtClean="0"/>
              <a:t>Sono in corso contatti con ANVUR per chiarire meglio quali tipologie di attività vanno inserite.</a:t>
            </a:r>
          </a:p>
          <a:p>
            <a:pPr algn="ctr"/>
            <a:endParaRPr lang="it-IT" sz="1200" dirty="0" smtClean="0"/>
          </a:p>
          <a:p>
            <a:pPr algn="ctr"/>
            <a:r>
              <a:rPr lang="it-IT" sz="1200" dirty="0" smtClean="0"/>
              <a:t>Per eventuali informazioni mancanti e per un confronto /verifica sui dati acquisiti contattare ADID</a:t>
            </a:r>
          </a:p>
          <a:p>
            <a:pPr algn="ctr"/>
            <a:r>
              <a:rPr lang="it-IT" sz="1200" dirty="0" smtClean="0"/>
              <a:t>cristina.zannier@uniud.it</a:t>
            </a:r>
            <a:endParaRPr lang="it-IT" sz="1200" dirty="0"/>
          </a:p>
        </p:txBody>
      </p:sp>
      <p:sp>
        <p:nvSpPr>
          <p:cNvPr id="6" name="CasellaDiTesto 5"/>
          <p:cNvSpPr txBox="1"/>
          <p:nvPr/>
        </p:nvSpPr>
        <p:spPr>
          <a:xfrm>
            <a:off x="3203575" y="88725"/>
            <a:ext cx="5940425" cy="369332"/>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smtClean="0">
                <a:solidFill>
                  <a:schemeClr val="bg1"/>
                </a:solidFill>
                <a:ea typeface="ＭＳ Ｐゴシック" charset="-128"/>
                <a:cs typeface="Helvetica" pitchFamily="34" charset="0"/>
              </a:rPr>
              <a:t>parte </a:t>
            </a:r>
            <a:r>
              <a:rPr lang="it-IT" b="1" dirty="0">
                <a:solidFill>
                  <a:schemeClr val="bg1"/>
                </a:solidFill>
                <a:ea typeface="ＭＳ Ｐゴシック" charset="-128"/>
                <a:cs typeface="Helvetica" pitchFamily="34" charset="0"/>
              </a:rPr>
              <a:t>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pic>
        <p:nvPicPr>
          <p:cNvPr id="3" name="Immagine 2"/>
          <p:cNvPicPr>
            <a:picLocks noChangeAspect="1"/>
          </p:cNvPicPr>
          <p:nvPr/>
        </p:nvPicPr>
        <p:blipFill rotWithShape="1">
          <a:blip r:embed="rId2"/>
          <a:srcRect l="9009" b="39366"/>
          <a:stretch/>
        </p:blipFill>
        <p:spPr>
          <a:xfrm>
            <a:off x="569620" y="2620308"/>
            <a:ext cx="7272872" cy="2726124"/>
          </a:xfrm>
          <a:prstGeom prst="rect">
            <a:avLst/>
          </a:prstGeom>
        </p:spPr>
      </p:pic>
    </p:spTree>
    <p:extLst>
      <p:ext uri="{BB962C8B-B14F-4D97-AF65-F5344CB8AC3E}">
        <p14:creationId xmlns:p14="http://schemas.microsoft.com/office/powerpoint/2010/main" val="426602597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93775" y="908050"/>
            <a:ext cx="7127875" cy="647700"/>
          </a:xfrm>
          <a:prstGeom prst="rect">
            <a:avLst/>
          </a:prstGeom>
          <a:noFill/>
          <a:ln w="9525">
            <a:noFill/>
            <a:miter lim="800000"/>
            <a:headEnd/>
            <a:tailEnd/>
          </a:ln>
        </p:spPr>
        <p:txBody>
          <a:bodyPr>
            <a:spAutoFit/>
          </a:bodyPr>
          <a:lstStyle/>
          <a:p>
            <a:endParaRPr lang="it-IT"/>
          </a:p>
          <a:p>
            <a:endParaRPr lang="it-IT"/>
          </a:p>
        </p:txBody>
      </p:sp>
      <p:sp>
        <p:nvSpPr>
          <p:cNvPr id="6" name="CasellaDiTesto 5"/>
          <p:cNvSpPr txBox="1"/>
          <p:nvPr/>
        </p:nvSpPr>
        <p:spPr>
          <a:xfrm>
            <a:off x="3168650" y="-26988"/>
            <a:ext cx="5940425" cy="369332"/>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smtClean="0">
                <a:solidFill>
                  <a:schemeClr val="bg1"/>
                </a:solidFill>
                <a:ea typeface="ＭＳ Ｐゴシック" charset="-128"/>
                <a:cs typeface="Helvetica" pitchFamily="34" charset="0"/>
              </a:rPr>
              <a:t>parte </a:t>
            </a:r>
            <a:r>
              <a:rPr lang="it-IT" b="1" dirty="0">
                <a:solidFill>
                  <a:schemeClr val="bg1"/>
                </a:solidFill>
                <a:ea typeface="ＭＳ Ｐゴシック" charset="-128"/>
                <a:cs typeface="Helvetica" pitchFamily="34" charset="0"/>
              </a:rPr>
              <a:t>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sp>
        <p:nvSpPr>
          <p:cNvPr id="2" name="Rettangolo 1"/>
          <p:cNvSpPr/>
          <p:nvPr/>
        </p:nvSpPr>
        <p:spPr>
          <a:xfrm>
            <a:off x="683568" y="836712"/>
            <a:ext cx="7704856" cy="4924425"/>
          </a:xfrm>
          <a:prstGeom prst="rect">
            <a:avLst/>
          </a:prstGeom>
        </p:spPr>
        <p:txBody>
          <a:bodyPr wrap="square">
            <a:spAutoFit/>
          </a:bodyPr>
          <a:lstStyle/>
          <a:p>
            <a:pPr algn="ctr"/>
            <a:r>
              <a:rPr lang="it-IT" sz="1400" b="1" dirty="0" smtClean="0">
                <a:solidFill>
                  <a:srgbClr val="002060"/>
                </a:solidFill>
              </a:rPr>
              <a:t>IL QUADRO I7 </a:t>
            </a:r>
            <a:r>
              <a:rPr lang="it-IT" sz="1400" b="1" dirty="0">
                <a:solidFill>
                  <a:srgbClr val="002060"/>
                </a:solidFill>
              </a:rPr>
              <a:t>FORMAZIONE CONTINUA  </a:t>
            </a:r>
            <a:endParaRPr lang="it-IT" sz="1400" b="1" dirty="0" smtClean="0">
              <a:solidFill>
                <a:srgbClr val="002060"/>
              </a:solidFill>
            </a:endParaRPr>
          </a:p>
          <a:p>
            <a:endParaRPr lang="it-IT" sz="1200" dirty="0"/>
          </a:p>
          <a:p>
            <a:pPr algn="just"/>
            <a:endParaRPr lang="it-IT" sz="1200" dirty="0" smtClean="0"/>
          </a:p>
          <a:p>
            <a:pPr algn="just"/>
            <a:r>
              <a:rPr lang="it-IT" sz="1200" dirty="0" smtClean="0"/>
              <a:t>descrive </a:t>
            </a:r>
            <a:r>
              <a:rPr lang="it-IT" sz="1200" dirty="0"/>
              <a:t>l’attività di formazione continua svolta dalle università. La nozione di formazione continua o permanente (“</a:t>
            </a:r>
            <a:r>
              <a:rPr lang="it-IT" sz="1200" dirty="0" err="1"/>
              <a:t>lifelong</a:t>
            </a:r>
            <a:r>
              <a:rPr lang="it-IT" sz="1200" dirty="0"/>
              <a:t> </a:t>
            </a:r>
            <a:r>
              <a:rPr lang="it-IT" sz="1200" dirty="0" err="1"/>
              <a:t>learning</a:t>
            </a:r>
            <a:r>
              <a:rPr lang="it-IT" sz="1200" dirty="0"/>
              <a:t>”) si basa sull'assunto che il bagaglio di conoscenze, abilità e competenze apprese durante la fase della formazione iniziale (scuola e università) non sia, da solo, sufficiente a svolgere i compiti lavorativi in modo efficace. La formazione adulta è una componente fondamentale del </a:t>
            </a:r>
            <a:r>
              <a:rPr lang="it-IT" sz="1200" dirty="0" err="1"/>
              <a:t>lifelong</a:t>
            </a:r>
            <a:r>
              <a:rPr lang="it-IT" sz="1200" dirty="0"/>
              <a:t> </a:t>
            </a:r>
            <a:r>
              <a:rPr lang="it-IT" sz="1200" dirty="0" err="1"/>
              <a:t>learning</a:t>
            </a:r>
            <a:r>
              <a:rPr lang="it-IT" sz="1200" dirty="0"/>
              <a:t>. </a:t>
            </a:r>
            <a:endParaRPr lang="it-IT" sz="1200" dirty="0" smtClean="0"/>
          </a:p>
          <a:p>
            <a:pPr algn="just"/>
            <a:endParaRPr lang="it-IT" sz="1200" dirty="0"/>
          </a:p>
          <a:p>
            <a:pPr algn="just"/>
            <a:r>
              <a:rPr lang="it-IT" sz="1200" dirty="0" smtClean="0"/>
              <a:t>La </a:t>
            </a:r>
            <a:r>
              <a:rPr lang="it-IT" sz="1200" dirty="0"/>
              <a:t>normativa italiana definisce "formazione professionale continua" le "attività formative rivolte ai soggetti adulti, occupati o disoccupati, con particolare riferimento alle attività a cui il lavoratore partecipa per autonoma scelta, al fine di adeguare o di elevare il proprio livello professionale, e agli interventi formativi promossi dalle aziende in stretta connessione con l'innovazione tecnologica e organizzativa del processo produttivo” (circolare del Ministero del Lavoro n. 174/96). Quindi, nella definizione sono presenti sia i progetti di formazione continua decisi dai singoli individui sia quelli determinati dalle organizzazioni</a:t>
            </a:r>
            <a:r>
              <a:rPr lang="it-IT" sz="1200" dirty="0" smtClean="0"/>
              <a:t>.</a:t>
            </a:r>
          </a:p>
          <a:p>
            <a:pPr algn="just"/>
            <a:endParaRPr lang="it-IT" sz="1200" dirty="0"/>
          </a:p>
          <a:p>
            <a:pPr algn="just"/>
            <a:r>
              <a:rPr lang="it-IT" sz="1200" dirty="0"/>
              <a:t>In questa sezione vengono considerate per il momento solo le attività di formazione continua svolte in collaborazione con organizzazioni esterne, in particolare:</a:t>
            </a:r>
          </a:p>
          <a:p>
            <a:pPr algn="just"/>
            <a:r>
              <a:rPr lang="it-IT" sz="1200" dirty="0"/>
              <a:t>- i corsi di formazione continua</a:t>
            </a:r>
          </a:p>
          <a:p>
            <a:pPr algn="just"/>
            <a:r>
              <a:rPr lang="it-IT" sz="1200" dirty="0"/>
              <a:t>- i corsi di formazione professionale a personale di organizzazioni esterne,</a:t>
            </a:r>
          </a:p>
          <a:p>
            <a:pPr marL="171450" indent="-171450" algn="just">
              <a:buFontTx/>
              <a:buChar char="-"/>
            </a:pPr>
            <a:r>
              <a:rPr lang="it-IT" sz="1200" dirty="0" smtClean="0"/>
              <a:t>lo </a:t>
            </a:r>
            <a:r>
              <a:rPr lang="it-IT" sz="1200" dirty="0"/>
              <a:t>sviluppo di curricoli congiunti con organizzazioni esterne (imprese, enti pubblici e no </a:t>
            </a:r>
            <a:r>
              <a:rPr lang="it-IT" sz="1200" dirty="0" smtClean="0"/>
              <a:t>profit) </a:t>
            </a:r>
          </a:p>
          <a:p>
            <a:pPr algn="just"/>
            <a:r>
              <a:rPr lang="it-IT" sz="1200" dirty="0" smtClean="0"/>
              <a:t>a </a:t>
            </a:r>
            <a:r>
              <a:rPr lang="it-IT" sz="1200" dirty="0"/>
              <a:t>condizione che non rilascino titoli di tipo accademico e che siano disciplinate da una apposita convenzione fra il dipartimento interessato e l’organizzazione esterna.</a:t>
            </a:r>
          </a:p>
          <a:p>
            <a:pPr algn="just"/>
            <a:endParaRPr lang="it-IT" sz="1200" dirty="0" smtClean="0"/>
          </a:p>
          <a:p>
            <a:pPr algn="just"/>
            <a:r>
              <a:rPr lang="it-IT" sz="1200" dirty="0" smtClean="0"/>
              <a:t>Si </a:t>
            </a:r>
            <a:r>
              <a:rPr lang="it-IT" sz="1200" dirty="0"/>
              <a:t>possono assimilare alle attività suddette anche iniziative svolte in assenza di una convenzione, purché sulla base di atti formali del dipartimento o dell’ateneo (es. delibere di attivazione del corso), dalle quali si evinca l’obiettivo di una formazione funzionale alla specializzazione nel lavoro o all’inserimento nello stesso.</a:t>
            </a:r>
          </a:p>
        </p:txBody>
      </p:sp>
    </p:spTree>
    <p:extLst>
      <p:ext uri="{BB962C8B-B14F-4D97-AF65-F5344CB8AC3E}">
        <p14:creationId xmlns:p14="http://schemas.microsoft.com/office/powerpoint/2010/main" val="127694112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93775" y="908050"/>
            <a:ext cx="7127875" cy="647700"/>
          </a:xfrm>
          <a:prstGeom prst="rect">
            <a:avLst/>
          </a:prstGeom>
          <a:noFill/>
          <a:ln w="9525">
            <a:noFill/>
            <a:miter lim="800000"/>
            <a:headEnd/>
            <a:tailEnd/>
          </a:ln>
        </p:spPr>
        <p:txBody>
          <a:bodyPr>
            <a:spAutoFit/>
          </a:bodyPr>
          <a:lstStyle/>
          <a:p>
            <a:endParaRPr lang="it-IT"/>
          </a:p>
          <a:p>
            <a:endParaRPr lang="it-IT"/>
          </a:p>
        </p:txBody>
      </p:sp>
      <p:sp>
        <p:nvSpPr>
          <p:cNvPr id="6" name="CasellaDiTesto 5"/>
          <p:cNvSpPr txBox="1"/>
          <p:nvPr/>
        </p:nvSpPr>
        <p:spPr>
          <a:xfrm>
            <a:off x="3168650" y="-26988"/>
            <a:ext cx="5940425" cy="369332"/>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smtClean="0">
                <a:solidFill>
                  <a:schemeClr val="bg1"/>
                </a:solidFill>
                <a:ea typeface="ＭＳ Ｐゴシック" charset="-128"/>
                <a:cs typeface="Helvetica" pitchFamily="34" charset="0"/>
              </a:rPr>
              <a:t>parte </a:t>
            </a:r>
            <a:r>
              <a:rPr lang="it-IT" b="1" dirty="0">
                <a:solidFill>
                  <a:schemeClr val="bg1"/>
                </a:solidFill>
                <a:ea typeface="ＭＳ Ｐゴシック" charset="-128"/>
                <a:cs typeface="Helvetica" pitchFamily="34" charset="0"/>
              </a:rPr>
              <a:t>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sp>
        <p:nvSpPr>
          <p:cNvPr id="8" name="Rettangolo 7"/>
          <p:cNvSpPr/>
          <p:nvPr/>
        </p:nvSpPr>
        <p:spPr>
          <a:xfrm>
            <a:off x="683568" y="1315794"/>
            <a:ext cx="7704856" cy="4031873"/>
          </a:xfrm>
          <a:prstGeom prst="rect">
            <a:avLst/>
          </a:prstGeom>
        </p:spPr>
        <p:txBody>
          <a:bodyPr wrap="square">
            <a:spAutoFit/>
          </a:bodyPr>
          <a:lstStyle/>
          <a:p>
            <a:pPr algn="ctr"/>
            <a:r>
              <a:rPr lang="it-IT" sz="1400" b="1" dirty="0" smtClean="0">
                <a:solidFill>
                  <a:srgbClr val="002060"/>
                </a:solidFill>
              </a:rPr>
              <a:t>IL QUADRO I. 7.a  </a:t>
            </a:r>
            <a:r>
              <a:rPr lang="it-IT" sz="1400" b="1" dirty="0">
                <a:solidFill>
                  <a:srgbClr val="002060"/>
                </a:solidFill>
              </a:rPr>
              <a:t>FORMAZIONE CONTINUA  </a:t>
            </a:r>
            <a:endParaRPr lang="it-IT" sz="1400" b="1" dirty="0" smtClean="0">
              <a:solidFill>
                <a:srgbClr val="002060"/>
              </a:solidFill>
            </a:endParaRPr>
          </a:p>
          <a:p>
            <a:pPr algn="ctr"/>
            <a:endParaRPr lang="it-IT" sz="1400" b="1" dirty="0" smtClean="0">
              <a:solidFill>
                <a:srgbClr val="002060"/>
              </a:solidFill>
            </a:endParaRPr>
          </a:p>
          <a:p>
            <a:pPr algn="just"/>
            <a:r>
              <a:rPr lang="it-IT" sz="1200" dirty="0"/>
              <a:t>Nel caso della formazione continua o professionale i soggetti interessati </a:t>
            </a:r>
            <a:r>
              <a:rPr lang="it-IT" sz="1200" b="1" dirty="0" smtClean="0"/>
              <a:t>NON</a:t>
            </a:r>
            <a:r>
              <a:rPr lang="it-IT" sz="1200" dirty="0" smtClean="0"/>
              <a:t> </a:t>
            </a:r>
            <a:r>
              <a:rPr lang="it-IT" sz="1200" dirty="0"/>
              <a:t>possono essere coloro che tipicamente usufruiscono della didattica di ateneo (studenti iscritti a corsi triennali, magistrali, a ciclo unico o di dottorato).</a:t>
            </a:r>
          </a:p>
          <a:p>
            <a:pPr algn="just"/>
            <a:r>
              <a:rPr lang="it-IT" sz="1200" dirty="0"/>
              <a:t>Ogni dipartimento interessato compila una scheda sull'attività di formazione continua e professionale svolta nel corso dell’anno, sommando i dati derivanti da tutti i programmi formativi in convenzione e indicando il numero totale di corsi e crediti formativi professionali (CFP) erogati, il numero totale di ore di didattica assistita erogate, di partecipanti e di docenti coinvolti. Inoltre, è possibile inserire informazioni relative a docenti esterni e organizzazioni coinvolte, introiti dei programmi e numero di tirocini attivati</a:t>
            </a:r>
            <a:r>
              <a:rPr lang="it-IT" sz="1200" dirty="0" smtClean="0"/>
              <a:t>.</a:t>
            </a:r>
          </a:p>
          <a:p>
            <a:pPr algn="just"/>
            <a:endParaRPr lang="it-IT" sz="1200" dirty="0"/>
          </a:p>
          <a:p>
            <a:pPr algn="just"/>
            <a:endParaRPr lang="it-IT" sz="1200" dirty="0" smtClean="0"/>
          </a:p>
          <a:p>
            <a:pPr algn="just"/>
            <a:endParaRPr lang="it-IT" sz="1200" dirty="0"/>
          </a:p>
          <a:p>
            <a:pPr algn="just"/>
            <a:endParaRPr lang="it-IT" sz="1200" dirty="0" smtClean="0"/>
          </a:p>
          <a:p>
            <a:pPr algn="just"/>
            <a:endParaRPr lang="it-IT" sz="1200" dirty="0"/>
          </a:p>
          <a:p>
            <a:pPr algn="just"/>
            <a:endParaRPr lang="it-IT" sz="1200" dirty="0" smtClean="0"/>
          </a:p>
          <a:p>
            <a:pPr algn="ctr"/>
            <a:r>
              <a:rPr lang="it-IT" sz="1200" dirty="0"/>
              <a:t>Sono in corso contatti con ANVUR per chiarire meglio quali tipologie </a:t>
            </a:r>
            <a:r>
              <a:rPr lang="it-IT" sz="1200" dirty="0" smtClean="0"/>
              <a:t>di </a:t>
            </a:r>
            <a:r>
              <a:rPr lang="it-IT" sz="1200" dirty="0"/>
              <a:t>attività vanno inserite.</a:t>
            </a:r>
          </a:p>
          <a:p>
            <a:pPr algn="ctr"/>
            <a:endParaRPr lang="it-IT" sz="1200" dirty="0"/>
          </a:p>
          <a:p>
            <a:pPr algn="ctr"/>
            <a:r>
              <a:rPr lang="it-IT" sz="1200" dirty="0"/>
              <a:t>Per eventuali informazioni mancanti e per un confronto /verifica sui dati acquisiti contattare ADID</a:t>
            </a:r>
          </a:p>
          <a:p>
            <a:pPr algn="ctr"/>
            <a:r>
              <a:rPr lang="it-IT" sz="1200" dirty="0"/>
              <a:t>cristina.zannier@uniud.it</a:t>
            </a:r>
          </a:p>
          <a:p>
            <a:endParaRPr lang="it-IT" sz="1200" dirty="0"/>
          </a:p>
        </p:txBody>
      </p:sp>
    </p:spTree>
    <p:extLst>
      <p:ext uri="{BB962C8B-B14F-4D97-AF65-F5344CB8AC3E}">
        <p14:creationId xmlns:p14="http://schemas.microsoft.com/office/powerpoint/2010/main" val="124500612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93775" y="908050"/>
            <a:ext cx="7127875" cy="647700"/>
          </a:xfrm>
          <a:prstGeom prst="rect">
            <a:avLst/>
          </a:prstGeom>
          <a:noFill/>
          <a:ln w="9525">
            <a:noFill/>
            <a:miter lim="800000"/>
            <a:headEnd/>
            <a:tailEnd/>
          </a:ln>
        </p:spPr>
        <p:txBody>
          <a:bodyPr>
            <a:spAutoFit/>
          </a:bodyPr>
          <a:lstStyle/>
          <a:p>
            <a:endParaRPr lang="it-IT"/>
          </a:p>
          <a:p>
            <a:endParaRPr lang="it-IT"/>
          </a:p>
        </p:txBody>
      </p:sp>
      <p:sp>
        <p:nvSpPr>
          <p:cNvPr id="6" name="CasellaDiTesto 5"/>
          <p:cNvSpPr txBox="1"/>
          <p:nvPr/>
        </p:nvSpPr>
        <p:spPr>
          <a:xfrm>
            <a:off x="3168650" y="-26988"/>
            <a:ext cx="5940425" cy="369332"/>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smtClean="0">
                <a:solidFill>
                  <a:schemeClr val="bg1"/>
                </a:solidFill>
                <a:ea typeface="ＭＳ Ｐゴシック" charset="-128"/>
                <a:cs typeface="Helvetica" pitchFamily="34" charset="0"/>
              </a:rPr>
              <a:t>parte </a:t>
            </a:r>
            <a:r>
              <a:rPr lang="it-IT" b="1" dirty="0">
                <a:solidFill>
                  <a:schemeClr val="bg1"/>
                </a:solidFill>
                <a:ea typeface="ＭＳ Ｐゴシック" charset="-128"/>
                <a:cs typeface="Helvetica" pitchFamily="34" charset="0"/>
              </a:rPr>
              <a:t>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sp>
        <p:nvSpPr>
          <p:cNvPr id="8" name="Rettangolo 7"/>
          <p:cNvSpPr/>
          <p:nvPr/>
        </p:nvSpPr>
        <p:spPr>
          <a:xfrm>
            <a:off x="683568" y="836712"/>
            <a:ext cx="7704856" cy="892552"/>
          </a:xfrm>
          <a:prstGeom prst="rect">
            <a:avLst/>
          </a:prstGeom>
        </p:spPr>
        <p:txBody>
          <a:bodyPr wrap="square">
            <a:spAutoFit/>
          </a:bodyPr>
          <a:lstStyle/>
          <a:p>
            <a:pPr algn="ctr"/>
            <a:r>
              <a:rPr lang="it-IT" sz="1400" b="1" dirty="0" smtClean="0">
                <a:solidFill>
                  <a:srgbClr val="002060"/>
                </a:solidFill>
              </a:rPr>
              <a:t>IL QUADRO I. 7.a  </a:t>
            </a:r>
            <a:r>
              <a:rPr lang="it-IT" sz="1400" b="1" dirty="0">
                <a:solidFill>
                  <a:srgbClr val="002060"/>
                </a:solidFill>
              </a:rPr>
              <a:t>FORMAZIONE CONTINUA  </a:t>
            </a:r>
            <a:endParaRPr lang="it-IT" sz="1400" b="1" dirty="0" smtClean="0">
              <a:solidFill>
                <a:srgbClr val="002060"/>
              </a:solidFill>
            </a:endParaRPr>
          </a:p>
          <a:p>
            <a:pPr algn="ctr"/>
            <a:endParaRPr lang="it-IT" sz="1400" b="1" dirty="0" smtClean="0">
              <a:solidFill>
                <a:srgbClr val="002060"/>
              </a:solidFill>
            </a:endParaRPr>
          </a:p>
          <a:p>
            <a:pPr algn="ctr"/>
            <a:r>
              <a:rPr lang="it-IT" sz="1200" dirty="0"/>
              <a:t>Il portale propone la compilazione delle voci seguenti, come nella maschera allegata:</a:t>
            </a:r>
          </a:p>
          <a:p>
            <a:endParaRPr lang="it-IT" sz="1200" dirty="0"/>
          </a:p>
        </p:txBody>
      </p:sp>
      <p:pic>
        <p:nvPicPr>
          <p:cNvPr id="7" name="Immagine 6"/>
          <p:cNvPicPr>
            <a:picLocks noChangeAspect="1"/>
          </p:cNvPicPr>
          <p:nvPr/>
        </p:nvPicPr>
        <p:blipFill rotWithShape="1">
          <a:blip r:embed="rId2"/>
          <a:srcRect l="14642" t="22083" r="10372" b="31800"/>
          <a:stretch/>
        </p:blipFill>
        <p:spPr>
          <a:xfrm>
            <a:off x="503548" y="1591572"/>
            <a:ext cx="8064896" cy="2790048"/>
          </a:xfrm>
          <a:prstGeom prst="rect">
            <a:avLst/>
          </a:prstGeom>
        </p:spPr>
      </p:pic>
      <p:sp>
        <p:nvSpPr>
          <p:cNvPr id="9" name="Rettangolo 8"/>
          <p:cNvSpPr/>
          <p:nvPr/>
        </p:nvSpPr>
        <p:spPr>
          <a:xfrm>
            <a:off x="594219" y="4293096"/>
            <a:ext cx="7704856" cy="461665"/>
          </a:xfrm>
          <a:prstGeom prst="rect">
            <a:avLst/>
          </a:prstGeom>
        </p:spPr>
        <p:txBody>
          <a:bodyPr wrap="square">
            <a:spAutoFit/>
          </a:bodyPr>
          <a:lstStyle/>
          <a:p>
            <a:pPr algn="ctr"/>
            <a:r>
              <a:rPr lang="it-IT" sz="1200" dirty="0" smtClean="0"/>
              <a:t>Il </a:t>
            </a:r>
            <a:r>
              <a:rPr lang="it-IT" sz="1200" dirty="0"/>
              <a:t>portale propone la compilazione delle voci seguenti, come </a:t>
            </a:r>
            <a:r>
              <a:rPr lang="it-IT" sz="1200" dirty="0" smtClean="0"/>
              <a:t>facoltative (si ritiene di non compilare):</a:t>
            </a:r>
            <a:endParaRPr lang="it-IT" sz="1200" dirty="0"/>
          </a:p>
          <a:p>
            <a:endParaRPr lang="it-IT" sz="1200" dirty="0"/>
          </a:p>
        </p:txBody>
      </p:sp>
      <p:pic>
        <p:nvPicPr>
          <p:cNvPr id="4" name="Immagine 3"/>
          <p:cNvPicPr>
            <a:picLocks noChangeAspect="1"/>
          </p:cNvPicPr>
          <p:nvPr/>
        </p:nvPicPr>
        <p:blipFill rotWithShape="1">
          <a:blip r:embed="rId3"/>
          <a:srcRect l="13781" t="40752" r="24401" b="21912"/>
          <a:stretch/>
        </p:blipFill>
        <p:spPr>
          <a:xfrm>
            <a:off x="1198121" y="4697760"/>
            <a:ext cx="6358819" cy="2160240"/>
          </a:xfrm>
          <a:prstGeom prst="rect">
            <a:avLst/>
          </a:prstGeom>
        </p:spPr>
      </p:pic>
    </p:spTree>
    <p:extLst>
      <p:ext uri="{BB962C8B-B14F-4D97-AF65-F5344CB8AC3E}">
        <p14:creationId xmlns:p14="http://schemas.microsoft.com/office/powerpoint/2010/main" val="64330256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6" name="CasellaDiTesto 5"/>
          <p:cNvSpPr txBox="1"/>
          <p:nvPr/>
        </p:nvSpPr>
        <p:spPr>
          <a:xfrm>
            <a:off x="3168650" y="-26988"/>
            <a:ext cx="5940425" cy="369332"/>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smtClean="0">
                <a:solidFill>
                  <a:schemeClr val="bg1"/>
                </a:solidFill>
                <a:ea typeface="ＭＳ Ｐゴシック" charset="-128"/>
                <a:cs typeface="Helvetica" pitchFamily="34" charset="0"/>
              </a:rPr>
              <a:t>parte </a:t>
            </a:r>
            <a:r>
              <a:rPr lang="it-IT" b="1" dirty="0">
                <a:solidFill>
                  <a:schemeClr val="bg1"/>
                </a:solidFill>
                <a:ea typeface="ＭＳ Ｐゴシック" charset="-128"/>
                <a:cs typeface="Helvetica" pitchFamily="34" charset="0"/>
              </a:rPr>
              <a:t>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sp>
        <p:nvSpPr>
          <p:cNvPr id="8" name="Rettangolo 7"/>
          <p:cNvSpPr/>
          <p:nvPr/>
        </p:nvSpPr>
        <p:spPr>
          <a:xfrm>
            <a:off x="525103" y="764704"/>
            <a:ext cx="7704856" cy="6032421"/>
          </a:xfrm>
          <a:prstGeom prst="rect">
            <a:avLst/>
          </a:prstGeom>
        </p:spPr>
        <p:txBody>
          <a:bodyPr wrap="square">
            <a:spAutoFit/>
          </a:bodyPr>
          <a:lstStyle/>
          <a:p>
            <a:pPr algn="ctr" eaLnBrk="0"/>
            <a:r>
              <a:rPr lang="it-IT" sz="1400" b="1" dirty="0" smtClean="0">
                <a:solidFill>
                  <a:srgbClr val="002060"/>
                </a:solidFill>
              </a:rPr>
              <a:t>IL QUADRO I.7.c.</a:t>
            </a:r>
            <a:r>
              <a:rPr lang="it-IT" sz="1400" b="1" dirty="0" smtClean="0"/>
              <a:t> </a:t>
            </a:r>
            <a:r>
              <a:rPr lang="it-IT" sz="1400" b="1" dirty="0" smtClean="0">
                <a:solidFill>
                  <a:srgbClr val="002060"/>
                </a:solidFill>
              </a:rPr>
              <a:t>CURRICULA CO-PROGETTATI </a:t>
            </a:r>
          </a:p>
          <a:p>
            <a:pPr algn="ctr" eaLnBrk="0"/>
            <a:endParaRPr lang="it-IT" sz="1400" dirty="0"/>
          </a:p>
          <a:p>
            <a:pPr eaLnBrk="0"/>
            <a:r>
              <a:rPr lang="it-IT" sz="1200" dirty="0"/>
              <a:t>I curricoli co-progettati sono </a:t>
            </a:r>
            <a:r>
              <a:rPr lang="it-IT" sz="1200" b="1" dirty="0"/>
              <a:t>programmi di formazione universitaria</a:t>
            </a:r>
            <a:r>
              <a:rPr lang="it-IT" sz="1200" dirty="0"/>
              <a:t> rivolti agli studenti e progettati e </a:t>
            </a:r>
            <a:r>
              <a:rPr lang="it-IT" sz="1200" b="1" dirty="0"/>
              <a:t>realizzati con un contributo significativo da parte di organizzazioni esterne</a:t>
            </a:r>
            <a:r>
              <a:rPr lang="it-IT" sz="1200" dirty="0"/>
              <a:t> (indicativamente, almeno il 30% del tempo impiegato). Si tratta di corsi di formazione che non rientrano nell’ordinaria attività didattica e che non conferiscono un titolo di studio legalmente riconosciuto. Sono escluse le lauree di ogni tipo, anche quelle sanitarie, così come i corsi di specializzazione, i master e i dottorati.</a:t>
            </a:r>
          </a:p>
          <a:p>
            <a:pPr eaLnBrk="0"/>
            <a:r>
              <a:rPr lang="it-IT" sz="1200" b="1" dirty="0"/>
              <a:t>Ogni dipartimento compila una scheda </a:t>
            </a:r>
            <a:r>
              <a:rPr lang="it-IT" sz="1200" b="1" dirty="0" smtClean="0"/>
              <a:t>per </a:t>
            </a:r>
            <a:r>
              <a:rPr lang="it-IT" sz="1200" b="1" dirty="0"/>
              <a:t>ciascun curricolo co-progettato con organizzazioni esterne</a:t>
            </a:r>
            <a:r>
              <a:rPr lang="it-IT" sz="1200" dirty="0"/>
              <a:t> svolto nel corso dell’anno, indicando la natura delle organizzazioni coinvolte</a:t>
            </a:r>
            <a:r>
              <a:rPr lang="it-IT" sz="1200" dirty="0" smtClean="0"/>
              <a:t>.</a:t>
            </a:r>
          </a:p>
          <a:p>
            <a:pPr eaLnBrk="0"/>
            <a:endParaRPr lang="it-IT" sz="1400" dirty="0"/>
          </a:p>
          <a:p>
            <a:pPr eaLnBrk="0"/>
            <a:r>
              <a:rPr lang="it-IT" sz="1400" dirty="0" smtClean="0"/>
              <a:t>Il </a:t>
            </a:r>
            <a:r>
              <a:rPr lang="it-IT" sz="1400" dirty="0"/>
              <a:t>portale propone la compilazione delle voci seguenti, come nella maschera allegata</a:t>
            </a:r>
            <a:r>
              <a:rPr lang="it-IT" sz="1400" dirty="0" smtClean="0"/>
              <a:t>:</a:t>
            </a:r>
          </a:p>
          <a:p>
            <a:pPr eaLnBrk="0"/>
            <a:endParaRPr lang="it-IT" sz="1400" dirty="0"/>
          </a:p>
          <a:p>
            <a:pPr eaLnBrk="0"/>
            <a:endParaRPr lang="it-IT" sz="1400" dirty="0" smtClean="0"/>
          </a:p>
          <a:p>
            <a:pPr eaLnBrk="0"/>
            <a:endParaRPr lang="it-IT" sz="1400" dirty="0"/>
          </a:p>
          <a:p>
            <a:pPr eaLnBrk="0"/>
            <a:endParaRPr lang="it-IT" sz="1400" dirty="0" smtClean="0"/>
          </a:p>
          <a:p>
            <a:pPr eaLnBrk="0"/>
            <a:endParaRPr lang="it-IT" sz="1400" dirty="0"/>
          </a:p>
          <a:p>
            <a:pPr eaLnBrk="0"/>
            <a:endParaRPr lang="it-IT" sz="1400" dirty="0" smtClean="0"/>
          </a:p>
          <a:p>
            <a:pPr eaLnBrk="0"/>
            <a:endParaRPr lang="it-IT" sz="1400" dirty="0"/>
          </a:p>
          <a:p>
            <a:pPr eaLnBrk="0"/>
            <a:endParaRPr lang="it-IT" sz="1400" dirty="0" smtClean="0"/>
          </a:p>
          <a:p>
            <a:pPr eaLnBrk="0"/>
            <a:endParaRPr lang="it-IT" sz="1400" dirty="0" smtClean="0"/>
          </a:p>
          <a:p>
            <a:pPr eaLnBrk="0"/>
            <a:endParaRPr lang="it-IT" sz="1400" dirty="0" smtClean="0"/>
          </a:p>
          <a:p>
            <a:pPr eaLnBrk="0"/>
            <a:endParaRPr lang="it-IT" sz="1400" dirty="0"/>
          </a:p>
          <a:p>
            <a:pPr eaLnBrk="0"/>
            <a:endParaRPr lang="it-IT" sz="1400" dirty="0" smtClean="0"/>
          </a:p>
          <a:p>
            <a:pPr eaLnBrk="0"/>
            <a:endParaRPr lang="it-IT" sz="1400" dirty="0"/>
          </a:p>
          <a:p>
            <a:pPr eaLnBrk="0"/>
            <a:endParaRPr lang="it-IT" sz="1200" dirty="0"/>
          </a:p>
          <a:p>
            <a:pPr algn="ctr"/>
            <a:r>
              <a:rPr lang="it-IT" sz="1200" dirty="0"/>
              <a:t>Sono in corso contatti con ANVUR per chiarire meglio quali tipologie </a:t>
            </a:r>
            <a:r>
              <a:rPr lang="it-IT" sz="1200" dirty="0" smtClean="0"/>
              <a:t>di </a:t>
            </a:r>
            <a:r>
              <a:rPr lang="it-IT" sz="1200" dirty="0"/>
              <a:t>attività vanno inserite.</a:t>
            </a:r>
          </a:p>
          <a:p>
            <a:pPr algn="ctr"/>
            <a:endParaRPr lang="it-IT" sz="1200" dirty="0"/>
          </a:p>
          <a:p>
            <a:pPr algn="ctr"/>
            <a:r>
              <a:rPr lang="it-IT" sz="1200" dirty="0"/>
              <a:t>Per eventuali informazioni mancanti e per un confronto /verifica sui dati acquisiti contattare ADID</a:t>
            </a:r>
          </a:p>
          <a:p>
            <a:pPr algn="ctr"/>
            <a:r>
              <a:rPr lang="it-IT" sz="1200" dirty="0"/>
              <a:t>cristina.zannier@uniud.it</a:t>
            </a:r>
          </a:p>
        </p:txBody>
      </p:sp>
      <p:pic>
        <p:nvPicPr>
          <p:cNvPr id="2" name="Immagine 1"/>
          <p:cNvPicPr>
            <a:picLocks noChangeAspect="1"/>
          </p:cNvPicPr>
          <p:nvPr/>
        </p:nvPicPr>
        <p:blipFill rotWithShape="1">
          <a:blip r:embed="rId2"/>
          <a:srcRect l="9759" t="10404" r="4182" b="31238"/>
          <a:stretch/>
        </p:blipFill>
        <p:spPr>
          <a:xfrm>
            <a:off x="885143" y="3140968"/>
            <a:ext cx="6984776" cy="2664297"/>
          </a:xfrm>
          <a:prstGeom prst="rect">
            <a:avLst/>
          </a:prstGeom>
        </p:spPr>
      </p:pic>
    </p:spTree>
    <p:extLst>
      <p:ext uri="{BB962C8B-B14F-4D97-AF65-F5344CB8AC3E}">
        <p14:creationId xmlns:p14="http://schemas.microsoft.com/office/powerpoint/2010/main" val="358131134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18" name="CasellaDiTesto 17"/>
          <p:cNvSpPr txBox="1"/>
          <p:nvPr/>
        </p:nvSpPr>
        <p:spPr>
          <a:xfrm>
            <a:off x="813135" y="692696"/>
            <a:ext cx="7128792" cy="5970865"/>
          </a:xfrm>
          <a:prstGeom prst="rect">
            <a:avLst/>
          </a:prstGeom>
          <a:noFill/>
        </p:spPr>
        <p:txBody>
          <a:bodyPr wrap="square">
            <a:spAutoFit/>
          </a:bodyPr>
          <a:lstStyle/>
          <a:p>
            <a:pPr algn="ctr">
              <a:defRPr/>
            </a:pPr>
            <a:r>
              <a:rPr lang="it-IT" sz="1400" b="1" dirty="0" smtClean="0">
                <a:solidFill>
                  <a:schemeClr val="accent2"/>
                </a:solidFill>
                <a:latin typeface="Arial" pitchFamily="34" charset="0"/>
                <a:ea typeface="ＭＳ Ｐゴシック" charset="-128"/>
                <a:cs typeface="+mn-cs"/>
              </a:rPr>
              <a:t>IL QUADRO «I» CONTIENE I SEGUENTI PUNTI: </a:t>
            </a:r>
          </a:p>
          <a:p>
            <a:pPr algn="ctr">
              <a:defRPr/>
            </a:pPr>
            <a:endParaRPr lang="it-IT" dirty="0">
              <a:latin typeface="Arial" pitchFamily="34" charset="0"/>
              <a:ea typeface="ＭＳ Ｐゴシック" charset="-128"/>
              <a:cs typeface="+mn-cs"/>
            </a:endParaRPr>
          </a:p>
          <a:p>
            <a:pPr>
              <a:defRPr/>
            </a:pPr>
            <a:r>
              <a:rPr lang="it-IT" sz="1100" b="1" dirty="0" smtClean="0">
                <a:latin typeface="Arial" pitchFamily="34" charset="0"/>
                <a:ea typeface="ＭＳ Ｐゴシック" charset="-128"/>
                <a:cs typeface="+mn-cs"/>
              </a:rPr>
              <a:t>I.0 	DESCRIZIONE GENERALE DELLE ATTIVITA’ DI TERZA MISSIONE DELL’ATENEO</a:t>
            </a:r>
          </a:p>
          <a:p>
            <a:pPr>
              <a:defRPr/>
            </a:pPr>
            <a:endParaRPr lang="it-IT" sz="800" dirty="0">
              <a:latin typeface="Arial" pitchFamily="34" charset="0"/>
              <a:ea typeface="ＭＳ Ｐゴシック" charset="-128"/>
              <a:cs typeface="+mn-cs"/>
            </a:endParaRPr>
          </a:p>
          <a:p>
            <a:pPr>
              <a:defRPr/>
            </a:pPr>
            <a:r>
              <a:rPr lang="it-IT" sz="1100" b="1" dirty="0" smtClean="0">
                <a:latin typeface="Arial" pitchFamily="34" charset="0"/>
                <a:ea typeface="ＭＳ Ｐゴシック" charset="-128"/>
                <a:cs typeface="+mn-cs"/>
              </a:rPr>
              <a:t>I.1	PROPRIETA’ INTELLETTUALE</a:t>
            </a:r>
          </a:p>
          <a:p>
            <a:pPr>
              <a:defRPr/>
            </a:pPr>
            <a:r>
              <a:rPr lang="it-IT" sz="1100" dirty="0" smtClean="0">
                <a:latin typeface="Arial" pitchFamily="34" charset="0"/>
                <a:ea typeface="ＭＳ Ｐゴシック" charset="-128"/>
                <a:cs typeface="+mn-cs"/>
              </a:rPr>
              <a:t>I.1.a</a:t>
            </a:r>
            <a:r>
              <a:rPr lang="it-IT" sz="1100" dirty="0">
                <a:latin typeface="Arial" pitchFamily="34" charset="0"/>
                <a:ea typeface="ＭＳ Ｐゴシック" charset="-128"/>
                <a:cs typeface="+mn-cs"/>
              </a:rPr>
              <a:t>	</a:t>
            </a:r>
            <a:r>
              <a:rPr lang="it-IT" sz="1100" dirty="0" smtClean="0">
                <a:latin typeface="Arial" pitchFamily="34" charset="0"/>
                <a:ea typeface="ＭＳ Ｐゴシック" charset="-128"/>
                <a:cs typeface="+mn-cs"/>
              </a:rPr>
              <a:t>Brevetti</a:t>
            </a:r>
            <a:endParaRPr lang="it-IT" sz="1100" dirty="0">
              <a:latin typeface="Arial" pitchFamily="34" charset="0"/>
              <a:ea typeface="ＭＳ Ｐゴシック" charset="-128"/>
              <a:cs typeface="+mn-cs"/>
            </a:endParaRPr>
          </a:p>
          <a:p>
            <a:pPr>
              <a:defRPr/>
            </a:pPr>
            <a:r>
              <a:rPr lang="it-IT" sz="1100" dirty="0" smtClean="0">
                <a:latin typeface="Arial" pitchFamily="34" charset="0"/>
                <a:ea typeface="ＭＳ Ｐゴシック" charset="-128"/>
                <a:cs typeface="+mn-cs"/>
              </a:rPr>
              <a:t>I.1.b</a:t>
            </a:r>
            <a:r>
              <a:rPr lang="it-IT" sz="1100" dirty="0">
                <a:latin typeface="Arial" pitchFamily="34" charset="0"/>
                <a:ea typeface="ＭＳ Ｐゴシック" charset="-128"/>
                <a:cs typeface="+mn-cs"/>
              </a:rPr>
              <a:t>	</a:t>
            </a:r>
            <a:r>
              <a:rPr lang="it-IT" sz="1100" dirty="0" smtClean="0">
                <a:latin typeface="Arial" pitchFamily="34" charset="0"/>
                <a:ea typeface="ＭＳ Ｐゴシック" charset="-128"/>
                <a:cs typeface="+mn-cs"/>
              </a:rPr>
              <a:t>Privative </a:t>
            </a:r>
            <a:r>
              <a:rPr lang="it-IT" sz="1100" dirty="0">
                <a:latin typeface="Arial" pitchFamily="34" charset="0"/>
                <a:ea typeface="ＭＳ Ｐゴシック" charset="-128"/>
                <a:cs typeface="+mn-cs"/>
              </a:rPr>
              <a:t>vegetali</a:t>
            </a:r>
          </a:p>
          <a:p>
            <a:pPr>
              <a:defRPr/>
            </a:pPr>
            <a:endParaRPr lang="it-IT" sz="800" dirty="0" smtClean="0">
              <a:latin typeface="Arial" pitchFamily="34" charset="0"/>
              <a:ea typeface="ＭＳ Ｐゴシック" charset="-128"/>
              <a:cs typeface="+mn-cs"/>
            </a:endParaRPr>
          </a:p>
          <a:p>
            <a:pPr>
              <a:defRPr/>
            </a:pPr>
            <a:r>
              <a:rPr lang="it-IT" sz="1100" b="1" dirty="0" smtClean="0">
                <a:latin typeface="Arial" pitchFamily="34" charset="0"/>
                <a:ea typeface="ＭＳ Ｐゴシック" charset="-128"/>
                <a:cs typeface="+mn-cs"/>
              </a:rPr>
              <a:t>I.2</a:t>
            </a:r>
            <a:r>
              <a:rPr lang="it-IT" sz="1100" b="1" dirty="0">
                <a:latin typeface="Arial" pitchFamily="34" charset="0"/>
                <a:ea typeface="ＭＳ Ｐゴシック" charset="-128"/>
                <a:cs typeface="+mn-cs"/>
              </a:rPr>
              <a:t>	SPIN-OFF</a:t>
            </a:r>
          </a:p>
          <a:p>
            <a:pPr>
              <a:defRPr/>
            </a:pPr>
            <a:r>
              <a:rPr lang="it-IT" sz="1100" dirty="0" smtClean="0">
                <a:latin typeface="Arial" pitchFamily="34" charset="0"/>
                <a:ea typeface="ＭＳ Ｐゴシック" charset="-128"/>
                <a:cs typeface="+mn-cs"/>
              </a:rPr>
              <a:t>I.2.a</a:t>
            </a:r>
            <a:r>
              <a:rPr lang="it-IT" sz="1100" dirty="0">
                <a:latin typeface="Arial" pitchFamily="34" charset="0"/>
                <a:ea typeface="ＭＳ Ｐゴシック" charset="-128"/>
                <a:cs typeface="+mn-cs"/>
              </a:rPr>
              <a:t>	 Imprese spin-off</a:t>
            </a:r>
          </a:p>
          <a:p>
            <a:pPr>
              <a:defRPr/>
            </a:pPr>
            <a:endParaRPr lang="it-IT" sz="800" dirty="0" smtClean="0">
              <a:latin typeface="Arial" pitchFamily="34" charset="0"/>
              <a:ea typeface="ＭＳ Ｐゴシック" charset="-128"/>
              <a:cs typeface="+mn-cs"/>
            </a:endParaRPr>
          </a:p>
          <a:p>
            <a:pPr>
              <a:defRPr/>
            </a:pPr>
            <a:r>
              <a:rPr lang="it-IT" sz="1100" b="1" dirty="0" smtClean="0">
                <a:latin typeface="Arial" pitchFamily="34" charset="0"/>
                <a:ea typeface="ＭＳ Ｐゴシック" charset="-128"/>
                <a:cs typeface="+mn-cs"/>
              </a:rPr>
              <a:t>I.3</a:t>
            </a:r>
            <a:r>
              <a:rPr lang="it-IT" sz="1100" b="1" dirty="0">
                <a:latin typeface="Arial" pitchFamily="34" charset="0"/>
                <a:ea typeface="ＭＳ Ｐゴシック" charset="-128"/>
                <a:cs typeface="+mn-cs"/>
              </a:rPr>
              <a:t>	</a:t>
            </a:r>
            <a:r>
              <a:rPr lang="it-IT" sz="1100" b="1" dirty="0" smtClean="0">
                <a:latin typeface="Arial" pitchFamily="34" charset="0"/>
                <a:ea typeface="ＭＳ Ｐゴシック" charset="-128"/>
                <a:cs typeface="+mn-cs"/>
              </a:rPr>
              <a:t>ATTIVITÀ </a:t>
            </a:r>
            <a:r>
              <a:rPr lang="it-IT" sz="1100" b="1" dirty="0">
                <a:latin typeface="Arial" pitchFamily="34" charset="0"/>
                <a:ea typeface="ＭＳ Ｐゴシック" charset="-128"/>
                <a:cs typeface="+mn-cs"/>
              </a:rPr>
              <a:t>CONTO TERZI</a:t>
            </a:r>
          </a:p>
          <a:p>
            <a:pPr>
              <a:defRPr/>
            </a:pPr>
            <a:r>
              <a:rPr lang="it-IT" sz="1100" dirty="0" smtClean="0">
                <a:latin typeface="Arial" pitchFamily="34" charset="0"/>
                <a:ea typeface="ＭＳ Ｐゴシック" charset="-128"/>
                <a:cs typeface="+mn-cs"/>
              </a:rPr>
              <a:t>I.3.a</a:t>
            </a:r>
            <a:r>
              <a:rPr lang="it-IT" sz="1100" dirty="0">
                <a:latin typeface="Arial" pitchFamily="34" charset="0"/>
                <a:ea typeface="ＭＳ Ｐゴシック" charset="-128"/>
                <a:cs typeface="+mn-cs"/>
              </a:rPr>
              <a:t>	Entrate conto </a:t>
            </a:r>
            <a:r>
              <a:rPr lang="it-IT" sz="1100" dirty="0" smtClean="0">
                <a:latin typeface="Arial" pitchFamily="34" charset="0"/>
                <a:ea typeface="ＭＳ Ｐゴシック" charset="-128"/>
                <a:cs typeface="+mn-cs"/>
              </a:rPr>
              <a:t>terzi</a:t>
            </a:r>
          </a:p>
          <a:p>
            <a:pPr>
              <a:defRPr/>
            </a:pPr>
            <a:endParaRPr lang="it-IT" sz="800" dirty="0">
              <a:latin typeface="Arial" pitchFamily="34" charset="0"/>
              <a:ea typeface="ＭＳ Ｐゴシック" charset="-128"/>
              <a:cs typeface="+mn-cs"/>
            </a:endParaRPr>
          </a:p>
          <a:p>
            <a:pPr>
              <a:defRPr/>
            </a:pPr>
            <a:r>
              <a:rPr lang="it-IT" sz="1100" b="1" dirty="0" smtClean="0">
                <a:latin typeface="Arial" pitchFamily="34" charset="0"/>
                <a:ea typeface="ＭＳ Ｐゴシック" charset="-128"/>
                <a:cs typeface="+mn-cs"/>
              </a:rPr>
              <a:t>I.4</a:t>
            </a:r>
            <a:r>
              <a:rPr lang="it-IT" sz="1100" b="1" dirty="0">
                <a:latin typeface="Arial" pitchFamily="34" charset="0"/>
                <a:ea typeface="ＭＳ Ｐゴシック" charset="-128"/>
                <a:cs typeface="+mn-cs"/>
              </a:rPr>
              <a:t>	</a:t>
            </a:r>
            <a:r>
              <a:rPr lang="it-IT" sz="1100" b="1" dirty="0" smtClean="0">
                <a:latin typeface="Arial" pitchFamily="34" charset="0"/>
                <a:ea typeface="ＭＳ Ｐゴシック" charset="-128"/>
                <a:cs typeface="+mn-cs"/>
              </a:rPr>
              <a:t>PUBLIC </a:t>
            </a:r>
            <a:r>
              <a:rPr lang="it-IT" sz="1100" b="1" dirty="0">
                <a:latin typeface="Arial" pitchFamily="34" charset="0"/>
                <a:ea typeface="ＭＳ Ｐゴシック" charset="-128"/>
                <a:cs typeface="+mn-cs"/>
              </a:rPr>
              <a:t>ENGAGEMENT</a:t>
            </a:r>
          </a:p>
          <a:p>
            <a:pPr>
              <a:defRPr/>
            </a:pPr>
            <a:r>
              <a:rPr lang="it-IT" sz="1100" dirty="0" smtClean="0">
                <a:latin typeface="Arial" pitchFamily="34" charset="0"/>
                <a:ea typeface="ＭＳ Ｐゴシック" charset="-128"/>
                <a:cs typeface="+mn-cs"/>
              </a:rPr>
              <a:t>I.4</a:t>
            </a:r>
            <a:r>
              <a:rPr lang="it-IT" sz="1100" dirty="0">
                <a:latin typeface="Arial" pitchFamily="34" charset="0"/>
                <a:ea typeface="ＭＳ Ｐゴシック" charset="-128"/>
                <a:cs typeface="+mn-cs"/>
              </a:rPr>
              <a:t>.</a:t>
            </a:r>
            <a:r>
              <a:rPr lang="it-IT" sz="1100" dirty="0" smtClean="0">
                <a:latin typeface="Arial" pitchFamily="34" charset="0"/>
                <a:ea typeface="ＭＳ Ｐゴシック" charset="-128"/>
                <a:cs typeface="+mn-cs"/>
              </a:rPr>
              <a:t>a</a:t>
            </a:r>
            <a:r>
              <a:rPr lang="it-IT" sz="1100" dirty="0">
                <a:latin typeface="Arial" pitchFamily="34" charset="0"/>
                <a:ea typeface="ＭＳ Ｐゴシック" charset="-128"/>
                <a:cs typeface="+mn-cs"/>
              </a:rPr>
              <a:t>	Monitoraggio delle attività di </a:t>
            </a:r>
            <a:r>
              <a:rPr lang="it-IT" sz="1100" dirty="0" smtClean="0">
                <a:latin typeface="Arial" pitchFamily="34" charset="0"/>
                <a:ea typeface="ＭＳ Ｐゴシック" charset="-128"/>
                <a:cs typeface="+mn-cs"/>
              </a:rPr>
              <a:t>PE</a:t>
            </a:r>
          </a:p>
          <a:p>
            <a:pPr>
              <a:defRPr/>
            </a:pPr>
            <a:endParaRPr lang="it-IT" sz="800" dirty="0">
              <a:latin typeface="Arial" pitchFamily="34" charset="0"/>
              <a:ea typeface="ＭＳ Ｐゴシック" charset="-128"/>
              <a:cs typeface="+mn-cs"/>
            </a:endParaRPr>
          </a:p>
          <a:p>
            <a:pPr>
              <a:defRPr/>
            </a:pPr>
            <a:r>
              <a:rPr lang="it-IT" sz="1100" b="1" dirty="0" smtClean="0">
                <a:latin typeface="Arial" pitchFamily="34" charset="0"/>
                <a:ea typeface="ＭＳ Ｐゴシック" charset="-128"/>
                <a:cs typeface="+mn-cs"/>
              </a:rPr>
              <a:t>I.5	PATRIMONIO CULTURALE</a:t>
            </a:r>
          </a:p>
          <a:p>
            <a:pPr>
              <a:defRPr/>
            </a:pPr>
            <a:r>
              <a:rPr lang="it-IT" sz="1100" dirty="0" smtClean="0">
                <a:latin typeface="Arial" pitchFamily="34" charset="0"/>
                <a:ea typeface="ＭＳ Ｐゴシック" charset="-128"/>
                <a:cs typeface="+mn-cs"/>
              </a:rPr>
              <a:t>I.5.a</a:t>
            </a:r>
            <a:r>
              <a:rPr lang="it-IT" sz="1100" dirty="0">
                <a:latin typeface="Arial" pitchFamily="34" charset="0"/>
                <a:ea typeface="ＭＳ Ｐゴシック" charset="-128"/>
                <a:cs typeface="+mn-cs"/>
              </a:rPr>
              <a:t>	Scavi archeologici</a:t>
            </a:r>
          </a:p>
          <a:p>
            <a:pPr>
              <a:defRPr/>
            </a:pPr>
            <a:r>
              <a:rPr lang="it-IT" sz="1100" dirty="0" smtClean="0">
                <a:latin typeface="Arial" pitchFamily="34" charset="0"/>
                <a:ea typeface="ＭＳ Ｐゴシック" charset="-128"/>
                <a:cs typeface="+mn-cs"/>
              </a:rPr>
              <a:t>I.5.b</a:t>
            </a:r>
            <a:r>
              <a:rPr lang="it-IT" sz="1100" dirty="0">
                <a:latin typeface="Arial" pitchFamily="34" charset="0"/>
                <a:ea typeface="ＭＳ Ｐゴシック" charset="-128"/>
                <a:cs typeface="+mn-cs"/>
              </a:rPr>
              <a:t>	</a:t>
            </a:r>
            <a:r>
              <a:rPr lang="it-IT" sz="1100" dirty="0" smtClean="0">
                <a:latin typeface="Arial" pitchFamily="34" charset="0"/>
                <a:ea typeface="ＭＳ Ｐゴシック" charset="-128"/>
                <a:cs typeface="+mn-cs"/>
              </a:rPr>
              <a:t>Poli </a:t>
            </a:r>
            <a:r>
              <a:rPr lang="it-IT" sz="1100" dirty="0">
                <a:latin typeface="Arial" pitchFamily="34" charset="0"/>
                <a:ea typeface="ＭＳ Ｐゴシック" charset="-128"/>
                <a:cs typeface="+mn-cs"/>
              </a:rPr>
              <a:t>museali</a:t>
            </a:r>
          </a:p>
          <a:p>
            <a:pPr>
              <a:defRPr/>
            </a:pPr>
            <a:r>
              <a:rPr lang="it-IT" sz="1100" dirty="0" smtClean="0">
                <a:latin typeface="Arial" pitchFamily="34" charset="0"/>
                <a:ea typeface="ＭＳ Ｐゴシック" charset="-128"/>
                <a:cs typeface="+mn-cs"/>
              </a:rPr>
              <a:t>I.5.c</a:t>
            </a:r>
            <a:r>
              <a:rPr lang="it-IT" sz="1100" dirty="0">
                <a:latin typeface="Arial" pitchFamily="34" charset="0"/>
                <a:ea typeface="ＭＳ Ｐゴシック" charset="-128"/>
                <a:cs typeface="+mn-cs"/>
              </a:rPr>
              <a:t>	Immobili storici </a:t>
            </a:r>
            <a:endParaRPr lang="it-IT" sz="1100" dirty="0" smtClean="0">
              <a:latin typeface="Arial" pitchFamily="34" charset="0"/>
              <a:ea typeface="ＭＳ Ｐゴシック" charset="-128"/>
              <a:cs typeface="+mn-cs"/>
            </a:endParaRPr>
          </a:p>
          <a:p>
            <a:pPr>
              <a:defRPr/>
            </a:pPr>
            <a:endParaRPr lang="it-IT" sz="800" dirty="0">
              <a:latin typeface="Arial" pitchFamily="34" charset="0"/>
              <a:ea typeface="ＭＳ Ｐゴシック" charset="-128"/>
              <a:cs typeface="+mn-cs"/>
            </a:endParaRPr>
          </a:p>
          <a:p>
            <a:pPr>
              <a:defRPr/>
            </a:pPr>
            <a:r>
              <a:rPr lang="it-IT" sz="1100" b="1" dirty="0" smtClean="0">
                <a:latin typeface="Arial" pitchFamily="34" charset="0"/>
                <a:ea typeface="ＭＳ Ｐゴシック" charset="-128"/>
                <a:cs typeface="+mn-cs"/>
              </a:rPr>
              <a:t>I.6	TUTELA DELLA SALUTE</a:t>
            </a:r>
            <a:r>
              <a:rPr lang="it-IT" sz="1100" dirty="0">
                <a:latin typeface="Arial" pitchFamily="34" charset="0"/>
                <a:ea typeface="ＭＳ Ｐゴシック" charset="-128"/>
                <a:cs typeface="+mn-cs"/>
              </a:rPr>
              <a:t>		</a:t>
            </a:r>
          </a:p>
          <a:p>
            <a:pPr>
              <a:defRPr/>
            </a:pPr>
            <a:r>
              <a:rPr lang="it-IT" sz="1100" dirty="0" smtClean="0">
                <a:latin typeface="Arial" pitchFamily="34" charset="0"/>
                <a:ea typeface="ＭＳ Ｐゴシック" charset="-128"/>
                <a:cs typeface="+mn-cs"/>
              </a:rPr>
              <a:t>I.6.a</a:t>
            </a:r>
            <a:r>
              <a:rPr lang="it-IT" sz="1100" dirty="0">
                <a:latin typeface="Arial" pitchFamily="34" charset="0"/>
                <a:ea typeface="ＭＳ Ｐゴシック" charset="-128"/>
                <a:cs typeface="+mn-cs"/>
              </a:rPr>
              <a:t>	Trial clinici</a:t>
            </a:r>
          </a:p>
          <a:p>
            <a:pPr>
              <a:defRPr/>
            </a:pPr>
            <a:r>
              <a:rPr lang="it-IT" sz="1100" dirty="0" smtClean="0">
                <a:latin typeface="Arial" pitchFamily="34" charset="0"/>
                <a:ea typeface="ＭＳ Ｐゴシック" charset="-128"/>
                <a:cs typeface="+mn-cs"/>
              </a:rPr>
              <a:t>I.6.b</a:t>
            </a:r>
            <a:r>
              <a:rPr lang="it-IT" sz="1100" dirty="0">
                <a:latin typeface="Arial" pitchFamily="34" charset="0"/>
                <a:ea typeface="ＭＳ Ｐゴシック" charset="-128"/>
                <a:cs typeface="+mn-cs"/>
              </a:rPr>
              <a:t>	Centri di Ricerca Clinica e </a:t>
            </a:r>
            <a:r>
              <a:rPr lang="it-IT" sz="1100" dirty="0" err="1">
                <a:latin typeface="Arial" pitchFamily="34" charset="0"/>
                <a:ea typeface="ＭＳ Ｐゴシック" charset="-128"/>
                <a:cs typeface="+mn-cs"/>
              </a:rPr>
              <a:t>Bio</a:t>
            </a:r>
            <a:r>
              <a:rPr lang="it-IT" sz="1100" dirty="0">
                <a:latin typeface="Arial" pitchFamily="34" charset="0"/>
                <a:ea typeface="ＭＳ Ｐゴシック" charset="-128"/>
                <a:cs typeface="+mn-cs"/>
              </a:rPr>
              <a:t>-Banche</a:t>
            </a:r>
          </a:p>
          <a:p>
            <a:pPr>
              <a:defRPr/>
            </a:pPr>
            <a:r>
              <a:rPr lang="it-IT" sz="1100" dirty="0" smtClean="0">
                <a:latin typeface="Arial" pitchFamily="34" charset="0"/>
                <a:ea typeface="ＭＳ Ｐゴシック" charset="-128"/>
                <a:cs typeface="+mn-cs"/>
              </a:rPr>
              <a:t>I.6.c</a:t>
            </a:r>
            <a:r>
              <a:rPr lang="it-IT" sz="1100" dirty="0">
                <a:latin typeface="Arial" pitchFamily="34" charset="0"/>
                <a:ea typeface="ＭＳ Ｐゴシック" charset="-128"/>
                <a:cs typeface="+mn-cs"/>
              </a:rPr>
              <a:t>	Attività di educazione continua in </a:t>
            </a:r>
            <a:r>
              <a:rPr lang="it-IT" sz="1100" dirty="0" smtClean="0">
                <a:latin typeface="Arial" pitchFamily="34" charset="0"/>
                <a:ea typeface="ＭＳ Ｐゴシック" charset="-128"/>
                <a:cs typeface="+mn-cs"/>
              </a:rPr>
              <a:t>Medicina</a:t>
            </a:r>
          </a:p>
          <a:p>
            <a:pPr>
              <a:defRPr/>
            </a:pPr>
            <a:endParaRPr lang="it-IT" sz="800" dirty="0">
              <a:latin typeface="Arial" pitchFamily="34" charset="0"/>
              <a:ea typeface="ＭＳ Ｐゴシック" charset="-128"/>
              <a:cs typeface="+mn-cs"/>
            </a:endParaRPr>
          </a:p>
          <a:p>
            <a:pPr>
              <a:defRPr/>
            </a:pPr>
            <a:r>
              <a:rPr lang="it-IT" sz="1100" b="1" dirty="0" smtClean="0">
                <a:latin typeface="Arial" pitchFamily="34" charset="0"/>
                <a:ea typeface="ＭＳ Ｐゴシック" charset="-128"/>
                <a:cs typeface="+mn-cs"/>
              </a:rPr>
              <a:t>I.7</a:t>
            </a:r>
            <a:r>
              <a:rPr lang="it-IT" sz="1100" b="1" dirty="0">
                <a:latin typeface="Arial" pitchFamily="34" charset="0"/>
                <a:ea typeface="ＭＳ Ｐゴシック" charset="-128"/>
                <a:cs typeface="+mn-cs"/>
              </a:rPr>
              <a:t>	FORMAZIONE CONTINUA</a:t>
            </a:r>
          </a:p>
          <a:p>
            <a:pPr>
              <a:defRPr/>
            </a:pPr>
            <a:r>
              <a:rPr lang="it-IT" sz="1100" dirty="0" smtClean="0">
                <a:latin typeface="Arial" pitchFamily="34" charset="0"/>
                <a:ea typeface="ＭＳ Ｐゴシック" charset="-128"/>
                <a:cs typeface="+mn-cs"/>
              </a:rPr>
              <a:t>I.7.a	Attività </a:t>
            </a:r>
            <a:r>
              <a:rPr lang="it-IT" sz="1100" dirty="0">
                <a:latin typeface="Arial" pitchFamily="34" charset="0"/>
                <a:ea typeface="ＭＳ Ｐゴシック" charset="-128"/>
                <a:cs typeface="+mn-cs"/>
              </a:rPr>
              <a:t>di formazione continua </a:t>
            </a:r>
          </a:p>
          <a:p>
            <a:pPr>
              <a:defRPr/>
            </a:pPr>
            <a:r>
              <a:rPr lang="it-IT" sz="1100" dirty="0" smtClean="0">
                <a:latin typeface="Arial" pitchFamily="34" charset="0"/>
                <a:ea typeface="ＭＳ Ｐゴシック" charset="-128"/>
                <a:cs typeface="+mn-cs"/>
              </a:rPr>
              <a:t>I.7.b</a:t>
            </a:r>
            <a:r>
              <a:rPr lang="it-IT" sz="1100" dirty="0">
                <a:latin typeface="Arial" pitchFamily="34" charset="0"/>
                <a:ea typeface="ＭＳ Ｐゴシック" charset="-128"/>
                <a:cs typeface="+mn-cs"/>
              </a:rPr>
              <a:t>	Curricula </a:t>
            </a:r>
            <a:r>
              <a:rPr lang="it-IT" sz="1100" dirty="0" smtClean="0">
                <a:latin typeface="Arial" pitchFamily="34" charset="0"/>
                <a:ea typeface="ＭＳ Ｐゴシック" charset="-128"/>
                <a:cs typeface="+mn-cs"/>
              </a:rPr>
              <a:t>co-progettati</a:t>
            </a:r>
          </a:p>
          <a:p>
            <a:pPr>
              <a:defRPr/>
            </a:pPr>
            <a:endParaRPr lang="it-IT" sz="800" dirty="0">
              <a:latin typeface="Arial" pitchFamily="34" charset="0"/>
              <a:ea typeface="ＭＳ Ｐゴシック" charset="-128"/>
              <a:cs typeface="+mn-cs"/>
            </a:endParaRPr>
          </a:p>
          <a:p>
            <a:pPr>
              <a:defRPr/>
            </a:pPr>
            <a:r>
              <a:rPr lang="it-IT" sz="1100" b="1" dirty="0" smtClean="0">
                <a:latin typeface="Arial" pitchFamily="34" charset="0"/>
                <a:ea typeface="ＭＳ Ｐゴシック" charset="-128"/>
                <a:cs typeface="+mn-cs"/>
              </a:rPr>
              <a:t>I.8</a:t>
            </a:r>
            <a:r>
              <a:rPr lang="it-IT" sz="1100" b="1" dirty="0">
                <a:latin typeface="Arial" pitchFamily="34" charset="0"/>
                <a:ea typeface="ＭＳ Ｐゴシック" charset="-128"/>
                <a:cs typeface="+mn-cs"/>
              </a:rPr>
              <a:t>	STRUTTURE DI INTERMEDIAZIONE</a:t>
            </a:r>
          </a:p>
          <a:p>
            <a:pPr>
              <a:defRPr/>
            </a:pPr>
            <a:r>
              <a:rPr lang="it-IT" sz="1100" dirty="0" smtClean="0">
                <a:latin typeface="Arial" pitchFamily="34" charset="0"/>
                <a:ea typeface="ＭＳ Ｐゴシック" charset="-128"/>
                <a:cs typeface="+mn-cs"/>
              </a:rPr>
              <a:t>I.8.a</a:t>
            </a:r>
            <a:r>
              <a:rPr lang="it-IT" sz="1100" dirty="0">
                <a:latin typeface="Arial" pitchFamily="34" charset="0"/>
                <a:ea typeface="ＭＳ Ｐゴシック" charset="-128"/>
                <a:cs typeface="+mn-cs"/>
              </a:rPr>
              <a:t>	Ufficio di Trasferimento Tecnologico</a:t>
            </a:r>
          </a:p>
          <a:p>
            <a:pPr>
              <a:defRPr/>
            </a:pPr>
            <a:r>
              <a:rPr lang="it-IT" sz="1100" dirty="0" smtClean="0">
                <a:latin typeface="Arial" pitchFamily="34" charset="0"/>
                <a:ea typeface="ＭＳ Ｐゴシック" charset="-128"/>
                <a:cs typeface="+mn-cs"/>
              </a:rPr>
              <a:t>I.8.b</a:t>
            </a:r>
            <a:r>
              <a:rPr lang="it-IT" sz="1100" dirty="0">
                <a:latin typeface="Arial" pitchFamily="34" charset="0"/>
                <a:ea typeface="ＭＳ Ｐゴシック" charset="-128"/>
                <a:cs typeface="+mn-cs"/>
              </a:rPr>
              <a:t>	Ufficio di </a:t>
            </a:r>
            <a:r>
              <a:rPr lang="it-IT" sz="1100" dirty="0" err="1">
                <a:latin typeface="Arial" pitchFamily="34" charset="0"/>
                <a:ea typeface="ＭＳ Ｐゴシック" charset="-128"/>
                <a:cs typeface="+mn-cs"/>
              </a:rPr>
              <a:t>Placement</a:t>
            </a:r>
            <a:endParaRPr lang="it-IT" sz="1100" dirty="0">
              <a:latin typeface="Arial" pitchFamily="34" charset="0"/>
              <a:ea typeface="ＭＳ Ｐゴシック" charset="-128"/>
              <a:cs typeface="+mn-cs"/>
            </a:endParaRPr>
          </a:p>
          <a:p>
            <a:pPr>
              <a:defRPr/>
            </a:pPr>
            <a:r>
              <a:rPr lang="it-IT" sz="1100" dirty="0">
                <a:latin typeface="Arial" pitchFamily="34" charset="0"/>
                <a:ea typeface="ＭＳ Ｐゴシック" charset="-128"/>
                <a:cs typeface="+mn-cs"/>
              </a:rPr>
              <a:t>I</a:t>
            </a:r>
            <a:r>
              <a:rPr lang="it-IT" sz="1100" dirty="0" smtClean="0">
                <a:latin typeface="Arial" pitchFamily="34" charset="0"/>
                <a:ea typeface="ＭＳ Ｐゴシック" charset="-128"/>
                <a:cs typeface="+mn-cs"/>
              </a:rPr>
              <a:t>.8.c</a:t>
            </a:r>
            <a:r>
              <a:rPr lang="it-IT" sz="1100" dirty="0">
                <a:latin typeface="Arial" pitchFamily="34" charset="0"/>
                <a:ea typeface="ＭＳ Ｐゴシック" charset="-128"/>
                <a:cs typeface="+mn-cs"/>
              </a:rPr>
              <a:t>	Incubatori</a:t>
            </a:r>
          </a:p>
          <a:p>
            <a:pPr>
              <a:defRPr/>
            </a:pPr>
            <a:r>
              <a:rPr lang="it-IT" sz="1100" dirty="0" smtClean="0">
                <a:latin typeface="Arial" pitchFamily="34" charset="0"/>
                <a:ea typeface="ＭＳ Ｐゴシック" charset="-128"/>
                <a:cs typeface="+mn-cs"/>
              </a:rPr>
              <a:t>I.8.d</a:t>
            </a:r>
            <a:r>
              <a:rPr lang="it-IT" sz="1100" dirty="0">
                <a:latin typeface="Arial" pitchFamily="34" charset="0"/>
                <a:ea typeface="ＭＳ Ｐゴシック" charset="-128"/>
                <a:cs typeface="+mn-cs"/>
              </a:rPr>
              <a:t>	Consorzi per la Terza </a:t>
            </a:r>
            <a:r>
              <a:rPr lang="it-IT" sz="1100" dirty="0" smtClean="0">
                <a:latin typeface="Arial" pitchFamily="34" charset="0"/>
                <a:ea typeface="ＭＳ Ｐゴシック" charset="-128"/>
                <a:cs typeface="+mn-cs"/>
              </a:rPr>
              <a:t>Missione</a:t>
            </a:r>
          </a:p>
        </p:txBody>
      </p:sp>
      <p:sp>
        <p:nvSpPr>
          <p:cNvPr id="5" name="CasellaDiTesto 4"/>
          <p:cNvSpPr txBox="1"/>
          <p:nvPr/>
        </p:nvSpPr>
        <p:spPr>
          <a:xfrm>
            <a:off x="3059113" y="107950"/>
            <a:ext cx="5940425" cy="368300"/>
          </a:xfrm>
          <a:prstGeom prst="rect">
            <a:avLst/>
          </a:prstGeom>
          <a:noFill/>
        </p:spPr>
        <p:txBody>
          <a:bodyPr>
            <a:spAutoFit/>
          </a:bodyPr>
          <a:lstStyle/>
          <a:p>
            <a:pPr algn="r">
              <a:defRPr/>
            </a:pPr>
            <a:r>
              <a:rPr lang="it-IT" b="1" dirty="0" smtClean="0">
                <a:solidFill>
                  <a:schemeClr val="bg1"/>
                </a:solidFill>
                <a:latin typeface="+mj-lt"/>
                <a:ea typeface="ＭＳ Ｐゴシック" charset="-128"/>
                <a:cs typeface="Helvetica" pitchFamily="34" charset="0"/>
              </a:rPr>
              <a:t>SUA-RD parte 3^ : STRUTTURA </a:t>
            </a:r>
            <a:endParaRPr lang="it-IT" b="1" dirty="0">
              <a:solidFill>
                <a:schemeClr val="bg1"/>
              </a:solidFill>
              <a:latin typeface="+mj-lt"/>
              <a:ea typeface="ＭＳ Ｐゴシック" charset="-128"/>
              <a:cs typeface="Helvetica" pitchFamily="34" charset="0"/>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asellaDiTesto 2"/>
          <p:cNvSpPr txBox="1">
            <a:spLocks noChangeArrowheads="1"/>
          </p:cNvSpPr>
          <p:nvPr/>
        </p:nvSpPr>
        <p:spPr bwMode="auto">
          <a:xfrm>
            <a:off x="468313" y="620713"/>
            <a:ext cx="8424862" cy="738187"/>
          </a:xfrm>
          <a:prstGeom prst="rect">
            <a:avLst/>
          </a:prstGeom>
          <a:noFill/>
          <a:ln w="9525">
            <a:noFill/>
            <a:miter lim="800000"/>
            <a:headEnd/>
            <a:tailEnd/>
          </a:ln>
        </p:spPr>
        <p:txBody>
          <a:bodyPr>
            <a:spAutoFit/>
          </a:bodyPr>
          <a:lstStyle/>
          <a:p>
            <a:endParaRPr lang="it-IT" sz="1400"/>
          </a:p>
          <a:p>
            <a:endParaRPr lang="it-IT" sz="1400"/>
          </a:p>
          <a:p>
            <a:endParaRPr lang="it-IT" sz="1400" i="1"/>
          </a:p>
        </p:txBody>
      </p:sp>
      <p:sp>
        <p:nvSpPr>
          <p:cNvPr id="4" name="CasellaDiTesto 3"/>
          <p:cNvSpPr txBox="1"/>
          <p:nvPr/>
        </p:nvSpPr>
        <p:spPr>
          <a:xfrm>
            <a:off x="3059113" y="-27384"/>
            <a:ext cx="5940425" cy="646331"/>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3^parte :</a:t>
            </a:r>
          </a:p>
          <a:p>
            <a:pPr algn="r">
              <a:defRPr/>
            </a:pPr>
            <a:r>
              <a:rPr lang="it-IT" b="1" dirty="0" smtClean="0">
                <a:solidFill>
                  <a:schemeClr val="bg1"/>
                </a:solidFill>
                <a:latin typeface="+mj-lt"/>
                <a:ea typeface="ＭＳ Ｐゴシック" charset="-128"/>
                <a:cs typeface="Helvetica" pitchFamily="34" charset="0"/>
              </a:rPr>
              <a:t> </a:t>
            </a:r>
            <a:r>
              <a:rPr lang="it-IT" b="1" dirty="0">
                <a:solidFill>
                  <a:schemeClr val="bg1"/>
                </a:solidFill>
                <a:latin typeface="+mj-lt"/>
                <a:ea typeface="ＭＳ Ｐゴシック" charset="-128"/>
                <a:cs typeface="Helvetica" pitchFamily="34" charset="0"/>
              </a:rPr>
              <a:t>scadenze</a:t>
            </a:r>
          </a:p>
        </p:txBody>
      </p:sp>
      <p:sp>
        <p:nvSpPr>
          <p:cNvPr id="47112" name="Rettangolo 7"/>
          <p:cNvSpPr>
            <a:spLocks noChangeArrowheads="1"/>
          </p:cNvSpPr>
          <p:nvPr/>
        </p:nvSpPr>
        <p:spPr bwMode="auto">
          <a:xfrm>
            <a:off x="179388" y="2576513"/>
            <a:ext cx="4672012" cy="368300"/>
          </a:xfrm>
          <a:prstGeom prst="rect">
            <a:avLst/>
          </a:prstGeom>
          <a:noFill/>
          <a:ln w="9525">
            <a:noFill/>
            <a:miter lim="800000"/>
            <a:headEnd/>
            <a:tailEnd/>
          </a:ln>
        </p:spPr>
        <p:txBody>
          <a:bodyPr>
            <a:spAutoFit/>
          </a:bodyPr>
          <a:lstStyle/>
          <a:p>
            <a:r>
              <a:rPr lang="it-IT" dirty="0"/>
              <a:t>Chiusura della compilazione: </a:t>
            </a:r>
          </a:p>
        </p:txBody>
      </p:sp>
      <p:sp>
        <p:nvSpPr>
          <p:cNvPr id="14" name="CasellaDiTesto 13"/>
          <p:cNvSpPr txBox="1"/>
          <p:nvPr/>
        </p:nvSpPr>
        <p:spPr>
          <a:xfrm>
            <a:off x="6300787" y="3140968"/>
            <a:ext cx="2592388" cy="523875"/>
          </a:xfrm>
          <a:prstGeom prst="rect">
            <a:avLst/>
          </a:prstGeom>
          <a:gradFill flip="none" rotWithShape="1">
            <a:gsLst>
              <a:gs pos="48000">
                <a:srgbClr val="FF0000"/>
              </a:gs>
              <a:gs pos="100000">
                <a:schemeClr val="accent1">
                  <a:lumMod val="60000"/>
                  <a:lumOff val="40000"/>
                </a:schemeClr>
              </a:gs>
            </a:gsLst>
            <a:lin ang="16200000" scaled="1"/>
            <a:tileRect/>
          </a:gradFill>
          <a:ln cap="rnd">
            <a:solidFill>
              <a:schemeClr val="accent4">
                <a:lumMod val="95000"/>
                <a:lumOff val="5000"/>
              </a:schemeClr>
            </a:solidFill>
          </a:ln>
        </p:spPr>
        <p:txBody>
          <a:bodyPr anchor="ctr" anchorCtr="1">
            <a:spAutoFit/>
          </a:bodyPr>
          <a:lstStyle/>
          <a:p>
            <a:pPr algn="ctr">
              <a:defRPr/>
            </a:pPr>
            <a:r>
              <a:rPr lang="it-IT" sz="2800" b="1" dirty="0">
                <a:solidFill>
                  <a:schemeClr val="accent6">
                    <a:lumMod val="75000"/>
                  </a:schemeClr>
                </a:solidFill>
                <a:latin typeface="Arial" pitchFamily="34" charset="0"/>
                <a:ea typeface="ＭＳ Ｐゴシック" charset="-128"/>
                <a:cs typeface="+mn-cs"/>
              </a:rPr>
              <a:t>30. 04. 2015</a:t>
            </a:r>
            <a:endParaRPr lang="it-IT" b="1" dirty="0">
              <a:solidFill>
                <a:schemeClr val="accent6">
                  <a:lumMod val="75000"/>
                </a:schemeClr>
              </a:solidFill>
              <a:latin typeface="Arial" pitchFamily="34" charset="0"/>
              <a:ea typeface="ＭＳ Ｐゴシック" charset="-128"/>
              <a:cs typeface="+mn-cs"/>
            </a:endParaRPr>
          </a:p>
        </p:txBody>
      </p:sp>
      <p:sp>
        <p:nvSpPr>
          <p:cNvPr id="15" name="CasellaDiTesto 14"/>
          <p:cNvSpPr txBox="1"/>
          <p:nvPr/>
        </p:nvSpPr>
        <p:spPr>
          <a:xfrm>
            <a:off x="6156325" y="2573338"/>
            <a:ext cx="2559050" cy="276225"/>
          </a:xfrm>
          <a:prstGeom prst="rect">
            <a:avLst/>
          </a:prstGeom>
          <a:noFill/>
          <a:ln cap="rnd">
            <a:solidFill>
              <a:schemeClr val="accent4">
                <a:lumMod val="95000"/>
                <a:lumOff val="5000"/>
              </a:schemeClr>
            </a:solidFill>
          </a:ln>
        </p:spPr>
        <p:txBody>
          <a:bodyPr anchor="ctr" anchorCtr="1">
            <a:spAutoFit/>
          </a:bodyPr>
          <a:lstStyle/>
          <a:p>
            <a:pPr algn="ctr">
              <a:defRPr/>
            </a:pPr>
            <a:r>
              <a:rPr lang="it-IT" sz="1200" b="1" dirty="0">
                <a:solidFill>
                  <a:schemeClr val="accent6">
                    <a:lumMod val="75000"/>
                  </a:schemeClr>
                </a:solidFill>
                <a:latin typeface="Arial" pitchFamily="34" charset="0"/>
                <a:ea typeface="ＭＳ Ｐゴシック" charset="-128"/>
                <a:cs typeface="+mn-cs"/>
              </a:rPr>
              <a:t>Scadenza ANVUR</a:t>
            </a:r>
          </a:p>
        </p:txBody>
      </p:sp>
      <p:sp>
        <p:nvSpPr>
          <p:cNvPr id="17" name="CasellaDiTesto 16"/>
          <p:cNvSpPr txBox="1"/>
          <p:nvPr/>
        </p:nvSpPr>
        <p:spPr>
          <a:xfrm>
            <a:off x="3851275" y="2573338"/>
            <a:ext cx="1800225" cy="276225"/>
          </a:xfrm>
          <a:prstGeom prst="rect">
            <a:avLst/>
          </a:prstGeom>
          <a:noFill/>
          <a:ln cap="rnd">
            <a:solidFill>
              <a:schemeClr val="accent4">
                <a:lumMod val="95000"/>
                <a:lumOff val="5000"/>
              </a:schemeClr>
            </a:solidFill>
          </a:ln>
        </p:spPr>
        <p:txBody>
          <a:bodyPr anchor="ctr" anchorCtr="1">
            <a:spAutoFit/>
          </a:bodyPr>
          <a:lstStyle/>
          <a:p>
            <a:pPr algn="ctr">
              <a:defRPr/>
            </a:pPr>
            <a:r>
              <a:rPr lang="it-IT" sz="1200" b="1" dirty="0">
                <a:solidFill>
                  <a:schemeClr val="accent6">
                    <a:lumMod val="75000"/>
                  </a:schemeClr>
                </a:solidFill>
                <a:latin typeface="Arial" pitchFamily="34" charset="0"/>
                <a:ea typeface="ＭＳ Ｐゴシック" charset="-128"/>
                <a:cs typeface="+mn-cs"/>
              </a:rPr>
              <a:t>Scadenza interna </a:t>
            </a:r>
          </a:p>
        </p:txBody>
      </p:sp>
      <p:sp>
        <p:nvSpPr>
          <p:cNvPr id="20" name="CasellaDiTesto 19"/>
          <p:cNvSpPr txBox="1"/>
          <p:nvPr/>
        </p:nvSpPr>
        <p:spPr>
          <a:xfrm>
            <a:off x="3717131" y="3222196"/>
            <a:ext cx="2068512" cy="40005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cap="rnd">
            <a:solidFill>
              <a:schemeClr val="accent4">
                <a:lumMod val="95000"/>
                <a:lumOff val="5000"/>
              </a:schemeClr>
            </a:solidFill>
          </a:ln>
        </p:spPr>
        <p:txBody>
          <a:bodyPr anchor="ctr" anchorCtr="1">
            <a:spAutoFit/>
          </a:bodyPr>
          <a:lstStyle/>
          <a:p>
            <a:pPr algn="ctr">
              <a:defRPr/>
            </a:pPr>
            <a:r>
              <a:rPr lang="it-IT" sz="2000" b="1" dirty="0">
                <a:solidFill>
                  <a:schemeClr val="accent6">
                    <a:lumMod val="75000"/>
                  </a:schemeClr>
                </a:solidFill>
                <a:latin typeface="Arial" pitchFamily="34" charset="0"/>
                <a:ea typeface="ＭＳ Ｐゴシック" charset="-128"/>
                <a:cs typeface="+mn-cs"/>
              </a:rPr>
              <a:t>16. 04. 2015</a:t>
            </a:r>
          </a:p>
        </p:txBody>
      </p:sp>
      <p:sp>
        <p:nvSpPr>
          <p:cNvPr id="21" name="CasellaDiTesto 11"/>
          <p:cNvSpPr txBox="1">
            <a:spLocks noChangeArrowheads="1"/>
          </p:cNvSpPr>
          <p:nvPr/>
        </p:nvSpPr>
        <p:spPr bwMode="auto">
          <a:xfrm>
            <a:off x="323850" y="3294955"/>
            <a:ext cx="5118100" cy="369888"/>
          </a:xfrm>
          <a:prstGeom prst="rect">
            <a:avLst/>
          </a:prstGeom>
          <a:noFill/>
          <a:ln w="9525">
            <a:noFill/>
            <a:miter lim="800000"/>
            <a:headEnd/>
            <a:tailEnd/>
          </a:ln>
        </p:spPr>
        <p:txBody>
          <a:bodyPr>
            <a:spAutoFit/>
          </a:bodyPr>
          <a:lstStyle/>
          <a:p>
            <a:r>
              <a:rPr lang="it-IT" dirty="0"/>
              <a:t>Parte </a:t>
            </a:r>
            <a:r>
              <a:rPr lang="it-IT" dirty="0" smtClean="0"/>
              <a:t>III</a:t>
            </a:r>
            <a:endParaRPr lang="it-IT" dirty="0"/>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asellaDiTesto 2"/>
          <p:cNvSpPr txBox="1">
            <a:spLocks noChangeArrowheads="1"/>
          </p:cNvSpPr>
          <p:nvPr/>
        </p:nvSpPr>
        <p:spPr bwMode="auto">
          <a:xfrm>
            <a:off x="468313" y="620713"/>
            <a:ext cx="8424862" cy="738187"/>
          </a:xfrm>
          <a:prstGeom prst="rect">
            <a:avLst/>
          </a:prstGeom>
          <a:noFill/>
          <a:ln w="9525">
            <a:noFill/>
            <a:miter lim="800000"/>
            <a:headEnd/>
            <a:tailEnd/>
          </a:ln>
        </p:spPr>
        <p:txBody>
          <a:bodyPr>
            <a:spAutoFit/>
          </a:bodyPr>
          <a:lstStyle/>
          <a:p>
            <a:endParaRPr lang="it-IT" sz="1400"/>
          </a:p>
          <a:p>
            <a:endParaRPr lang="it-IT" sz="1400"/>
          </a:p>
          <a:p>
            <a:endParaRPr lang="it-IT" sz="1400" i="1"/>
          </a:p>
        </p:txBody>
      </p:sp>
      <p:sp>
        <p:nvSpPr>
          <p:cNvPr id="4" name="CasellaDiTesto 3"/>
          <p:cNvSpPr txBox="1"/>
          <p:nvPr/>
        </p:nvSpPr>
        <p:spPr>
          <a:xfrm>
            <a:off x="3059113" y="107950"/>
            <a:ext cx="5940425" cy="368300"/>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CONTATTI</a:t>
            </a:r>
          </a:p>
        </p:txBody>
      </p:sp>
      <p:sp>
        <p:nvSpPr>
          <p:cNvPr id="21" name="Rettangolo arrotondato 20"/>
          <p:cNvSpPr/>
          <p:nvPr/>
        </p:nvSpPr>
        <p:spPr>
          <a:xfrm>
            <a:off x="323850" y="1268413"/>
            <a:ext cx="8496300" cy="3168650"/>
          </a:xfrm>
          <a:prstGeom prst="roundRect">
            <a:avLst/>
          </a:prstGeom>
          <a:solidFill>
            <a:schemeClr val="bg1"/>
          </a:solidFill>
          <a:ln w="15875">
            <a:solidFill>
              <a:srgbClr val="05777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just">
              <a:defRPr/>
            </a:pPr>
            <a:r>
              <a:rPr lang="it-IT" sz="1400" dirty="0">
                <a:solidFill>
                  <a:schemeClr val="tx1"/>
                </a:solidFill>
              </a:rPr>
              <a:t>PRESIDIO DELLA QUALITA’ 				presidio.qualita@uinud.it</a:t>
            </a:r>
          </a:p>
          <a:p>
            <a:pPr algn="just">
              <a:defRPr/>
            </a:pPr>
            <a:endParaRPr lang="it-IT" sz="1400" dirty="0">
              <a:solidFill>
                <a:schemeClr val="tx1"/>
              </a:solidFill>
            </a:endParaRPr>
          </a:p>
          <a:p>
            <a:pPr algn="just">
              <a:defRPr/>
            </a:pPr>
            <a:r>
              <a:rPr lang="it-IT" sz="1400" dirty="0">
                <a:solidFill>
                  <a:schemeClr val="tx1"/>
                </a:solidFill>
              </a:rPr>
              <a:t>AREA UMANISTICA   </a:t>
            </a:r>
            <a:r>
              <a:rPr lang="it-IT" sz="1400" dirty="0" smtClean="0">
                <a:solidFill>
                  <a:schemeClr val="tx1"/>
                </a:solidFill>
              </a:rPr>
              <a:t>		prof</a:t>
            </a:r>
            <a:r>
              <a:rPr lang="it-IT" sz="1400" dirty="0">
                <a:solidFill>
                  <a:schemeClr val="tx1"/>
                </a:solidFill>
              </a:rPr>
              <a:t>. GUARAN 		andrea.guaran@uniud.it</a:t>
            </a:r>
          </a:p>
          <a:p>
            <a:pPr algn="just">
              <a:defRPr/>
            </a:pPr>
            <a:r>
              <a:rPr lang="it-IT" sz="1400" dirty="0">
                <a:solidFill>
                  <a:schemeClr val="tx1"/>
                </a:solidFill>
              </a:rPr>
              <a:t> </a:t>
            </a:r>
          </a:p>
          <a:p>
            <a:pPr algn="just">
              <a:defRPr/>
            </a:pPr>
            <a:r>
              <a:rPr lang="it-IT" sz="1400" dirty="0">
                <a:solidFill>
                  <a:schemeClr val="tx1"/>
                </a:solidFill>
              </a:rPr>
              <a:t>AREA SCIENTIFICA  </a:t>
            </a:r>
            <a:r>
              <a:rPr lang="it-IT" sz="1400" dirty="0" smtClean="0">
                <a:solidFill>
                  <a:schemeClr val="tx1"/>
                </a:solidFill>
              </a:rPr>
              <a:t>		prof</a:t>
            </a:r>
            <a:r>
              <a:rPr lang="it-IT" sz="1400" dirty="0">
                <a:solidFill>
                  <a:schemeClr val="tx1"/>
                </a:solidFill>
              </a:rPr>
              <a:t>. SNIDARO 		</a:t>
            </a:r>
            <a:r>
              <a:rPr lang="it-IT" sz="1400" dirty="0" smtClean="0">
                <a:solidFill>
                  <a:schemeClr val="tx1"/>
                </a:solidFill>
              </a:rPr>
              <a:t>lauro.snidaro@uniud.it</a:t>
            </a:r>
            <a:endParaRPr lang="it-IT" sz="1400" dirty="0">
              <a:solidFill>
                <a:schemeClr val="tx1"/>
              </a:solidFill>
            </a:endParaRPr>
          </a:p>
          <a:p>
            <a:pPr algn="just">
              <a:defRPr/>
            </a:pPr>
            <a:r>
              <a:rPr lang="it-IT" sz="1400" dirty="0" smtClean="0">
                <a:solidFill>
                  <a:schemeClr val="tx1"/>
                </a:solidFill>
              </a:rPr>
              <a:t>			prof</a:t>
            </a:r>
            <a:r>
              <a:rPr lang="it-IT" sz="1400" dirty="0">
                <a:solidFill>
                  <a:schemeClr val="tx1"/>
                </a:solidFill>
              </a:rPr>
              <a:t>. GASPARETTO	</a:t>
            </a:r>
            <a:r>
              <a:rPr lang="it-IT" sz="1400" dirty="0" smtClean="0">
                <a:solidFill>
                  <a:schemeClr val="tx1"/>
                </a:solidFill>
              </a:rPr>
              <a:t> </a:t>
            </a:r>
            <a:r>
              <a:rPr lang="it-IT" sz="1400" dirty="0">
                <a:solidFill>
                  <a:schemeClr val="tx1"/>
                </a:solidFill>
              </a:rPr>
              <a:t>	alessandro.gasparetto@uniud.it</a:t>
            </a:r>
          </a:p>
          <a:p>
            <a:pPr algn="just">
              <a:defRPr/>
            </a:pPr>
            <a:endParaRPr lang="it-IT" sz="1400" dirty="0">
              <a:solidFill>
                <a:schemeClr val="tx1"/>
              </a:solidFill>
            </a:endParaRPr>
          </a:p>
          <a:p>
            <a:pPr algn="just">
              <a:defRPr/>
            </a:pPr>
            <a:r>
              <a:rPr lang="it-IT" sz="1400" dirty="0">
                <a:solidFill>
                  <a:schemeClr val="tx1"/>
                </a:solidFill>
              </a:rPr>
              <a:t>AREA </a:t>
            </a:r>
            <a:r>
              <a:rPr lang="it-IT" sz="1400" dirty="0" smtClean="0">
                <a:solidFill>
                  <a:schemeClr val="tx1"/>
                </a:solidFill>
              </a:rPr>
              <a:t>ECONOMICO-GIURIDICA	 </a:t>
            </a:r>
            <a:r>
              <a:rPr lang="it-IT" sz="1400" dirty="0">
                <a:solidFill>
                  <a:schemeClr val="tx1"/>
                </a:solidFill>
              </a:rPr>
              <a:t>prof. COMINO		stefano.comino@uniud.it</a:t>
            </a:r>
          </a:p>
          <a:p>
            <a:pPr marL="171450" indent="-171450" algn="just">
              <a:buFontTx/>
              <a:buChar char="-"/>
              <a:defRPr/>
            </a:pPr>
            <a:endParaRPr lang="it-IT" sz="1400" dirty="0">
              <a:solidFill>
                <a:schemeClr val="tx1"/>
              </a:solidFill>
            </a:endParaRPr>
          </a:p>
          <a:p>
            <a:pPr algn="just">
              <a:defRPr/>
            </a:pPr>
            <a:r>
              <a:rPr lang="it-IT" sz="1400" dirty="0">
                <a:solidFill>
                  <a:schemeClr val="tx1"/>
                </a:solidFill>
              </a:rPr>
              <a:t>AREA MEDICA           </a:t>
            </a:r>
            <a:r>
              <a:rPr lang="it-IT" sz="1400" dirty="0" smtClean="0">
                <a:solidFill>
                  <a:schemeClr val="tx1"/>
                </a:solidFill>
              </a:rPr>
              <a:t>		prof.ssa </a:t>
            </a:r>
            <a:r>
              <a:rPr lang="it-IT" sz="1400" dirty="0">
                <a:solidFill>
                  <a:schemeClr val="tx1"/>
                </a:solidFill>
              </a:rPr>
              <a:t>PALESE 		alvisa.palese@uniud.it</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168650" y="-26988"/>
            <a:ext cx="5940425" cy="584201"/>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a:solidFill>
                  <a:schemeClr val="bg1"/>
                </a:solidFill>
                <a:ea typeface="ＭＳ Ｐゴシック" charset="-128"/>
                <a:cs typeface="Helvetica" pitchFamily="34" charset="0"/>
              </a:rPr>
              <a:t>parte 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a:p>
            <a:pPr algn="r">
              <a:defRPr/>
            </a:pPr>
            <a:r>
              <a:rPr lang="it-IT" sz="1400" b="1" dirty="0" smtClean="0">
                <a:solidFill>
                  <a:schemeClr val="bg1"/>
                </a:solidFill>
                <a:latin typeface="+mj-lt"/>
                <a:ea typeface="ＭＳ Ｐゴシック" charset="-128"/>
                <a:cs typeface="Helvetica" pitchFamily="34" charset="0"/>
              </a:rPr>
              <a:t>RACCOLTA DATI e COMPILAZIONE</a:t>
            </a:r>
            <a:endParaRPr lang="it-IT" sz="1400" b="1" dirty="0">
              <a:solidFill>
                <a:schemeClr val="bg1"/>
              </a:solidFill>
              <a:latin typeface="+mj-lt"/>
              <a:ea typeface="ＭＳ Ｐゴシック" charset="-128"/>
              <a:cs typeface="Helvetica" pitchFamily="34" charset="0"/>
            </a:endParaRPr>
          </a:p>
        </p:txBody>
      </p:sp>
      <p:sp>
        <p:nvSpPr>
          <p:cNvPr id="21506" name="Rettangolo 6"/>
          <p:cNvSpPr>
            <a:spLocks noChangeArrowheads="1"/>
          </p:cNvSpPr>
          <p:nvPr/>
        </p:nvSpPr>
        <p:spPr bwMode="auto">
          <a:xfrm>
            <a:off x="828501" y="1044019"/>
            <a:ext cx="7127875" cy="4324261"/>
          </a:xfrm>
          <a:prstGeom prst="rect">
            <a:avLst/>
          </a:prstGeom>
          <a:noFill/>
          <a:ln w="9525">
            <a:noFill/>
            <a:miter lim="800000"/>
            <a:headEnd/>
            <a:tailEnd/>
          </a:ln>
        </p:spPr>
        <p:txBody>
          <a:bodyPr>
            <a:spAutoFit/>
          </a:bodyPr>
          <a:lstStyle/>
          <a:p>
            <a:pPr algn="just"/>
            <a:endParaRPr lang="it-IT" sz="1400" i="1" dirty="0" smtClean="0"/>
          </a:p>
          <a:p>
            <a:pPr algn="just"/>
            <a:endParaRPr lang="it-IT" sz="1400" i="1" dirty="0"/>
          </a:p>
          <a:p>
            <a:pPr algn="just"/>
            <a:r>
              <a:rPr lang="it-IT" sz="1400" b="1" dirty="0"/>
              <a:t>ARIC </a:t>
            </a:r>
            <a:r>
              <a:rPr lang="it-IT" sz="1200" dirty="0" smtClean="0"/>
              <a:t>	I.0 Descrizione </a:t>
            </a:r>
            <a:r>
              <a:rPr lang="it-IT" sz="1200" dirty="0"/>
              <a:t>generale delle attività di terza missione </a:t>
            </a:r>
            <a:r>
              <a:rPr lang="it-IT" sz="1200" dirty="0" smtClean="0"/>
              <a:t>dell'Ateneo; I.1.a Brevetti; I.1.b  	Privative vegetali; I.2.a Imprese </a:t>
            </a:r>
            <a:r>
              <a:rPr lang="it-IT" sz="1200" dirty="0"/>
              <a:t>spin-off - </a:t>
            </a:r>
            <a:r>
              <a:rPr lang="it-IT" sz="1200" dirty="0" smtClean="0"/>
              <a:t>Spin-off; I.8.a Ufficio </a:t>
            </a:r>
            <a:r>
              <a:rPr lang="it-IT" sz="1200" dirty="0"/>
              <a:t>di Trasferimento </a:t>
            </a:r>
            <a:r>
              <a:rPr lang="it-IT" sz="1200" dirty="0" smtClean="0"/>
              <a:t>	Tecnologico; I.8.b Ufficio </a:t>
            </a:r>
            <a:r>
              <a:rPr lang="it-IT" sz="1200" dirty="0"/>
              <a:t>di </a:t>
            </a:r>
            <a:r>
              <a:rPr lang="it-IT" sz="1200" dirty="0" smtClean="0"/>
              <a:t> </a:t>
            </a:r>
            <a:r>
              <a:rPr lang="it-IT" sz="1200" dirty="0" err="1" smtClean="0"/>
              <a:t>Placement</a:t>
            </a:r>
            <a:r>
              <a:rPr lang="it-IT" sz="1200" dirty="0" smtClean="0"/>
              <a:t>; I.8.c Incubatori; I.8.d Consorzi </a:t>
            </a:r>
            <a:r>
              <a:rPr lang="it-IT" sz="1200" dirty="0"/>
              <a:t>per la Terza </a:t>
            </a:r>
            <a:r>
              <a:rPr lang="it-IT" sz="1200" dirty="0" smtClean="0"/>
              <a:t>	Missione; I.5.b </a:t>
            </a:r>
            <a:r>
              <a:rPr lang="it-IT" sz="1200" dirty="0"/>
              <a:t>Poli </a:t>
            </a:r>
            <a:r>
              <a:rPr lang="it-IT" sz="1200" dirty="0" smtClean="0"/>
              <a:t>museali; I.8.c Incubatori</a:t>
            </a:r>
          </a:p>
          <a:p>
            <a:pPr algn="just"/>
            <a:endParaRPr lang="it-IT" sz="1100" i="1" dirty="0"/>
          </a:p>
          <a:p>
            <a:pPr algn="just"/>
            <a:r>
              <a:rPr lang="it-IT" sz="1400" b="1" dirty="0"/>
              <a:t>ABIL</a:t>
            </a:r>
            <a:r>
              <a:rPr lang="it-IT" sz="1200" dirty="0"/>
              <a:t>	</a:t>
            </a:r>
            <a:r>
              <a:rPr lang="it-IT" sz="1200" dirty="0" smtClean="0"/>
              <a:t>I.3.a Entrate </a:t>
            </a:r>
            <a:r>
              <a:rPr lang="it-IT" sz="1200" dirty="0"/>
              <a:t>conto terzi	(compilazione SCON</a:t>
            </a:r>
            <a:r>
              <a:rPr lang="it-IT" sz="1200" dirty="0" smtClean="0"/>
              <a:t>)</a:t>
            </a:r>
          </a:p>
          <a:p>
            <a:pPr algn="just"/>
            <a:endParaRPr lang="it-IT" sz="1200" dirty="0" smtClean="0"/>
          </a:p>
          <a:p>
            <a:pPr algn="just"/>
            <a:r>
              <a:rPr lang="it-IT" sz="1400" b="1" dirty="0" smtClean="0"/>
              <a:t>ALOG </a:t>
            </a:r>
            <a:r>
              <a:rPr lang="it-IT" sz="1200" dirty="0" smtClean="0"/>
              <a:t>	I.5.c </a:t>
            </a:r>
            <a:r>
              <a:rPr lang="it-IT" sz="1200" dirty="0"/>
              <a:t>Immobili storici </a:t>
            </a:r>
            <a:r>
              <a:rPr lang="it-IT" sz="1200" dirty="0" smtClean="0"/>
              <a:t>	(</a:t>
            </a:r>
            <a:r>
              <a:rPr lang="it-IT" sz="1200" dirty="0"/>
              <a:t>compilazione SCON)</a:t>
            </a:r>
          </a:p>
          <a:p>
            <a:pPr algn="just"/>
            <a:endParaRPr lang="it-IT" sz="1200" i="1" dirty="0" smtClean="0"/>
          </a:p>
          <a:p>
            <a:pPr algn="just"/>
            <a:endParaRPr lang="it-IT" sz="1100" dirty="0" smtClean="0"/>
          </a:p>
          <a:p>
            <a:pPr algn="ctr"/>
            <a:r>
              <a:rPr lang="it-IT" sz="1400" b="1" dirty="0" smtClean="0"/>
              <a:t>Pertanto i DIPARTIMENTI dovranno compilare </a:t>
            </a:r>
            <a:r>
              <a:rPr lang="it-IT" sz="1400" b="1" u="sng" dirty="0" smtClean="0"/>
              <a:t>solamente</a:t>
            </a:r>
            <a:r>
              <a:rPr lang="it-IT" sz="1400" b="1" dirty="0" smtClean="0"/>
              <a:t> i seguenti quadri</a:t>
            </a:r>
            <a:r>
              <a:rPr lang="it-IT" sz="1400" dirty="0" smtClean="0"/>
              <a:t>:</a:t>
            </a:r>
          </a:p>
          <a:p>
            <a:pPr algn="just"/>
            <a:endParaRPr lang="it-IT" sz="1100" dirty="0" smtClean="0"/>
          </a:p>
          <a:p>
            <a:pPr algn="just"/>
            <a:r>
              <a:rPr lang="it-IT" sz="1200" dirty="0" smtClean="0"/>
              <a:t>I.0 	Descrizione generale delle attività di terza missione</a:t>
            </a:r>
          </a:p>
          <a:p>
            <a:pPr algn="just"/>
            <a:r>
              <a:rPr lang="it-IT" sz="1200" dirty="0" smtClean="0"/>
              <a:t>I.4.a 	Monitoraggio </a:t>
            </a:r>
            <a:r>
              <a:rPr lang="it-IT" sz="1200" dirty="0"/>
              <a:t>delle attività di Public Engagement 	</a:t>
            </a:r>
            <a:r>
              <a:rPr lang="it-IT" sz="1200" dirty="0" smtClean="0"/>
              <a:t>(anche ARIC)</a:t>
            </a:r>
          </a:p>
          <a:p>
            <a:pPr algn="just"/>
            <a:r>
              <a:rPr lang="it-IT" sz="1200" dirty="0" smtClean="0"/>
              <a:t>I.5.a</a:t>
            </a:r>
            <a:r>
              <a:rPr lang="it-IT" sz="1200" dirty="0"/>
              <a:t>	Scavi archeologici</a:t>
            </a:r>
            <a:r>
              <a:rPr lang="it-IT" sz="1100" dirty="0"/>
              <a:t>	</a:t>
            </a:r>
          </a:p>
          <a:p>
            <a:pPr algn="just"/>
            <a:r>
              <a:rPr lang="it-IT" sz="1200" dirty="0" smtClean="0"/>
              <a:t>I.6.a 	Trial </a:t>
            </a:r>
            <a:r>
              <a:rPr lang="it-IT" sz="1200" dirty="0"/>
              <a:t>clinici	</a:t>
            </a:r>
            <a:endParaRPr lang="it-IT" sz="1200" dirty="0" smtClean="0"/>
          </a:p>
          <a:p>
            <a:pPr algn="just"/>
            <a:r>
              <a:rPr lang="it-IT" sz="1200" dirty="0" smtClean="0"/>
              <a:t>I.6.b 	Centri </a:t>
            </a:r>
            <a:r>
              <a:rPr lang="it-IT" sz="1200" dirty="0"/>
              <a:t>di Ricerca Clinica e </a:t>
            </a:r>
            <a:r>
              <a:rPr lang="it-IT" sz="1200" dirty="0" err="1"/>
              <a:t>Bio</a:t>
            </a:r>
            <a:r>
              <a:rPr lang="it-IT" sz="1200" dirty="0"/>
              <a:t>-Banche	</a:t>
            </a:r>
            <a:endParaRPr lang="it-IT" sz="1200" dirty="0" smtClean="0"/>
          </a:p>
          <a:p>
            <a:pPr algn="just"/>
            <a:r>
              <a:rPr lang="it-IT" sz="1200" dirty="0" smtClean="0"/>
              <a:t>I.6.c</a:t>
            </a:r>
            <a:r>
              <a:rPr lang="it-IT" sz="1200" dirty="0"/>
              <a:t>	Attività di educazione continua in Medicina	</a:t>
            </a:r>
          </a:p>
          <a:p>
            <a:pPr algn="just"/>
            <a:r>
              <a:rPr lang="it-IT" sz="1200" dirty="0" smtClean="0"/>
              <a:t>I.7.a</a:t>
            </a:r>
            <a:r>
              <a:rPr lang="it-IT" sz="1200" dirty="0"/>
              <a:t>	</a:t>
            </a:r>
            <a:r>
              <a:rPr lang="it-IT" sz="1200" dirty="0" smtClean="0"/>
              <a:t>Attività </a:t>
            </a:r>
            <a:r>
              <a:rPr lang="it-IT" sz="1200" dirty="0"/>
              <a:t>di formazione continua 	</a:t>
            </a:r>
            <a:endParaRPr lang="it-IT" sz="1200" dirty="0" smtClean="0"/>
          </a:p>
          <a:p>
            <a:pPr algn="just"/>
            <a:r>
              <a:rPr lang="it-IT" sz="1200" dirty="0" smtClean="0"/>
              <a:t>I.7.b</a:t>
            </a:r>
            <a:r>
              <a:rPr lang="it-IT" sz="1200" dirty="0"/>
              <a:t>	Curricula co-progettati	</a:t>
            </a:r>
            <a:r>
              <a:rPr lang="it-IT" sz="1400" i="1" dirty="0" smtClean="0"/>
              <a:t> </a:t>
            </a:r>
            <a:endParaRPr lang="it-IT" sz="1400"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168650" y="-26988"/>
            <a:ext cx="5940425" cy="584201"/>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SUA-RD </a:t>
            </a:r>
            <a:r>
              <a:rPr lang="it-IT" b="1" dirty="0">
                <a:solidFill>
                  <a:schemeClr val="bg1"/>
                </a:solidFill>
                <a:ea typeface="ＭＳ Ｐゴシック" charset="-128"/>
                <a:cs typeface="Helvetica" pitchFamily="34" charset="0"/>
              </a:rPr>
              <a:t>parte 3^ </a:t>
            </a:r>
            <a:endParaRPr lang="it-IT" sz="1400" b="1" dirty="0">
              <a:solidFill>
                <a:schemeClr val="bg1"/>
              </a:solidFill>
              <a:latin typeface="+mj-lt"/>
              <a:ea typeface="ＭＳ Ｐゴシック" charset="-128"/>
              <a:cs typeface="Helvetica" pitchFamily="34" charset="0"/>
            </a:endParaRPr>
          </a:p>
          <a:p>
            <a:pPr algn="r">
              <a:defRPr/>
            </a:pPr>
            <a:r>
              <a:rPr lang="it-IT" sz="1400" b="1" dirty="0">
                <a:solidFill>
                  <a:schemeClr val="bg1"/>
                </a:solidFill>
                <a:latin typeface="+mj-lt"/>
                <a:ea typeface="ＭＳ Ｐゴシック" charset="-128"/>
                <a:cs typeface="Helvetica" pitchFamily="34" charset="0"/>
              </a:rPr>
              <a:t>RIFERIMENTI TEMPORALI </a:t>
            </a:r>
            <a:endParaRPr lang="it-IT" b="1" dirty="0">
              <a:solidFill>
                <a:schemeClr val="bg1"/>
              </a:solidFill>
              <a:latin typeface="+mj-lt"/>
              <a:ea typeface="ＭＳ Ｐゴシック" charset="-128"/>
              <a:cs typeface="Helvetica" pitchFamily="34" charset="0"/>
            </a:endParaRPr>
          </a:p>
        </p:txBody>
      </p:sp>
      <p:sp>
        <p:nvSpPr>
          <p:cNvPr id="22531" name="CasellaDiTesto 1"/>
          <p:cNvSpPr txBox="1">
            <a:spLocks noChangeArrowheads="1"/>
          </p:cNvSpPr>
          <p:nvPr/>
        </p:nvSpPr>
        <p:spPr bwMode="auto">
          <a:xfrm>
            <a:off x="468585" y="1253659"/>
            <a:ext cx="7343775" cy="4616648"/>
          </a:xfrm>
          <a:prstGeom prst="rect">
            <a:avLst/>
          </a:prstGeom>
          <a:noFill/>
          <a:ln w="9525">
            <a:noFill/>
            <a:miter lim="800000"/>
            <a:headEnd/>
            <a:tailEnd/>
          </a:ln>
        </p:spPr>
        <p:txBody>
          <a:bodyPr>
            <a:spAutoFit/>
          </a:bodyPr>
          <a:lstStyle/>
          <a:p>
            <a:pPr algn="ctr"/>
            <a:r>
              <a:rPr lang="it-IT" dirty="0" smtClean="0"/>
              <a:t>La III parte della SUA-RD conterrà i dati e le informazioni relative </a:t>
            </a:r>
            <a:r>
              <a:rPr lang="it-IT" dirty="0"/>
              <a:t>all’anno </a:t>
            </a:r>
            <a:endParaRPr lang="it-IT" dirty="0" smtClean="0"/>
          </a:p>
          <a:p>
            <a:pPr algn="ctr"/>
            <a:endParaRPr lang="it-IT" sz="2400" b="1" dirty="0" smtClean="0"/>
          </a:p>
          <a:p>
            <a:pPr algn="ctr"/>
            <a:r>
              <a:rPr lang="it-IT" sz="2400" b="1" dirty="0" smtClean="0"/>
              <a:t>2013</a:t>
            </a:r>
            <a:r>
              <a:rPr lang="it-IT" dirty="0" smtClean="0"/>
              <a:t>,</a:t>
            </a:r>
          </a:p>
          <a:p>
            <a:pPr algn="ctr"/>
            <a:endParaRPr lang="it-IT" dirty="0" smtClean="0"/>
          </a:p>
          <a:p>
            <a:pPr algn="ctr"/>
            <a:r>
              <a:rPr lang="it-IT" dirty="0" smtClean="0"/>
              <a:t> </a:t>
            </a:r>
            <a:r>
              <a:rPr lang="it-IT" dirty="0"/>
              <a:t>ad eccezione di </a:t>
            </a:r>
            <a:endParaRPr lang="it-IT" dirty="0" smtClean="0"/>
          </a:p>
          <a:p>
            <a:pPr algn="ctr"/>
            <a:endParaRPr lang="it-IT" dirty="0" smtClean="0"/>
          </a:p>
          <a:p>
            <a:pPr algn="ctr"/>
            <a:r>
              <a:rPr lang="it-IT" dirty="0" smtClean="0"/>
              <a:t>1.1.a. Brevetti; </a:t>
            </a:r>
          </a:p>
          <a:p>
            <a:pPr algn="ctr"/>
            <a:r>
              <a:rPr lang="it-IT" dirty="0" smtClean="0"/>
              <a:t>1.2.a Spin-off</a:t>
            </a:r>
          </a:p>
          <a:p>
            <a:pPr algn="ctr"/>
            <a:r>
              <a:rPr lang="it-IT" dirty="0" smtClean="0"/>
              <a:t>1.4.a Monitoraggio delle attività </a:t>
            </a:r>
            <a:r>
              <a:rPr lang="it-IT" dirty="0"/>
              <a:t>di Public Engagement </a:t>
            </a:r>
            <a:endParaRPr lang="it-IT" dirty="0" smtClean="0"/>
          </a:p>
          <a:p>
            <a:pPr algn="ctr"/>
            <a:endParaRPr lang="it-IT" dirty="0"/>
          </a:p>
          <a:p>
            <a:pPr algn="ctr"/>
            <a:r>
              <a:rPr lang="it-IT" dirty="0" smtClean="0"/>
              <a:t>le cui </a:t>
            </a:r>
            <a:r>
              <a:rPr lang="it-IT" dirty="0"/>
              <a:t>informazioni sono relative al </a:t>
            </a:r>
            <a:r>
              <a:rPr lang="it-IT" dirty="0" smtClean="0"/>
              <a:t>periodo</a:t>
            </a:r>
          </a:p>
          <a:p>
            <a:pPr algn="ctr"/>
            <a:endParaRPr lang="it-IT" sz="2400" b="1" dirty="0" smtClean="0"/>
          </a:p>
          <a:p>
            <a:pPr algn="ctr"/>
            <a:r>
              <a:rPr lang="it-IT" sz="2400" b="1" dirty="0" smtClean="0"/>
              <a:t> 2011-2013</a:t>
            </a:r>
          </a:p>
          <a:p>
            <a:pPr algn="ctr"/>
            <a:endParaRPr lang="it-IT"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74725" y="908050"/>
            <a:ext cx="7127875" cy="647700"/>
          </a:xfrm>
          <a:prstGeom prst="rect">
            <a:avLst/>
          </a:prstGeom>
          <a:noFill/>
          <a:ln w="9525">
            <a:noFill/>
            <a:miter lim="800000"/>
            <a:headEnd/>
            <a:tailEnd/>
          </a:ln>
        </p:spPr>
        <p:txBody>
          <a:bodyPr>
            <a:spAutoFit/>
          </a:bodyPr>
          <a:lstStyle/>
          <a:p>
            <a:endParaRPr lang="it-IT"/>
          </a:p>
          <a:p>
            <a:endParaRPr lang="it-IT"/>
          </a:p>
        </p:txBody>
      </p:sp>
      <p:sp>
        <p:nvSpPr>
          <p:cNvPr id="24579" name="CasellaDiTesto 5"/>
          <p:cNvSpPr txBox="1">
            <a:spLocks noChangeArrowheads="1"/>
          </p:cNvSpPr>
          <p:nvPr/>
        </p:nvSpPr>
        <p:spPr bwMode="auto">
          <a:xfrm>
            <a:off x="539750" y="967368"/>
            <a:ext cx="7993063" cy="2031325"/>
          </a:xfrm>
          <a:prstGeom prst="rect">
            <a:avLst/>
          </a:prstGeom>
          <a:noFill/>
          <a:ln w="9525">
            <a:noFill/>
            <a:miter lim="800000"/>
            <a:headEnd/>
            <a:tailEnd/>
          </a:ln>
        </p:spPr>
        <p:txBody>
          <a:bodyPr>
            <a:spAutoFit/>
          </a:bodyPr>
          <a:lstStyle/>
          <a:p>
            <a:pPr algn="ctr"/>
            <a:r>
              <a:rPr lang="it-IT" sz="1400" b="1" dirty="0">
                <a:solidFill>
                  <a:srgbClr val="002060"/>
                </a:solidFill>
              </a:rPr>
              <a:t>Sezione  </a:t>
            </a:r>
            <a:r>
              <a:rPr lang="it-IT" sz="1400" b="1" dirty="0" smtClean="0">
                <a:solidFill>
                  <a:srgbClr val="002060"/>
                </a:solidFill>
              </a:rPr>
              <a:t>I.0</a:t>
            </a:r>
          </a:p>
          <a:p>
            <a:pPr algn="ctr"/>
            <a:r>
              <a:rPr lang="it-IT" sz="1400" b="1" dirty="0" smtClean="0">
                <a:solidFill>
                  <a:srgbClr val="002060"/>
                </a:solidFill>
              </a:rPr>
              <a:t>DESCRIZIONE GENERALE DELL’ATTIVITA’ DI TERZA MISSIONE </a:t>
            </a:r>
          </a:p>
          <a:p>
            <a:pPr algn="ctr"/>
            <a:endParaRPr lang="it-IT" sz="1400" b="1" dirty="0">
              <a:solidFill>
                <a:srgbClr val="002060"/>
              </a:solidFill>
            </a:endParaRPr>
          </a:p>
          <a:p>
            <a:pPr algn="ctr"/>
            <a:endParaRPr lang="it-IT" sz="1400" b="1" dirty="0"/>
          </a:p>
          <a:p>
            <a:pPr algn="ctr"/>
            <a:r>
              <a:rPr lang="it-IT" sz="1400" b="1" dirty="0" smtClean="0"/>
              <a:t>Il quadro non è obbligatorio.</a:t>
            </a:r>
          </a:p>
          <a:p>
            <a:pPr algn="ctr"/>
            <a:endParaRPr lang="it-IT" sz="1400" b="1" dirty="0" smtClean="0"/>
          </a:p>
          <a:p>
            <a:pPr algn="just"/>
            <a:r>
              <a:rPr lang="it-IT" sz="1400" dirty="0" smtClean="0"/>
              <a:t>Si tratta di un campo di </a:t>
            </a:r>
            <a:r>
              <a:rPr lang="it-IT" sz="1400" dirty="0"/>
              <a:t>testo </a:t>
            </a:r>
            <a:r>
              <a:rPr lang="it-IT" sz="1400" dirty="0" smtClean="0"/>
              <a:t>libero in cui i Dipartimenti possono </a:t>
            </a:r>
            <a:r>
              <a:rPr lang="it-IT" sz="1400" dirty="0"/>
              <a:t>riportare ulteriori informazioni, oltre quelle richieste nelle singole sezioni, su aspetti generali o specifici della propria Terza </a:t>
            </a:r>
            <a:r>
              <a:rPr lang="it-IT" sz="1400" dirty="0" smtClean="0"/>
              <a:t>missione o riportare le motivazioni se  alcune delle attività di terza missione </a:t>
            </a:r>
            <a:r>
              <a:rPr lang="it-IT" sz="1400" u="sng" dirty="0" smtClean="0"/>
              <a:t>non</a:t>
            </a:r>
            <a:r>
              <a:rPr lang="it-IT" sz="1400" dirty="0" smtClean="0"/>
              <a:t> sono in atto.</a:t>
            </a:r>
          </a:p>
        </p:txBody>
      </p:sp>
      <p:sp>
        <p:nvSpPr>
          <p:cNvPr id="7" name="CasellaDiTesto 6"/>
          <p:cNvSpPr txBox="1"/>
          <p:nvPr/>
        </p:nvSpPr>
        <p:spPr>
          <a:xfrm>
            <a:off x="3168650" y="-26988"/>
            <a:ext cx="5940425" cy="584201"/>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 </a:t>
            </a:r>
            <a:r>
              <a:rPr lang="it-IT" b="1" dirty="0">
                <a:solidFill>
                  <a:schemeClr val="bg1"/>
                </a:solidFill>
                <a:ea typeface="ＭＳ Ｐゴシック" charset="-128"/>
                <a:cs typeface="Helvetica" pitchFamily="34" charset="0"/>
              </a:rPr>
              <a:t>parte 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a:p>
            <a:pPr algn="r">
              <a:defRPr/>
            </a:pPr>
            <a:endParaRPr lang="it-IT" sz="1400" b="1" dirty="0">
              <a:solidFill>
                <a:schemeClr val="bg1"/>
              </a:solidFill>
              <a:latin typeface="+mj-lt"/>
              <a:ea typeface="ＭＳ Ｐゴシック" charset="-128"/>
              <a:cs typeface="Helvetica" pitchFamily="34" charset="0"/>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74725" y="908050"/>
            <a:ext cx="7127875" cy="647700"/>
          </a:xfrm>
          <a:prstGeom prst="rect">
            <a:avLst/>
          </a:prstGeom>
          <a:noFill/>
          <a:ln w="9525">
            <a:noFill/>
            <a:miter lim="800000"/>
            <a:headEnd/>
            <a:tailEnd/>
          </a:ln>
        </p:spPr>
        <p:txBody>
          <a:bodyPr>
            <a:spAutoFit/>
          </a:bodyPr>
          <a:lstStyle/>
          <a:p>
            <a:endParaRPr lang="it-IT"/>
          </a:p>
          <a:p>
            <a:endParaRPr lang="it-IT"/>
          </a:p>
        </p:txBody>
      </p:sp>
      <p:sp>
        <p:nvSpPr>
          <p:cNvPr id="24579" name="CasellaDiTesto 5"/>
          <p:cNvSpPr txBox="1">
            <a:spLocks noChangeArrowheads="1"/>
          </p:cNvSpPr>
          <p:nvPr/>
        </p:nvSpPr>
        <p:spPr bwMode="auto">
          <a:xfrm>
            <a:off x="539750" y="1048087"/>
            <a:ext cx="7993063" cy="5047536"/>
          </a:xfrm>
          <a:prstGeom prst="rect">
            <a:avLst/>
          </a:prstGeom>
          <a:noFill/>
          <a:ln w="9525">
            <a:noFill/>
            <a:miter lim="800000"/>
            <a:headEnd/>
            <a:tailEnd/>
          </a:ln>
        </p:spPr>
        <p:txBody>
          <a:bodyPr>
            <a:spAutoFit/>
          </a:bodyPr>
          <a:lstStyle/>
          <a:p>
            <a:pPr algn="ctr"/>
            <a:r>
              <a:rPr lang="it-IT" sz="1400" b="1" dirty="0">
                <a:solidFill>
                  <a:srgbClr val="002060"/>
                </a:solidFill>
              </a:rPr>
              <a:t>Sezione  </a:t>
            </a:r>
            <a:r>
              <a:rPr lang="it-IT" sz="1400" b="1" dirty="0" smtClean="0">
                <a:solidFill>
                  <a:srgbClr val="002060"/>
                </a:solidFill>
              </a:rPr>
              <a:t>I.1.a BREVETTI</a:t>
            </a:r>
          </a:p>
          <a:p>
            <a:pPr algn="ctr"/>
            <a:endParaRPr lang="it-IT" sz="1400" dirty="0" smtClean="0"/>
          </a:p>
          <a:p>
            <a:pPr algn="ctr"/>
            <a:r>
              <a:rPr lang="it-IT" sz="1400" dirty="0" smtClean="0"/>
              <a:t>I </a:t>
            </a:r>
            <a:r>
              <a:rPr lang="it-IT" sz="1400" dirty="0"/>
              <a:t>singoli docenti devono andare sul proprio sito docente (login </a:t>
            </a:r>
            <a:r>
              <a:rPr lang="it-IT" sz="1400" dirty="0" err="1"/>
              <a:t>Miur</a:t>
            </a:r>
            <a:r>
              <a:rPr lang="it-IT" sz="1400" dirty="0"/>
              <a:t>) e validare i brevetti, come segue.</a:t>
            </a:r>
          </a:p>
          <a:p>
            <a:pPr algn="ctr"/>
            <a:endParaRPr lang="it-IT" sz="1400" b="1" dirty="0">
              <a:solidFill>
                <a:srgbClr val="002060"/>
              </a:solidFill>
            </a:endParaRPr>
          </a:p>
          <a:p>
            <a:pPr algn="ctr"/>
            <a:endParaRPr lang="it-IT" sz="1400" b="1" dirty="0">
              <a:solidFill>
                <a:srgbClr val="002060"/>
              </a:solidFill>
            </a:endParaRPr>
          </a:p>
          <a:p>
            <a:pPr algn="ctr"/>
            <a:endParaRPr lang="it-IT" sz="1400" b="1" dirty="0" smtClean="0">
              <a:solidFill>
                <a:srgbClr val="002060"/>
              </a:solidFill>
            </a:endParaRPr>
          </a:p>
          <a:p>
            <a:pPr algn="ctr"/>
            <a:endParaRPr lang="it-IT" sz="1400" b="1" dirty="0">
              <a:solidFill>
                <a:srgbClr val="002060"/>
              </a:solidFill>
            </a:endParaRPr>
          </a:p>
          <a:p>
            <a:pPr algn="ctr"/>
            <a:endParaRPr lang="it-IT" sz="1400" b="1" dirty="0" smtClean="0">
              <a:solidFill>
                <a:srgbClr val="002060"/>
              </a:solidFill>
            </a:endParaRPr>
          </a:p>
          <a:p>
            <a:pPr algn="ctr"/>
            <a:endParaRPr lang="it-IT" sz="1400" b="1" dirty="0">
              <a:solidFill>
                <a:srgbClr val="002060"/>
              </a:solidFill>
            </a:endParaRPr>
          </a:p>
          <a:p>
            <a:pPr algn="ctr"/>
            <a:endParaRPr lang="it-IT" sz="1400" b="1" dirty="0" smtClean="0">
              <a:solidFill>
                <a:srgbClr val="002060"/>
              </a:solidFill>
            </a:endParaRPr>
          </a:p>
          <a:p>
            <a:pPr algn="ctr"/>
            <a:endParaRPr lang="it-IT" sz="1400" b="1" dirty="0" smtClean="0">
              <a:solidFill>
                <a:srgbClr val="002060"/>
              </a:solidFill>
            </a:endParaRPr>
          </a:p>
          <a:p>
            <a:pPr algn="ctr"/>
            <a:endParaRPr lang="it-IT" sz="1400" b="1" dirty="0" smtClean="0">
              <a:solidFill>
                <a:srgbClr val="002060"/>
              </a:solidFill>
            </a:endParaRPr>
          </a:p>
          <a:p>
            <a:pPr eaLnBrk="0"/>
            <a:endParaRPr lang="it-IT" sz="1400" dirty="0" smtClean="0"/>
          </a:p>
          <a:p>
            <a:pPr eaLnBrk="0"/>
            <a:endParaRPr lang="it-IT" sz="1400" dirty="0" smtClean="0"/>
          </a:p>
          <a:p>
            <a:pPr eaLnBrk="0"/>
            <a:endParaRPr lang="it-IT" sz="1400" dirty="0"/>
          </a:p>
          <a:p>
            <a:pPr eaLnBrk="0"/>
            <a:endParaRPr lang="it-IT" sz="1400" dirty="0" smtClean="0"/>
          </a:p>
          <a:p>
            <a:pPr eaLnBrk="0"/>
            <a:endParaRPr lang="it-IT" sz="1400" dirty="0"/>
          </a:p>
          <a:p>
            <a:pPr eaLnBrk="0"/>
            <a:endParaRPr lang="it-IT" sz="1400" dirty="0" smtClean="0"/>
          </a:p>
          <a:p>
            <a:pPr eaLnBrk="0"/>
            <a:endParaRPr lang="it-IT" sz="1400" dirty="0"/>
          </a:p>
          <a:p>
            <a:pPr eaLnBrk="0"/>
            <a:endParaRPr lang="it-IT" sz="1400" dirty="0" smtClean="0"/>
          </a:p>
          <a:p>
            <a:pPr eaLnBrk="0"/>
            <a:endParaRPr lang="it-IT" sz="1400" dirty="0"/>
          </a:p>
          <a:p>
            <a:pPr algn="ctr"/>
            <a:endParaRPr lang="it-IT" sz="1400" b="1" dirty="0" smtClean="0">
              <a:solidFill>
                <a:srgbClr val="002060"/>
              </a:solidFill>
            </a:endParaRPr>
          </a:p>
        </p:txBody>
      </p:sp>
      <p:sp>
        <p:nvSpPr>
          <p:cNvPr id="7" name="CasellaDiTesto 6"/>
          <p:cNvSpPr txBox="1"/>
          <p:nvPr/>
        </p:nvSpPr>
        <p:spPr>
          <a:xfrm>
            <a:off x="3168650" y="-26988"/>
            <a:ext cx="5940425" cy="584201"/>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SUA-RD </a:t>
            </a:r>
            <a:r>
              <a:rPr lang="it-IT" b="1" dirty="0">
                <a:solidFill>
                  <a:schemeClr val="bg1"/>
                </a:solidFill>
                <a:ea typeface="ＭＳ Ｐゴシック" charset="-128"/>
                <a:cs typeface="Helvetica" pitchFamily="34" charset="0"/>
              </a:rPr>
              <a:t>parte 3^</a:t>
            </a:r>
            <a:endParaRPr lang="it-IT" b="1" dirty="0">
              <a:solidFill>
                <a:schemeClr val="bg1"/>
              </a:solidFill>
              <a:latin typeface="+mj-lt"/>
              <a:ea typeface="ＭＳ Ｐゴシック" charset="-128"/>
              <a:cs typeface="Helvetica" pitchFamily="34" charset="0"/>
            </a:endParaRPr>
          </a:p>
          <a:p>
            <a:pPr algn="r">
              <a:defRPr/>
            </a:pPr>
            <a:endParaRPr lang="it-IT" sz="1400" b="1" dirty="0">
              <a:solidFill>
                <a:schemeClr val="bg1"/>
              </a:solidFill>
              <a:latin typeface="+mj-lt"/>
              <a:ea typeface="ＭＳ Ｐゴシック" charset="-128"/>
              <a:cs typeface="Helvetica" pitchFamily="34" charset="0"/>
            </a:endParaRPr>
          </a:p>
        </p:txBody>
      </p:sp>
      <p:pic>
        <p:nvPicPr>
          <p:cNvPr id="2" name="Immagine 1"/>
          <p:cNvPicPr>
            <a:picLocks noChangeAspect="1"/>
          </p:cNvPicPr>
          <p:nvPr/>
        </p:nvPicPr>
        <p:blipFill rotWithShape="1">
          <a:blip r:embed="rId2"/>
          <a:srcRect l="20754" r="4472" b="28023"/>
          <a:stretch/>
        </p:blipFill>
        <p:spPr>
          <a:xfrm>
            <a:off x="1547664" y="2284036"/>
            <a:ext cx="5760640" cy="3119154"/>
          </a:xfrm>
          <a:prstGeom prst="rect">
            <a:avLst/>
          </a:prstGeom>
        </p:spPr>
      </p:pic>
      <p:sp>
        <p:nvSpPr>
          <p:cNvPr id="3" name="Freccia in giù 2"/>
          <p:cNvSpPr/>
          <p:nvPr/>
        </p:nvSpPr>
        <p:spPr bwMode="auto">
          <a:xfrm rot="5400000">
            <a:off x="5673136" y="4416096"/>
            <a:ext cx="534031" cy="1152128"/>
          </a:xfrm>
          <a:prstGeom prst="downArrow">
            <a:avLst/>
          </a:prstGeom>
          <a:solidFill>
            <a:srgbClr val="FFFF00"/>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Arial" charset="0"/>
                <a:ea typeface="ＭＳ Ｐゴシック" pitchFamily="32" charset="-128"/>
              </a:rPr>
              <a:t>Selezionare SUA-RD</a:t>
            </a:r>
          </a:p>
        </p:txBody>
      </p:sp>
    </p:spTree>
    <p:extLst>
      <p:ext uri="{BB962C8B-B14F-4D97-AF65-F5344CB8AC3E}">
        <p14:creationId xmlns:p14="http://schemas.microsoft.com/office/powerpoint/2010/main" val="383596475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74725" y="908050"/>
            <a:ext cx="7127875" cy="647700"/>
          </a:xfrm>
          <a:prstGeom prst="rect">
            <a:avLst/>
          </a:prstGeom>
          <a:noFill/>
          <a:ln w="9525">
            <a:noFill/>
            <a:miter lim="800000"/>
            <a:headEnd/>
            <a:tailEnd/>
          </a:ln>
        </p:spPr>
        <p:txBody>
          <a:bodyPr>
            <a:spAutoFit/>
          </a:bodyPr>
          <a:lstStyle/>
          <a:p>
            <a:endParaRPr lang="it-IT"/>
          </a:p>
          <a:p>
            <a:endParaRPr lang="it-IT"/>
          </a:p>
        </p:txBody>
      </p:sp>
      <p:sp>
        <p:nvSpPr>
          <p:cNvPr id="24579" name="CasellaDiTesto 5"/>
          <p:cNvSpPr txBox="1">
            <a:spLocks noChangeArrowheads="1"/>
          </p:cNvSpPr>
          <p:nvPr/>
        </p:nvSpPr>
        <p:spPr bwMode="auto">
          <a:xfrm>
            <a:off x="539750" y="1048087"/>
            <a:ext cx="7993063" cy="5909310"/>
          </a:xfrm>
          <a:prstGeom prst="rect">
            <a:avLst/>
          </a:prstGeom>
          <a:noFill/>
          <a:ln w="9525">
            <a:noFill/>
            <a:miter lim="800000"/>
            <a:headEnd/>
            <a:tailEnd/>
          </a:ln>
        </p:spPr>
        <p:txBody>
          <a:bodyPr>
            <a:spAutoFit/>
          </a:bodyPr>
          <a:lstStyle/>
          <a:p>
            <a:pPr algn="ctr"/>
            <a:r>
              <a:rPr lang="it-IT" sz="1400" b="1" dirty="0">
                <a:solidFill>
                  <a:srgbClr val="002060"/>
                </a:solidFill>
              </a:rPr>
              <a:t>Sezione  </a:t>
            </a:r>
            <a:r>
              <a:rPr lang="it-IT" sz="1400" b="1" dirty="0" smtClean="0">
                <a:solidFill>
                  <a:srgbClr val="002060"/>
                </a:solidFill>
              </a:rPr>
              <a:t>I.1.a BREVETTI</a:t>
            </a:r>
          </a:p>
          <a:p>
            <a:pPr algn="ctr"/>
            <a:endParaRPr lang="it-IT" sz="1400" b="1" dirty="0">
              <a:solidFill>
                <a:srgbClr val="002060"/>
              </a:solidFill>
            </a:endParaRPr>
          </a:p>
          <a:p>
            <a:pPr algn="ctr"/>
            <a:endParaRPr lang="it-IT" sz="1400" b="1" dirty="0">
              <a:solidFill>
                <a:srgbClr val="002060"/>
              </a:solidFill>
            </a:endParaRPr>
          </a:p>
          <a:p>
            <a:pPr algn="ctr"/>
            <a:endParaRPr lang="it-IT" sz="1400" b="1" dirty="0" smtClean="0">
              <a:solidFill>
                <a:srgbClr val="002060"/>
              </a:solidFill>
            </a:endParaRPr>
          </a:p>
          <a:p>
            <a:pPr algn="ctr"/>
            <a:endParaRPr lang="it-IT" sz="1400" b="1" dirty="0">
              <a:solidFill>
                <a:srgbClr val="002060"/>
              </a:solidFill>
            </a:endParaRPr>
          </a:p>
          <a:p>
            <a:pPr algn="ctr"/>
            <a:endParaRPr lang="it-IT" sz="1400" b="1" dirty="0" smtClean="0">
              <a:solidFill>
                <a:srgbClr val="002060"/>
              </a:solidFill>
            </a:endParaRPr>
          </a:p>
          <a:p>
            <a:pPr algn="ctr"/>
            <a:endParaRPr lang="it-IT" sz="1400" b="1" dirty="0">
              <a:solidFill>
                <a:srgbClr val="002060"/>
              </a:solidFill>
            </a:endParaRPr>
          </a:p>
          <a:p>
            <a:pPr algn="ctr"/>
            <a:endParaRPr lang="it-IT" sz="1400" b="1" dirty="0" smtClean="0">
              <a:solidFill>
                <a:srgbClr val="002060"/>
              </a:solidFill>
            </a:endParaRPr>
          </a:p>
          <a:p>
            <a:pPr algn="ctr"/>
            <a:endParaRPr lang="it-IT" sz="1400" b="1" dirty="0" smtClean="0">
              <a:solidFill>
                <a:srgbClr val="002060"/>
              </a:solidFill>
            </a:endParaRPr>
          </a:p>
          <a:p>
            <a:pPr algn="ctr"/>
            <a:endParaRPr lang="it-IT" sz="1400" b="1" dirty="0" smtClean="0">
              <a:solidFill>
                <a:srgbClr val="002060"/>
              </a:solidFill>
            </a:endParaRPr>
          </a:p>
          <a:p>
            <a:pPr eaLnBrk="0"/>
            <a:endParaRPr lang="it-IT" sz="1400" dirty="0" smtClean="0"/>
          </a:p>
          <a:p>
            <a:pPr eaLnBrk="0"/>
            <a:endParaRPr lang="it-IT" sz="1400" dirty="0" smtClean="0"/>
          </a:p>
          <a:p>
            <a:pPr eaLnBrk="0"/>
            <a:endParaRPr lang="it-IT" sz="1400" dirty="0"/>
          </a:p>
          <a:p>
            <a:pPr eaLnBrk="0"/>
            <a:endParaRPr lang="it-IT" sz="1400" dirty="0" smtClean="0"/>
          </a:p>
          <a:p>
            <a:pPr eaLnBrk="0"/>
            <a:endParaRPr lang="it-IT" sz="1400" dirty="0"/>
          </a:p>
          <a:p>
            <a:pPr eaLnBrk="0"/>
            <a:endParaRPr lang="it-IT" sz="1400" dirty="0" smtClean="0"/>
          </a:p>
          <a:p>
            <a:pPr eaLnBrk="0"/>
            <a:endParaRPr lang="it-IT" sz="1400" dirty="0"/>
          </a:p>
          <a:p>
            <a:pPr eaLnBrk="0"/>
            <a:endParaRPr lang="it-IT" sz="1400" dirty="0" smtClean="0"/>
          </a:p>
          <a:p>
            <a:pPr eaLnBrk="0"/>
            <a:endParaRPr lang="it-IT" sz="1400" dirty="0"/>
          </a:p>
          <a:p>
            <a:pPr eaLnBrk="0"/>
            <a:endParaRPr lang="it-IT" sz="1400" dirty="0" smtClean="0"/>
          </a:p>
          <a:p>
            <a:pPr eaLnBrk="0"/>
            <a:endParaRPr lang="it-IT" sz="1400" dirty="0"/>
          </a:p>
          <a:p>
            <a:pPr eaLnBrk="0"/>
            <a:endParaRPr lang="it-IT" sz="1400" dirty="0" smtClean="0"/>
          </a:p>
          <a:p>
            <a:pPr eaLnBrk="0"/>
            <a:r>
              <a:rPr lang="it-IT" sz="1400" dirty="0" smtClean="0"/>
              <a:t>Se </a:t>
            </a:r>
            <a:r>
              <a:rPr lang="it-IT" sz="1400" dirty="0"/>
              <a:t>il docente riscontra brevetti mancanti nell’elenco, integra </a:t>
            </a:r>
            <a:r>
              <a:rPr lang="it-IT" sz="1400" dirty="0" smtClean="0"/>
              <a:t>le informazioni </a:t>
            </a:r>
            <a:r>
              <a:rPr lang="it-IT" sz="1400" dirty="0"/>
              <a:t>mediante l’inserimento del numero di pubblicazione del brevetto nella apposita </a:t>
            </a:r>
            <a:r>
              <a:rPr lang="it-IT" sz="1400" dirty="0" smtClean="0"/>
              <a:t>scheda  CINECA</a:t>
            </a:r>
            <a:r>
              <a:rPr lang="it-IT" sz="1400" dirty="0"/>
              <a:t>. </a:t>
            </a:r>
            <a:endParaRPr lang="it-IT" sz="1400" b="1" dirty="0">
              <a:solidFill>
                <a:srgbClr val="002060"/>
              </a:solidFill>
            </a:endParaRPr>
          </a:p>
          <a:p>
            <a:pPr algn="ctr"/>
            <a:r>
              <a:rPr lang="it-IT" sz="1400" b="1" dirty="0" smtClean="0">
                <a:solidFill>
                  <a:srgbClr val="002060"/>
                </a:solidFill>
              </a:rPr>
              <a:t>Si raccomanda le CAQ di sensibilizzare i singoli docenti. </a:t>
            </a:r>
          </a:p>
          <a:p>
            <a:pPr algn="ctr"/>
            <a:endParaRPr lang="it-IT" sz="1400" b="1" dirty="0" smtClean="0">
              <a:solidFill>
                <a:srgbClr val="002060"/>
              </a:solidFill>
            </a:endParaRPr>
          </a:p>
          <a:p>
            <a:pPr algn="ctr"/>
            <a:endParaRPr lang="it-IT" sz="1400" b="1" dirty="0" smtClean="0">
              <a:solidFill>
                <a:srgbClr val="002060"/>
              </a:solidFill>
            </a:endParaRPr>
          </a:p>
        </p:txBody>
      </p:sp>
      <p:sp>
        <p:nvSpPr>
          <p:cNvPr id="7" name="CasellaDiTesto 6"/>
          <p:cNvSpPr txBox="1"/>
          <p:nvPr/>
        </p:nvSpPr>
        <p:spPr>
          <a:xfrm>
            <a:off x="3168650" y="-26988"/>
            <a:ext cx="5940425" cy="584201"/>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SUA-RD </a:t>
            </a:r>
            <a:r>
              <a:rPr lang="it-IT" b="1" dirty="0">
                <a:solidFill>
                  <a:schemeClr val="bg1"/>
                </a:solidFill>
                <a:ea typeface="ＭＳ Ｐゴシック" charset="-128"/>
                <a:cs typeface="Helvetica" pitchFamily="34" charset="0"/>
              </a:rPr>
              <a:t>parte 3^</a:t>
            </a:r>
            <a:endParaRPr lang="it-IT" b="1" dirty="0">
              <a:solidFill>
                <a:schemeClr val="bg1"/>
              </a:solidFill>
              <a:latin typeface="+mj-lt"/>
              <a:ea typeface="ＭＳ Ｐゴシック" charset="-128"/>
              <a:cs typeface="Helvetica" pitchFamily="34" charset="0"/>
            </a:endParaRPr>
          </a:p>
          <a:p>
            <a:pPr algn="r">
              <a:defRPr/>
            </a:pPr>
            <a:endParaRPr lang="it-IT" sz="1400" b="1" dirty="0">
              <a:solidFill>
                <a:schemeClr val="bg1"/>
              </a:solidFill>
              <a:latin typeface="+mj-lt"/>
              <a:ea typeface="ＭＳ Ｐゴシック" charset="-128"/>
              <a:cs typeface="Helvetica" pitchFamily="34" charset="0"/>
            </a:endParaRPr>
          </a:p>
        </p:txBody>
      </p:sp>
      <p:pic>
        <p:nvPicPr>
          <p:cNvPr id="3" name="Immagine 2"/>
          <p:cNvPicPr>
            <a:picLocks noChangeAspect="1"/>
          </p:cNvPicPr>
          <p:nvPr/>
        </p:nvPicPr>
        <p:blipFill rotWithShape="1">
          <a:blip r:embed="rId2"/>
          <a:srcRect t="16800" r="25090" b="19681"/>
          <a:stretch/>
        </p:blipFill>
        <p:spPr>
          <a:xfrm>
            <a:off x="974725" y="1976883"/>
            <a:ext cx="7233548" cy="3450173"/>
          </a:xfrm>
          <a:prstGeom prst="rect">
            <a:avLst/>
          </a:prstGeom>
        </p:spPr>
      </p:pic>
      <p:sp>
        <p:nvSpPr>
          <p:cNvPr id="8" name="Freccia in giù 7"/>
          <p:cNvSpPr/>
          <p:nvPr/>
        </p:nvSpPr>
        <p:spPr bwMode="auto">
          <a:xfrm>
            <a:off x="1001871" y="1368450"/>
            <a:ext cx="534031" cy="1152128"/>
          </a:xfrm>
          <a:prstGeom prst="downArrow">
            <a:avLst/>
          </a:prstGeom>
          <a:solidFill>
            <a:srgbClr val="FFFF00"/>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Arial" charset="0"/>
                <a:ea typeface="ＭＳ Ｐゴシック" pitchFamily="32" charset="-128"/>
              </a:rPr>
              <a:t>Selezionare</a:t>
            </a:r>
          </a:p>
        </p:txBody>
      </p:sp>
      <p:sp>
        <p:nvSpPr>
          <p:cNvPr id="4" name="Ovale 3"/>
          <p:cNvSpPr/>
          <p:nvPr/>
        </p:nvSpPr>
        <p:spPr bwMode="auto">
          <a:xfrm>
            <a:off x="1001871" y="2520578"/>
            <a:ext cx="534031" cy="32036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32" charset="-128"/>
            </a:endParaRPr>
          </a:p>
        </p:txBody>
      </p:sp>
    </p:spTree>
    <p:extLst>
      <p:ext uri="{BB962C8B-B14F-4D97-AF65-F5344CB8AC3E}">
        <p14:creationId xmlns:p14="http://schemas.microsoft.com/office/powerpoint/2010/main" val="92792407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74725" y="908050"/>
            <a:ext cx="7127875" cy="647700"/>
          </a:xfrm>
          <a:prstGeom prst="rect">
            <a:avLst/>
          </a:prstGeom>
          <a:noFill/>
          <a:ln w="9525">
            <a:noFill/>
            <a:miter lim="800000"/>
            <a:headEnd/>
            <a:tailEnd/>
          </a:ln>
        </p:spPr>
        <p:txBody>
          <a:bodyPr>
            <a:spAutoFit/>
          </a:bodyPr>
          <a:lstStyle/>
          <a:p>
            <a:endParaRPr lang="it-IT"/>
          </a:p>
          <a:p>
            <a:endParaRPr lang="it-IT"/>
          </a:p>
        </p:txBody>
      </p:sp>
      <p:sp>
        <p:nvSpPr>
          <p:cNvPr id="24579" name="CasellaDiTesto 5"/>
          <p:cNvSpPr txBox="1">
            <a:spLocks noChangeArrowheads="1"/>
          </p:cNvSpPr>
          <p:nvPr/>
        </p:nvSpPr>
        <p:spPr bwMode="auto">
          <a:xfrm>
            <a:off x="539750" y="620713"/>
            <a:ext cx="7993063" cy="1384995"/>
          </a:xfrm>
          <a:prstGeom prst="rect">
            <a:avLst/>
          </a:prstGeom>
          <a:noFill/>
          <a:ln w="9525">
            <a:noFill/>
            <a:miter lim="800000"/>
            <a:headEnd/>
            <a:tailEnd/>
          </a:ln>
        </p:spPr>
        <p:txBody>
          <a:bodyPr>
            <a:spAutoFit/>
          </a:bodyPr>
          <a:lstStyle/>
          <a:p>
            <a:pPr algn="ctr"/>
            <a:r>
              <a:rPr lang="it-IT" sz="1400" b="1" dirty="0" smtClean="0">
                <a:solidFill>
                  <a:srgbClr val="002060"/>
                </a:solidFill>
              </a:rPr>
              <a:t>Sezione  I.4.a PE </a:t>
            </a:r>
          </a:p>
          <a:p>
            <a:pPr algn="ctr"/>
            <a:endParaRPr lang="it-IT" sz="1400" b="1" dirty="0" smtClean="0">
              <a:solidFill>
                <a:srgbClr val="002060"/>
              </a:solidFill>
            </a:endParaRPr>
          </a:p>
          <a:p>
            <a:pPr algn="ctr"/>
            <a:r>
              <a:rPr lang="it-IT" sz="1400" b="1" dirty="0" smtClean="0">
                <a:solidFill>
                  <a:srgbClr val="002060"/>
                </a:solidFill>
              </a:rPr>
              <a:t>relativa al periodo 2011-13</a:t>
            </a:r>
          </a:p>
          <a:p>
            <a:pPr algn="ctr"/>
            <a:endParaRPr lang="it-IT" sz="1400" b="1" dirty="0" smtClean="0">
              <a:solidFill>
                <a:srgbClr val="002060"/>
              </a:solidFill>
            </a:endParaRPr>
          </a:p>
          <a:p>
            <a:pPr algn="ctr"/>
            <a:endParaRPr lang="it-IT" sz="1400" b="1" dirty="0" smtClean="0">
              <a:solidFill>
                <a:srgbClr val="002060"/>
              </a:solidFill>
            </a:endParaRPr>
          </a:p>
          <a:p>
            <a:pPr algn="ctr"/>
            <a:endParaRPr lang="it-IT" sz="1400" b="1" dirty="0" smtClean="0">
              <a:solidFill>
                <a:srgbClr val="002060"/>
              </a:solidFill>
            </a:endParaRPr>
          </a:p>
        </p:txBody>
      </p:sp>
      <p:sp>
        <p:nvSpPr>
          <p:cNvPr id="7" name="CasellaDiTesto 6"/>
          <p:cNvSpPr txBox="1"/>
          <p:nvPr/>
        </p:nvSpPr>
        <p:spPr>
          <a:xfrm>
            <a:off x="3168650" y="-26988"/>
            <a:ext cx="5940425" cy="646331"/>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a:t>
            </a:r>
          </a:p>
          <a:p>
            <a:pPr algn="r">
              <a:defRPr/>
            </a:pPr>
            <a:r>
              <a:rPr lang="it-IT" b="1" dirty="0">
                <a:solidFill>
                  <a:schemeClr val="bg1"/>
                </a:solidFill>
                <a:ea typeface="ＭＳ Ｐゴシック" charset="-128"/>
                <a:cs typeface="Helvetica" pitchFamily="34" charset="0"/>
              </a:rPr>
              <a:t>parte 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sp>
        <p:nvSpPr>
          <p:cNvPr id="2" name="CasellaDiTesto 1"/>
          <p:cNvSpPr txBox="1"/>
          <p:nvPr/>
        </p:nvSpPr>
        <p:spPr>
          <a:xfrm>
            <a:off x="428872" y="1555750"/>
            <a:ext cx="8136904" cy="5078313"/>
          </a:xfrm>
          <a:prstGeom prst="rect">
            <a:avLst/>
          </a:prstGeom>
          <a:noFill/>
        </p:spPr>
        <p:txBody>
          <a:bodyPr wrap="square" rtlCol="0">
            <a:spAutoFit/>
          </a:bodyPr>
          <a:lstStyle/>
          <a:p>
            <a:r>
              <a:rPr lang="it-IT" sz="1200" dirty="0"/>
              <a:t>Il quadro I4 PUBLIC ENGAGEMENT descrive l’attività di monitoraggio del Public Engagement svolta dagli atenei e dai dipartimenti. </a:t>
            </a:r>
            <a:endParaRPr lang="it-IT" sz="1200" dirty="0" smtClean="0"/>
          </a:p>
          <a:p>
            <a:endParaRPr lang="it-IT" sz="1200" dirty="0"/>
          </a:p>
          <a:p>
            <a:r>
              <a:rPr lang="it-IT" sz="1200" dirty="0" smtClean="0"/>
              <a:t>Per “</a:t>
            </a:r>
            <a:r>
              <a:rPr lang="it-IT" sz="1200" dirty="0"/>
              <a:t>PUBLIC ENGAGEMENT </a:t>
            </a:r>
            <a:r>
              <a:rPr lang="it-IT" sz="1200" dirty="0" smtClean="0"/>
              <a:t>” </a:t>
            </a:r>
            <a:r>
              <a:rPr lang="it-IT" sz="1200" dirty="0"/>
              <a:t>si </a:t>
            </a:r>
            <a:r>
              <a:rPr lang="it-IT" sz="1200" dirty="0" smtClean="0"/>
              <a:t>intende:</a:t>
            </a:r>
          </a:p>
          <a:p>
            <a:r>
              <a:rPr lang="it-IT" sz="1200" dirty="0" smtClean="0"/>
              <a:t>l'insieme </a:t>
            </a:r>
            <a:r>
              <a:rPr lang="it-IT" sz="1200" dirty="0"/>
              <a:t>di attività senza scopo di lucro con valore educativo, culturale e di sviluppo della società. L'attività e i benefici dell'istruzione superiore e della ricerca possono essere comunicati e condivisi con il pubblico in numerosi modi, di cui di seguito vengono riportati alcuni esempi:</a:t>
            </a:r>
          </a:p>
          <a:p>
            <a:r>
              <a:rPr lang="it-IT" sz="1200" dirty="0"/>
              <a:t>•	pubblicazioni divulgative firmate dallo staff docente a livello nazionale o internazionale;</a:t>
            </a:r>
          </a:p>
          <a:p>
            <a:r>
              <a:rPr lang="it-IT" sz="1200" dirty="0"/>
              <a:t>•	partecipazioni dello staff docente a trasmissioni radiotelevisive a livello nazionale o internazionale;</a:t>
            </a:r>
          </a:p>
          <a:p>
            <a:r>
              <a:rPr lang="it-IT" sz="1200" dirty="0"/>
              <a:t>•	partecipazioni attive a incontri pubblici organizzati da altri soggetti (ad es. caffè scientifici, festival, fiere </a:t>
            </a:r>
            <a:r>
              <a:rPr lang="it-IT" sz="1200" dirty="0" smtClean="0"/>
              <a:t>	scientifiche</a:t>
            </a:r>
            <a:r>
              <a:rPr lang="it-IT" sz="1200" dirty="0"/>
              <a:t>, ecc.);</a:t>
            </a:r>
          </a:p>
          <a:p>
            <a:r>
              <a:rPr lang="it-IT" sz="1200" dirty="0"/>
              <a:t>•	organizzazione di eventi pubblici (ad es. Notte dei Ricercatori, open </a:t>
            </a:r>
            <a:r>
              <a:rPr lang="it-IT" sz="1200" dirty="0" err="1"/>
              <a:t>day</a:t>
            </a:r>
            <a:r>
              <a:rPr lang="it-IT" sz="1200" dirty="0"/>
              <a:t>);</a:t>
            </a:r>
          </a:p>
          <a:p>
            <a:r>
              <a:rPr lang="it-IT" sz="1200" dirty="0"/>
              <a:t>•	pubblicazioni (cartacee e digitali) dedicate al pubblico esterno (ad es. magazine dell’università);</a:t>
            </a:r>
          </a:p>
          <a:p>
            <a:r>
              <a:rPr lang="it-IT" sz="1200" dirty="0"/>
              <a:t>•	giornate organizzate di formazione alla comunicazione (rivolta a PTA o docenti);</a:t>
            </a:r>
          </a:p>
          <a:p>
            <a:r>
              <a:rPr lang="it-IT" sz="1200" dirty="0"/>
              <a:t>•	siti web interattivi e/o divulgativi, blog;</a:t>
            </a:r>
          </a:p>
          <a:p>
            <a:r>
              <a:rPr lang="it-IT" sz="1200" dirty="0"/>
              <a:t>•	fruizione da parte della comunità di musei, ospedali, impianti sportivi, biblioteche, teatri, edifici storici </a:t>
            </a:r>
            <a:r>
              <a:rPr lang="it-IT" sz="1200" dirty="0" smtClean="0"/>
              <a:t>	universitari;</a:t>
            </a:r>
          </a:p>
          <a:p>
            <a:r>
              <a:rPr lang="it-IT" sz="1200" dirty="0"/>
              <a:t>•	organizzazione di concerti, mostre, esposizioni e altri eventi di pubblica utilità aperti alla comunità;</a:t>
            </a:r>
          </a:p>
          <a:p>
            <a:r>
              <a:rPr lang="it-IT" sz="1200" dirty="0"/>
              <a:t>•	partecipazione alla formulazione di programmi di pubblico interesse (policy-</a:t>
            </a:r>
            <a:r>
              <a:rPr lang="it-IT" sz="1200" dirty="0" err="1"/>
              <a:t>making</a:t>
            </a:r>
            <a:r>
              <a:rPr lang="it-IT" sz="1200" dirty="0"/>
              <a:t>);</a:t>
            </a:r>
          </a:p>
          <a:p>
            <a:r>
              <a:rPr lang="it-IT" sz="1200" dirty="0"/>
              <a:t>•	partecipazione a comitati per la definizione di standard e norme tecniche;</a:t>
            </a:r>
          </a:p>
          <a:p>
            <a:r>
              <a:rPr lang="it-IT" sz="1200" dirty="0"/>
              <a:t>•	iniziative di tutela della salute (es. giornate informative e di prevenzione);</a:t>
            </a:r>
          </a:p>
          <a:p>
            <a:r>
              <a:rPr lang="it-IT" sz="1200" dirty="0"/>
              <a:t>•	iniziative in collaborazione con enti per progetti di sviluppo urbano o valorizzazione del territorio;</a:t>
            </a:r>
          </a:p>
          <a:p>
            <a:r>
              <a:rPr lang="it-IT" sz="1200" dirty="0"/>
              <a:t>•	iniziative di orientamento e interazione con le scuole superiori;</a:t>
            </a:r>
          </a:p>
          <a:p>
            <a:r>
              <a:rPr lang="it-IT" sz="1200" dirty="0"/>
              <a:t>•	iniziative divulgative rivolte a bambini e giovani</a:t>
            </a:r>
            <a:r>
              <a:rPr lang="it-IT" sz="1200" dirty="0" smtClean="0"/>
              <a:t>;</a:t>
            </a:r>
          </a:p>
          <a:p>
            <a:r>
              <a:rPr lang="it-IT" sz="1200" dirty="0" smtClean="0"/>
              <a:t>•</a:t>
            </a:r>
            <a:r>
              <a:rPr lang="it-IT" sz="1200" dirty="0"/>
              <a:t>	iniziative di democrazia partecipativa (es. </a:t>
            </a:r>
            <a:r>
              <a:rPr lang="it-IT" sz="1200" dirty="0" err="1"/>
              <a:t>consensus</a:t>
            </a:r>
            <a:r>
              <a:rPr lang="it-IT" sz="1200" dirty="0"/>
              <a:t> </a:t>
            </a:r>
            <a:r>
              <a:rPr lang="it-IT" sz="1200" dirty="0" err="1"/>
              <a:t>conferences</a:t>
            </a:r>
            <a:r>
              <a:rPr lang="it-IT" sz="1200" dirty="0"/>
              <a:t>, </a:t>
            </a:r>
            <a:r>
              <a:rPr lang="it-IT" sz="1200" dirty="0" err="1"/>
              <a:t>citizen</a:t>
            </a:r>
            <a:r>
              <a:rPr lang="it-IT" sz="1200" dirty="0"/>
              <a:t> panel);</a:t>
            </a:r>
          </a:p>
          <a:p>
            <a:endParaRPr lang="it-IT" sz="1200" dirty="0" smtClean="0"/>
          </a:p>
          <a:p>
            <a:endParaRPr lang="it-IT" sz="1200" dirty="0"/>
          </a:p>
        </p:txBody>
      </p:sp>
    </p:spTree>
    <p:extLst>
      <p:ext uri="{BB962C8B-B14F-4D97-AF65-F5344CB8AC3E}">
        <p14:creationId xmlns:p14="http://schemas.microsoft.com/office/powerpoint/2010/main" val="145407614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7"/>
          <p:cNvSpPr>
            <a:spLocks noChangeArrowheads="1"/>
          </p:cNvSpPr>
          <p:nvPr/>
        </p:nvSpPr>
        <p:spPr bwMode="auto">
          <a:xfrm>
            <a:off x="633413" y="1773238"/>
            <a:ext cx="7488237" cy="676275"/>
          </a:xfrm>
          <a:prstGeom prst="rect">
            <a:avLst/>
          </a:prstGeom>
          <a:noFill/>
          <a:ln w="9525">
            <a:noFill/>
            <a:miter lim="800000"/>
            <a:headEnd/>
            <a:tailEnd/>
          </a:ln>
        </p:spPr>
        <p:txBody>
          <a:bodyPr>
            <a:spAutoFit/>
          </a:bodyPr>
          <a:lstStyle/>
          <a:p>
            <a:endParaRPr lang="it-IT" sz="1000"/>
          </a:p>
          <a:p>
            <a:endParaRPr lang="it-IT" sz="1400"/>
          </a:p>
          <a:p>
            <a:endParaRPr lang="it-IT" sz="1400"/>
          </a:p>
        </p:txBody>
      </p:sp>
      <p:sp>
        <p:nvSpPr>
          <p:cNvPr id="24578" name="CasellaDiTesto 4"/>
          <p:cNvSpPr txBox="1">
            <a:spLocks noChangeArrowheads="1"/>
          </p:cNvSpPr>
          <p:nvPr/>
        </p:nvSpPr>
        <p:spPr bwMode="auto">
          <a:xfrm>
            <a:off x="974725" y="908050"/>
            <a:ext cx="7127875" cy="647700"/>
          </a:xfrm>
          <a:prstGeom prst="rect">
            <a:avLst/>
          </a:prstGeom>
          <a:noFill/>
          <a:ln w="9525">
            <a:noFill/>
            <a:miter lim="800000"/>
            <a:headEnd/>
            <a:tailEnd/>
          </a:ln>
        </p:spPr>
        <p:txBody>
          <a:bodyPr>
            <a:spAutoFit/>
          </a:bodyPr>
          <a:lstStyle/>
          <a:p>
            <a:endParaRPr lang="it-IT"/>
          </a:p>
          <a:p>
            <a:endParaRPr lang="it-IT"/>
          </a:p>
        </p:txBody>
      </p:sp>
      <p:sp>
        <p:nvSpPr>
          <p:cNvPr id="24579" name="CasellaDiTesto 5"/>
          <p:cNvSpPr txBox="1">
            <a:spLocks noChangeArrowheads="1"/>
          </p:cNvSpPr>
          <p:nvPr/>
        </p:nvSpPr>
        <p:spPr bwMode="auto">
          <a:xfrm>
            <a:off x="539750" y="620713"/>
            <a:ext cx="7993063" cy="1600438"/>
          </a:xfrm>
          <a:prstGeom prst="rect">
            <a:avLst/>
          </a:prstGeom>
          <a:noFill/>
          <a:ln w="9525">
            <a:noFill/>
            <a:miter lim="800000"/>
            <a:headEnd/>
            <a:tailEnd/>
          </a:ln>
        </p:spPr>
        <p:txBody>
          <a:bodyPr>
            <a:spAutoFit/>
          </a:bodyPr>
          <a:lstStyle/>
          <a:p>
            <a:pPr algn="ctr"/>
            <a:r>
              <a:rPr lang="it-IT" sz="1400" b="1" dirty="0" smtClean="0">
                <a:solidFill>
                  <a:srgbClr val="002060"/>
                </a:solidFill>
              </a:rPr>
              <a:t>Sezione  I.4.a PE </a:t>
            </a:r>
          </a:p>
          <a:p>
            <a:pPr algn="ctr"/>
            <a:endParaRPr lang="it-IT" sz="1400" b="1" dirty="0" smtClean="0">
              <a:solidFill>
                <a:srgbClr val="002060"/>
              </a:solidFill>
            </a:endParaRPr>
          </a:p>
          <a:p>
            <a:pPr algn="ctr"/>
            <a:r>
              <a:rPr lang="it-IT" sz="1400" b="1" dirty="0" smtClean="0">
                <a:solidFill>
                  <a:srgbClr val="002060"/>
                </a:solidFill>
              </a:rPr>
              <a:t>relativa al periodo 2011-13 (</a:t>
            </a:r>
            <a:r>
              <a:rPr lang="it-IT" sz="1400" b="1" dirty="0" err="1" smtClean="0">
                <a:solidFill>
                  <a:srgbClr val="002060"/>
                </a:solidFill>
              </a:rPr>
              <a:t>max</a:t>
            </a:r>
            <a:r>
              <a:rPr lang="it-IT" sz="1400" b="1" dirty="0" smtClean="0">
                <a:solidFill>
                  <a:srgbClr val="002060"/>
                </a:solidFill>
              </a:rPr>
              <a:t> 2 iniziative per Dipartimento)</a:t>
            </a:r>
          </a:p>
          <a:p>
            <a:pPr algn="ctr"/>
            <a:endParaRPr lang="it-IT" sz="1400" b="1" dirty="0" smtClean="0">
              <a:solidFill>
                <a:srgbClr val="002060"/>
              </a:solidFill>
            </a:endParaRPr>
          </a:p>
          <a:p>
            <a:pPr algn="ctr"/>
            <a:endParaRPr lang="it-IT" sz="1400" b="1" dirty="0" smtClean="0">
              <a:solidFill>
                <a:srgbClr val="002060"/>
              </a:solidFill>
            </a:endParaRPr>
          </a:p>
          <a:p>
            <a:pPr algn="ctr"/>
            <a:endParaRPr lang="it-IT" sz="1400" b="1" dirty="0" smtClean="0">
              <a:solidFill>
                <a:srgbClr val="002060"/>
              </a:solidFill>
            </a:endParaRPr>
          </a:p>
          <a:p>
            <a:pPr algn="ctr"/>
            <a:endParaRPr lang="it-IT" sz="1400" b="1" dirty="0" smtClean="0">
              <a:solidFill>
                <a:srgbClr val="002060"/>
              </a:solidFill>
            </a:endParaRPr>
          </a:p>
        </p:txBody>
      </p:sp>
      <p:sp>
        <p:nvSpPr>
          <p:cNvPr id="7" name="CasellaDiTesto 6"/>
          <p:cNvSpPr txBox="1"/>
          <p:nvPr/>
        </p:nvSpPr>
        <p:spPr>
          <a:xfrm>
            <a:off x="3168650" y="-26988"/>
            <a:ext cx="5940425" cy="646331"/>
          </a:xfrm>
          <a:prstGeom prst="rect">
            <a:avLst/>
          </a:prstGeom>
          <a:noFill/>
        </p:spPr>
        <p:txBody>
          <a:bodyPr>
            <a:spAutoFit/>
          </a:bodyPr>
          <a:lstStyle/>
          <a:p>
            <a:pPr algn="r">
              <a:defRPr/>
            </a:pPr>
            <a:r>
              <a:rPr lang="it-IT" b="1" dirty="0">
                <a:solidFill>
                  <a:schemeClr val="bg1"/>
                </a:solidFill>
                <a:latin typeface="+mj-lt"/>
                <a:ea typeface="ＭＳ Ｐゴシック" charset="-128"/>
                <a:cs typeface="Helvetica" pitchFamily="34" charset="0"/>
              </a:rPr>
              <a:t>La </a:t>
            </a:r>
            <a:r>
              <a:rPr lang="it-IT" b="1" dirty="0" smtClean="0">
                <a:solidFill>
                  <a:schemeClr val="bg1"/>
                </a:solidFill>
                <a:latin typeface="+mj-lt"/>
                <a:ea typeface="ＭＳ Ｐゴシック" charset="-128"/>
                <a:cs typeface="Helvetica" pitchFamily="34" charset="0"/>
              </a:rPr>
              <a:t>SUA-RD</a:t>
            </a:r>
          </a:p>
          <a:p>
            <a:pPr algn="r">
              <a:defRPr/>
            </a:pPr>
            <a:r>
              <a:rPr lang="it-IT" b="1" dirty="0">
                <a:solidFill>
                  <a:schemeClr val="bg1"/>
                </a:solidFill>
                <a:ea typeface="ＭＳ Ｐゴシック" charset="-128"/>
                <a:cs typeface="Helvetica" pitchFamily="34" charset="0"/>
              </a:rPr>
              <a:t>parte 3^</a:t>
            </a:r>
            <a:r>
              <a:rPr lang="it-IT" b="1" dirty="0" smtClean="0">
                <a:solidFill>
                  <a:schemeClr val="bg1"/>
                </a:solidFill>
                <a:latin typeface="+mj-lt"/>
                <a:ea typeface="ＭＳ Ｐゴシック" charset="-128"/>
                <a:cs typeface="Helvetica" pitchFamily="34" charset="0"/>
              </a:rPr>
              <a:t> </a:t>
            </a:r>
            <a:endParaRPr lang="it-IT" b="1" dirty="0">
              <a:solidFill>
                <a:schemeClr val="bg1"/>
              </a:solidFill>
              <a:latin typeface="+mj-lt"/>
              <a:ea typeface="ＭＳ Ｐゴシック" charset="-128"/>
              <a:cs typeface="Helvetica" pitchFamily="34" charset="0"/>
            </a:endParaRPr>
          </a:p>
        </p:txBody>
      </p:sp>
      <p:sp>
        <p:nvSpPr>
          <p:cNvPr id="2" name="CasellaDiTesto 1"/>
          <p:cNvSpPr txBox="1"/>
          <p:nvPr/>
        </p:nvSpPr>
        <p:spPr>
          <a:xfrm>
            <a:off x="553289" y="1340768"/>
            <a:ext cx="8136904" cy="5262979"/>
          </a:xfrm>
          <a:prstGeom prst="rect">
            <a:avLst/>
          </a:prstGeom>
          <a:noFill/>
        </p:spPr>
        <p:txBody>
          <a:bodyPr wrap="square" rtlCol="0">
            <a:spAutoFit/>
          </a:bodyPr>
          <a:lstStyle/>
          <a:p>
            <a:endParaRPr lang="it-IT" sz="1200" dirty="0"/>
          </a:p>
          <a:p>
            <a:r>
              <a:rPr lang="it-IT" sz="1200" dirty="0" smtClean="0"/>
              <a:t>Per MONITORAGGIO delle </a:t>
            </a:r>
            <a:r>
              <a:rPr lang="it-IT" sz="1200" dirty="0"/>
              <a:t>attività di PE si intende</a:t>
            </a:r>
            <a:r>
              <a:rPr lang="it-IT" sz="1200" dirty="0" smtClean="0"/>
              <a:t>:</a:t>
            </a:r>
          </a:p>
          <a:p>
            <a:endParaRPr lang="it-IT" sz="1200" dirty="0"/>
          </a:p>
          <a:p>
            <a:r>
              <a:rPr lang="it-IT" sz="1200" dirty="0"/>
              <a:t>•	la valutazione dell’impatto delle attività rivolte al pubblico</a:t>
            </a:r>
          </a:p>
          <a:p>
            <a:r>
              <a:rPr lang="it-IT" sz="1200" dirty="0"/>
              <a:t>•	il monitoraggio dei visitatori e l'analisi dei fruitori di mostre/musei/collezioni permanenti</a:t>
            </a:r>
          </a:p>
          <a:p>
            <a:r>
              <a:rPr lang="it-IT" sz="1200" dirty="0"/>
              <a:t>•	il monitoraggio dei destinatari delle pubblicazioni realizzate per il pubblico (es. numero e tipo lettori, </a:t>
            </a:r>
            <a:r>
              <a:rPr lang="it-IT" sz="1200" dirty="0" smtClean="0"/>
              <a:t>	gradimento</a:t>
            </a:r>
            <a:r>
              <a:rPr lang="it-IT" sz="1200" dirty="0"/>
              <a:t>)</a:t>
            </a:r>
          </a:p>
          <a:p>
            <a:r>
              <a:rPr lang="it-IT" sz="1200" dirty="0"/>
              <a:t>•	il monitoraggio dell’impegno dei docenti e del PTA (es. giornate o mesi/uomo</a:t>
            </a:r>
            <a:r>
              <a:rPr lang="it-IT" sz="1200" dirty="0" smtClean="0"/>
              <a:t>)</a:t>
            </a:r>
          </a:p>
          <a:p>
            <a:endParaRPr lang="it-IT" sz="1200" dirty="0" smtClean="0"/>
          </a:p>
          <a:p>
            <a:pPr algn="ctr"/>
            <a:r>
              <a:rPr lang="it-IT" sz="1200" dirty="0" smtClean="0"/>
              <a:t>La maschera richiede la compilazione delle seguenti voci: </a:t>
            </a:r>
          </a:p>
          <a:p>
            <a:endParaRPr lang="it-IT" sz="1200" dirty="0"/>
          </a:p>
          <a:p>
            <a:endParaRPr lang="it-IT" sz="1200" dirty="0" smtClean="0"/>
          </a:p>
          <a:p>
            <a:endParaRPr lang="it-IT" sz="1200" dirty="0"/>
          </a:p>
          <a:p>
            <a:endParaRPr lang="it-IT" sz="1200" dirty="0" smtClean="0"/>
          </a:p>
          <a:p>
            <a:endParaRPr lang="it-IT" sz="1200" dirty="0"/>
          </a:p>
          <a:p>
            <a:endParaRPr lang="it-IT" sz="1200" dirty="0" smtClean="0"/>
          </a:p>
          <a:p>
            <a:endParaRPr lang="it-IT" sz="1200" dirty="0"/>
          </a:p>
          <a:p>
            <a:endParaRPr lang="it-IT" sz="1200" dirty="0" smtClean="0"/>
          </a:p>
          <a:p>
            <a:endParaRPr lang="it-IT" sz="1200" dirty="0"/>
          </a:p>
          <a:p>
            <a:endParaRPr lang="it-IT" sz="1200" dirty="0" smtClean="0"/>
          </a:p>
          <a:p>
            <a:endParaRPr lang="it-IT" sz="1200" dirty="0"/>
          </a:p>
          <a:p>
            <a:endParaRPr lang="it-IT" sz="1200" dirty="0" smtClean="0"/>
          </a:p>
          <a:p>
            <a:endParaRPr lang="it-IT" sz="1200" dirty="0" smtClean="0"/>
          </a:p>
          <a:p>
            <a:endParaRPr lang="it-IT" sz="1200" dirty="0"/>
          </a:p>
          <a:p>
            <a:endParaRPr lang="it-IT" sz="1200" dirty="0" smtClean="0"/>
          </a:p>
          <a:p>
            <a:endParaRPr lang="it-IT" sz="1200" dirty="0"/>
          </a:p>
          <a:p>
            <a:endParaRPr lang="it-IT" sz="1200" dirty="0" smtClean="0"/>
          </a:p>
          <a:p>
            <a:endParaRPr lang="it-IT" sz="1200" dirty="0" smtClean="0"/>
          </a:p>
        </p:txBody>
      </p:sp>
      <p:pic>
        <p:nvPicPr>
          <p:cNvPr id="5" name="Immagine 4"/>
          <p:cNvPicPr>
            <a:picLocks noChangeAspect="1"/>
          </p:cNvPicPr>
          <p:nvPr/>
        </p:nvPicPr>
        <p:blipFill rotWithShape="1">
          <a:blip r:embed="rId2"/>
          <a:srcRect l="8766" t="2737" r="11440" b="16732"/>
          <a:stretch/>
        </p:blipFill>
        <p:spPr>
          <a:xfrm>
            <a:off x="827584" y="3573016"/>
            <a:ext cx="6552728" cy="2808312"/>
          </a:xfrm>
          <a:prstGeom prst="rect">
            <a:avLst/>
          </a:prstGeom>
        </p:spPr>
      </p:pic>
    </p:spTree>
    <p:extLst>
      <p:ext uri="{BB962C8B-B14F-4D97-AF65-F5344CB8AC3E}">
        <p14:creationId xmlns:p14="http://schemas.microsoft.com/office/powerpoint/2010/main" val="355094931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1">
  <a:themeElements>
    <a:clrScheme name="Tema di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i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Tema di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i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i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i Offi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i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i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i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i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i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10612</TotalTime>
  <Words>2023</Words>
  <Application>Microsoft Office PowerPoint</Application>
  <PresentationFormat>Presentazione su schermo (4:3)</PresentationFormat>
  <Paragraphs>379</Paragraphs>
  <Slides>21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ＭＳ Ｐゴシック</vt:lpstr>
      <vt:lpstr>Arial</vt:lpstr>
      <vt:lpstr>Calibri</vt:lpstr>
      <vt:lpstr>Helvetica</vt:lpstr>
      <vt:lpstr>Tema1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Mauro.VOLPONI</dc:creator>
  <cp:lastModifiedBy>Michela Bonan</cp:lastModifiedBy>
  <cp:revision>815</cp:revision>
  <cp:lastPrinted>2015-03-17T13:30:56Z</cp:lastPrinted>
  <dcterms:created xsi:type="dcterms:W3CDTF">2011-05-03T09:42:11Z</dcterms:created>
  <dcterms:modified xsi:type="dcterms:W3CDTF">2015-03-24T11:29:21Z</dcterms:modified>
</cp:coreProperties>
</file>