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bookmarkIdSeed="2">
  <p:sldMasterIdLst>
    <p:sldMasterId id="2147483648" r:id="rId1"/>
  </p:sldMasterIdLst>
  <p:notesMasterIdLst>
    <p:notesMasterId r:id="rId37"/>
  </p:notesMasterIdLst>
  <p:sldIdLst>
    <p:sldId id="405" r:id="rId2"/>
    <p:sldId id="541" r:id="rId3"/>
    <p:sldId id="482" r:id="rId4"/>
    <p:sldId id="485" r:id="rId5"/>
    <p:sldId id="526" r:id="rId6"/>
    <p:sldId id="481" r:id="rId7"/>
    <p:sldId id="527" r:id="rId8"/>
    <p:sldId id="489" r:id="rId9"/>
    <p:sldId id="486" r:id="rId10"/>
    <p:sldId id="538" r:id="rId11"/>
    <p:sldId id="492" r:id="rId12"/>
    <p:sldId id="493" r:id="rId13"/>
    <p:sldId id="495" r:id="rId14"/>
    <p:sldId id="494" r:id="rId15"/>
    <p:sldId id="523" r:id="rId16"/>
    <p:sldId id="535" r:id="rId17"/>
    <p:sldId id="536" r:id="rId18"/>
    <p:sldId id="537" r:id="rId19"/>
    <p:sldId id="534" r:id="rId20"/>
    <p:sldId id="539" r:id="rId21"/>
    <p:sldId id="540" r:id="rId22"/>
    <p:sldId id="533" r:id="rId23"/>
    <p:sldId id="502" r:id="rId24"/>
    <p:sldId id="501" r:id="rId25"/>
    <p:sldId id="507" r:id="rId26"/>
    <p:sldId id="530" r:id="rId27"/>
    <p:sldId id="528" r:id="rId28"/>
    <p:sldId id="503" r:id="rId29"/>
    <p:sldId id="504" r:id="rId30"/>
    <p:sldId id="505" r:id="rId31"/>
    <p:sldId id="509" r:id="rId32"/>
    <p:sldId id="529" r:id="rId33"/>
    <p:sldId id="531" r:id="rId34"/>
    <p:sldId id="532" r:id="rId35"/>
    <p:sldId id="508" r:id="rId36"/>
  </p:sldIdLst>
  <p:sldSz cx="12192000" cy="6858000"/>
  <p:notesSz cx="6858000" cy="9144000"/>
  <p:defaultTextStyle>
    <a:defPPr>
      <a:defRPr lang="it-IT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D7D31"/>
    <a:srgbClr val="5B9BD5"/>
    <a:srgbClr val="7698BA"/>
    <a:srgbClr val="FF7C80"/>
    <a:srgbClr val="9BC2E6"/>
    <a:srgbClr val="512507"/>
    <a:srgbClr val="A0D082"/>
    <a:srgbClr val="D1E8FF"/>
    <a:srgbClr val="FF6600"/>
    <a:srgbClr val="D6DCE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le medio 2 - Color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C2FFA5D-87B4-456A-9821-1D502468CF0F}" styleName="Stile con tema 1 - Colore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6374" autoAdjust="0"/>
    <p:restoredTop sz="91094" autoAdjust="0"/>
  </p:normalViewPr>
  <p:slideViewPr>
    <p:cSldViewPr snapToGrid="0">
      <p:cViewPr varScale="1">
        <p:scale>
          <a:sx n="86" d="100"/>
          <a:sy n="86" d="100"/>
        </p:scale>
        <p:origin x="883" y="6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notesMaster" Target="notesMasters/notesMaster1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575AF12A-8BC7-4046-A60D-69F401DA191F}" type="datetimeFigureOut">
              <a:rPr lang="it-IT"/>
              <a:pPr>
                <a:defRPr/>
              </a:pPr>
              <a:t>10/01/2017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it-IT" noProof="0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 noProof="0" smtClean="0"/>
              <a:t>Fare clic per modificare stili del testo dello schema</a:t>
            </a:r>
          </a:p>
          <a:p>
            <a:pPr lvl="1"/>
            <a:r>
              <a:rPr lang="it-IT" noProof="0" smtClean="0"/>
              <a:t>Secondo livello</a:t>
            </a:r>
          </a:p>
          <a:p>
            <a:pPr lvl="2"/>
            <a:r>
              <a:rPr lang="it-IT" noProof="0" smtClean="0"/>
              <a:t>Terzo livello</a:t>
            </a:r>
          </a:p>
          <a:p>
            <a:pPr lvl="3"/>
            <a:r>
              <a:rPr lang="it-IT" noProof="0" smtClean="0"/>
              <a:t>Quarto livello</a:t>
            </a:r>
          </a:p>
          <a:p>
            <a:pPr lvl="4"/>
            <a:r>
              <a:rPr lang="it-IT" noProof="0" smtClean="0"/>
              <a:t>Quinto livello</a:t>
            </a:r>
            <a:endParaRPr lang="it-IT" noProof="0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47AF0A3E-5435-46E1-813A-811998D9F925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08041887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386" name="Segnaposto immagine diapositiva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4387" name="Segnaposto note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it-IT" smtClean="0"/>
          </a:p>
        </p:txBody>
      </p:sp>
      <p:sp>
        <p:nvSpPr>
          <p:cNvPr id="19459" name="Segnaposto numero diapositiva 3"/>
          <p:cNvSpPr txBox="1">
            <a:spLocks noGrp="1"/>
          </p:cNvSpPr>
          <p:nvPr/>
        </p:nvSpPr>
        <p:spPr bwMode="auto">
          <a:xfrm>
            <a:off x="3884613" y="8685213"/>
            <a:ext cx="2971800" cy="458787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anchor="b"/>
          <a:lstStyle/>
          <a:p>
            <a:pPr algn="r">
              <a:defRPr/>
            </a:pPr>
            <a:fld id="{144E15EA-C10B-4957-9237-E3ECCF96C2D4}" type="slidenum">
              <a:rPr lang="it-IT" sz="1200">
                <a:latin typeface="+mn-lt"/>
              </a:rPr>
              <a:pPr algn="r">
                <a:defRPr/>
              </a:pPr>
              <a:t>1</a:t>
            </a:fld>
            <a:endParaRPr lang="it-IT" sz="120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7720253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386" name="Segnaposto immagine diapositiva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4387" name="Segnaposto note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it-IT" smtClean="0"/>
          </a:p>
        </p:txBody>
      </p:sp>
      <p:sp>
        <p:nvSpPr>
          <p:cNvPr id="19459" name="Segnaposto numero diapositiva 3"/>
          <p:cNvSpPr txBox="1">
            <a:spLocks noGrp="1"/>
          </p:cNvSpPr>
          <p:nvPr/>
        </p:nvSpPr>
        <p:spPr bwMode="auto">
          <a:xfrm>
            <a:off x="3884613" y="8685213"/>
            <a:ext cx="2971800" cy="458787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anchor="b"/>
          <a:lstStyle/>
          <a:p>
            <a:pPr algn="r">
              <a:defRPr/>
            </a:pPr>
            <a:fld id="{144E15EA-C10B-4957-9237-E3ECCF96C2D4}" type="slidenum">
              <a:rPr lang="it-IT" sz="1200">
                <a:latin typeface="+mn-lt"/>
              </a:rPr>
              <a:pPr algn="r">
                <a:defRPr/>
              </a:pPr>
              <a:t>10</a:t>
            </a:fld>
            <a:endParaRPr lang="it-IT" sz="120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3806647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386" name="Segnaposto immagine diapositiva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4387" name="Segnaposto note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it-IT" smtClean="0"/>
          </a:p>
        </p:txBody>
      </p:sp>
      <p:sp>
        <p:nvSpPr>
          <p:cNvPr id="19459" name="Segnaposto numero diapositiva 3"/>
          <p:cNvSpPr txBox="1">
            <a:spLocks noGrp="1"/>
          </p:cNvSpPr>
          <p:nvPr/>
        </p:nvSpPr>
        <p:spPr bwMode="auto">
          <a:xfrm>
            <a:off x="3884613" y="8685213"/>
            <a:ext cx="2971800" cy="458787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anchor="b"/>
          <a:lstStyle/>
          <a:p>
            <a:pPr algn="r">
              <a:defRPr/>
            </a:pPr>
            <a:fld id="{144E15EA-C10B-4957-9237-E3ECCF96C2D4}" type="slidenum">
              <a:rPr lang="it-IT" sz="1200">
                <a:latin typeface="+mn-lt"/>
              </a:rPr>
              <a:pPr algn="r">
                <a:defRPr/>
              </a:pPr>
              <a:t>11</a:t>
            </a:fld>
            <a:endParaRPr lang="it-IT" sz="120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47179408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386" name="Segnaposto immagine diapositiva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4387" name="Segnaposto note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it-IT" smtClean="0"/>
          </a:p>
        </p:txBody>
      </p:sp>
      <p:sp>
        <p:nvSpPr>
          <p:cNvPr id="19459" name="Segnaposto numero diapositiva 3"/>
          <p:cNvSpPr txBox="1">
            <a:spLocks noGrp="1"/>
          </p:cNvSpPr>
          <p:nvPr/>
        </p:nvSpPr>
        <p:spPr bwMode="auto">
          <a:xfrm>
            <a:off x="3884613" y="8685213"/>
            <a:ext cx="2971800" cy="458787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anchor="b"/>
          <a:lstStyle/>
          <a:p>
            <a:pPr algn="r">
              <a:defRPr/>
            </a:pPr>
            <a:fld id="{144E15EA-C10B-4957-9237-E3ECCF96C2D4}" type="slidenum">
              <a:rPr lang="it-IT" sz="1200">
                <a:latin typeface="+mn-lt"/>
              </a:rPr>
              <a:pPr algn="r">
                <a:defRPr/>
              </a:pPr>
              <a:t>12</a:t>
            </a:fld>
            <a:endParaRPr lang="it-IT" sz="120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45686234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386" name="Segnaposto immagine diapositiva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4387" name="Segnaposto note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it-IT" smtClean="0"/>
          </a:p>
        </p:txBody>
      </p:sp>
      <p:sp>
        <p:nvSpPr>
          <p:cNvPr id="19459" name="Segnaposto numero diapositiva 3"/>
          <p:cNvSpPr txBox="1">
            <a:spLocks noGrp="1"/>
          </p:cNvSpPr>
          <p:nvPr/>
        </p:nvSpPr>
        <p:spPr bwMode="auto">
          <a:xfrm>
            <a:off x="3884613" y="8685213"/>
            <a:ext cx="2971800" cy="458787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anchor="b"/>
          <a:lstStyle/>
          <a:p>
            <a:pPr algn="r">
              <a:defRPr/>
            </a:pPr>
            <a:fld id="{144E15EA-C10B-4957-9237-E3ECCF96C2D4}" type="slidenum">
              <a:rPr lang="it-IT" sz="1200">
                <a:latin typeface="+mn-lt"/>
              </a:rPr>
              <a:pPr algn="r">
                <a:defRPr/>
              </a:pPr>
              <a:t>13</a:t>
            </a:fld>
            <a:endParaRPr lang="it-IT" sz="120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70910375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386" name="Segnaposto immagine diapositiva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4387" name="Segnaposto note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it-IT" smtClean="0"/>
          </a:p>
        </p:txBody>
      </p:sp>
      <p:sp>
        <p:nvSpPr>
          <p:cNvPr id="19459" name="Segnaposto numero diapositiva 3"/>
          <p:cNvSpPr txBox="1">
            <a:spLocks noGrp="1"/>
          </p:cNvSpPr>
          <p:nvPr/>
        </p:nvSpPr>
        <p:spPr bwMode="auto">
          <a:xfrm>
            <a:off x="3884613" y="8685213"/>
            <a:ext cx="2971800" cy="458787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anchor="b"/>
          <a:lstStyle/>
          <a:p>
            <a:pPr algn="r">
              <a:defRPr/>
            </a:pPr>
            <a:fld id="{144E15EA-C10B-4957-9237-E3ECCF96C2D4}" type="slidenum">
              <a:rPr lang="it-IT" sz="1200">
                <a:latin typeface="+mn-lt"/>
              </a:rPr>
              <a:pPr algn="r">
                <a:defRPr/>
              </a:pPr>
              <a:t>14</a:t>
            </a:fld>
            <a:endParaRPr lang="it-IT" sz="120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44801350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386" name="Segnaposto immagine diapositiva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4387" name="Segnaposto note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it-IT" smtClean="0"/>
          </a:p>
        </p:txBody>
      </p:sp>
      <p:sp>
        <p:nvSpPr>
          <p:cNvPr id="19459" name="Segnaposto numero diapositiva 3"/>
          <p:cNvSpPr txBox="1">
            <a:spLocks noGrp="1"/>
          </p:cNvSpPr>
          <p:nvPr/>
        </p:nvSpPr>
        <p:spPr bwMode="auto">
          <a:xfrm>
            <a:off x="3884613" y="8685213"/>
            <a:ext cx="2971800" cy="458787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anchor="b"/>
          <a:lstStyle/>
          <a:p>
            <a:pPr algn="r">
              <a:defRPr/>
            </a:pPr>
            <a:fld id="{144E15EA-C10B-4957-9237-E3ECCF96C2D4}" type="slidenum">
              <a:rPr lang="it-IT" sz="1200">
                <a:latin typeface="+mn-lt"/>
              </a:rPr>
              <a:pPr algn="r">
                <a:defRPr/>
              </a:pPr>
              <a:t>15</a:t>
            </a:fld>
            <a:endParaRPr lang="it-IT" sz="120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45236379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386" name="Segnaposto immagine diapositiva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4387" name="Segnaposto note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it-IT" smtClean="0"/>
          </a:p>
        </p:txBody>
      </p:sp>
      <p:sp>
        <p:nvSpPr>
          <p:cNvPr id="19459" name="Segnaposto numero diapositiva 3"/>
          <p:cNvSpPr txBox="1">
            <a:spLocks noGrp="1"/>
          </p:cNvSpPr>
          <p:nvPr/>
        </p:nvSpPr>
        <p:spPr bwMode="auto">
          <a:xfrm>
            <a:off x="3884613" y="8685213"/>
            <a:ext cx="2971800" cy="458787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anchor="b"/>
          <a:lstStyle/>
          <a:p>
            <a:pPr algn="r">
              <a:defRPr/>
            </a:pPr>
            <a:fld id="{144E15EA-C10B-4957-9237-E3ECCF96C2D4}" type="slidenum">
              <a:rPr lang="it-IT" sz="1200">
                <a:latin typeface="+mn-lt"/>
              </a:rPr>
              <a:pPr algn="r">
                <a:defRPr/>
              </a:pPr>
              <a:t>16</a:t>
            </a:fld>
            <a:endParaRPr lang="it-IT" sz="120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1998532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386" name="Segnaposto immagine diapositiva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4387" name="Segnaposto note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it-IT" smtClean="0"/>
          </a:p>
        </p:txBody>
      </p:sp>
      <p:sp>
        <p:nvSpPr>
          <p:cNvPr id="19459" name="Segnaposto numero diapositiva 3"/>
          <p:cNvSpPr txBox="1">
            <a:spLocks noGrp="1"/>
          </p:cNvSpPr>
          <p:nvPr/>
        </p:nvSpPr>
        <p:spPr bwMode="auto">
          <a:xfrm>
            <a:off x="3884613" y="8685213"/>
            <a:ext cx="2971800" cy="458787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anchor="b"/>
          <a:lstStyle/>
          <a:p>
            <a:pPr algn="r">
              <a:defRPr/>
            </a:pPr>
            <a:fld id="{144E15EA-C10B-4957-9237-E3ECCF96C2D4}" type="slidenum">
              <a:rPr lang="it-IT" sz="1200">
                <a:latin typeface="+mn-lt"/>
              </a:rPr>
              <a:pPr algn="r">
                <a:defRPr/>
              </a:pPr>
              <a:t>17</a:t>
            </a:fld>
            <a:endParaRPr lang="it-IT" sz="120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47027957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386" name="Segnaposto immagine diapositiva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4387" name="Segnaposto note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it-IT" smtClean="0"/>
          </a:p>
        </p:txBody>
      </p:sp>
      <p:sp>
        <p:nvSpPr>
          <p:cNvPr id="19459" name="Segnaposto numero diapositiva 3"/>
          <p:cNvSpPr txBox="1">
            <a:spLocks noGrp="1"/>
          </p:cNvSpPr>
          <p:nvPr/>
        </p:nvSpPr>
        <p:spPr bwMode="auto">
          <a:xfrm>
            <a:off x="3884613" y="8685213"/>
            <a:ext cx="2971800" cy="458787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anchor="b"/>
          <a:lstStyle/>
          <a:p>
            <a:pPr algn="r">
              <a:defRPr/>
            </a:pPr>
            <a:fld id="{144E15EA-C10B-4957-9237-E3ECCF96C2D4}" type="slidenum">
              <a:rPr lang="it-IT" sz="1200">
                <a:latin typeface="+mn-lt"/>
              </a:rPr>
              <a:pPr algn="r">
                <a:defRPr/>
              </a:pPr>
              <a:t>18</a:t>
            </a:fld>
            <a:endParaRPr lang="it-IT" sz="120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652339303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386" name="Segnaposto immagine diapositiva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4387" name="Segnaposto note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it-IT" smtClean="0"/>
          </a:p>
        </p:txBody>
      </p:sp>
      <p:sp>
        <p:nvSpPr>
          <p:cNvPr id="19459" name="Segnaposto numero diapositiva 3"/>
          <p:cNvSpPr txBox="1">
            <a:spLocks noGrp="1"/>
          </p:cNvSpPr>
          <p:nvPr/>
        </p:nvSpPr>
        <p:spPr bwMode="auto">
          <a:xfrm>
            <a:off x="3884613" y="8685213"/>
            <a:ext cx="2971800" cy="458787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anchor="b"/>
          <a:lstStyle/>
          <a:p>
            <a:pPr algn="r">
              <a:defRPr/>
            </a:pPr>
            <a:fld id="{144E15EA-C10B-4957-9237-E3ECCF96C2D4}" type="slidenum">
              <a:rPr lang="it-IT" sz="1200">
                <a:latin typeface="+mn-lt"/>
              </a:rPr>
              <a:pPr algn="r">
                <a:defRPr/>
              </a:pPr>
              <a:t>19</a:t>
            </a:fld>
            <a:endParaRPr lang="it-IT" sz="120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71915547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386" name="Segnaposto immagine diapositiva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4387" name="Segnaposto note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it-IT" smtClean="0"/>
          </a:p>
        </p:txBody>
      </p:sp>
      <p:sp>
        <p:nvSpPr>
          <p:cNvPr id="19459" name="Segnaposto numero diapositiva 3"/>
          <p:cNvSpPr txBox="1">
            <a:spLocks noGrp="1"/>
          </p:cNvSpPr>
          <p:nvPr/>
        </p:nvSpPr>
        <p:spPr bwMode="auto">
          <a:xfrm>
            <a:off x="3884613" y="8685213"/>
            <a:ext cx="2971800" cy="458787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anchor="b"/>
          <a:lstStyle/>
          <a:p>
            <a:pPr algn="r">
              <a:defRPr/>
            </a:pPr>
            <a:fld id="{144E15EA-C10B-4957-9237-E3ECCF96C2D4}" type="slidenum">
              <a:rPr lang="it-IT" sz="1200">
                <a:latin typeface="+mn-lt"/>
              </a:rPr>
              <a:pPr algn="r">
                <a:defRPr/>
              </a:pPr>
              <a:t>2</a:t>
            </a:fld>
            <a:endParaRPr lang="it-IT" sz="120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459995866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386" name="Segnaposto immagine diapositiva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4387" name="Segnaposto note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it-IT" smtClean="0"/>
          </a:p>
        </p:txBody>
      </p:sp>
      <p:sp>
        <p:nvSpPr>
          <p:cNvPr id="19459" name="Segnaposto numero diapositiva 3"/>
          <p:cNvSpPr txBox="1">
            <a:spLocks noGrp="1"/>
          </p:cNvSpPr>
          <p:nvPr/>
        </p:nvSpPr>
        <p:spPr bwMode="auto">
          <a:xfrm>
            <a:off x="3884613" y="8685213"/>
            <a:ext cx="2971800" cy="458787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anchor="b"/>
          <a:lstStyle/>
          <a:p>
            <a:pPr algn="r">
              <a:defRPr/>
            </a:pPr>
            <a:fld id="{144E15EA-C10B-4957-9237-E3ECCF96C2D4}" type="slidenum">
              <a:rPr lang="it-IT" sz="1200">
                <a:latin typeface="+mn-lt"/>
              </a:rPr>
              <a:pPr algn="r">
                <a:defRPr/>
              </a:pPr>
              <a:t>20</a:t>
            </a:fld>
            <a:endParaRPr lang="it-IT" sz="120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020446978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386" name="Segnaposto immagine diapositiva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4387" name="Segnaposto note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it-IT" smtClean="0"/>
          </a:p>
        </p:txBody>
      </p:sp>
      <p:sp>
        <p:nvSpPr>
          <p:cNvPr id="19459" name="Segnaposto numero diapositiva 3"/>
          <p:cNvSpPr txBox="1">
            <a:spLocks noGrp="1"/>
          </p:cNvSpPr>
          <p:nvPr/>
        </p:nvSpPr>
        <p:spPr bwMode="auto">
          <a:xfrm>
            <a:off x="3884613" y="8685213"/>
            <a:ext cx="2971800" cy="458787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anchor="b"/>
          <a:lstStyle/>
          <a:p>
            <a:pPr algn="r">
              <a:defRPr/>
            </a:pPr>
            <a:fld id="{144E15EA-C10B-4957-9237-E3ECCF96C2D4}" type="slidenum">
              <a:rPr lang="it-IT" sz="1200">
                <a:latin typeface="+mn-lt"/>
              </a:rPr>
              <a:pPr algn="r">
                <a:defRPr/>
              </a:pPr>
              <a:t>21</a:t>
            </a:fld>
            <a:endParaRPr lang="it-IT" sz="120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548219365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386" name="Segnaposto immagine diapositiva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4387" name="Segnaposto note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it-IT" smtClean="0"/>
          </a:p>
        </p:txBody>
      </p:sp>
      <p:sp>
        <p:nvSpPr>
          <p:cNvPr id="19459" name="Segnaposto numero diapositiva 3"/>
          <p:cNvSpPr txBox="1">
            <a:spLocks noGrp="1"/>
          </p:cNvSpPr>
          <p:nvPr/>
        </p:nvSpPr>
        <p:spPr bwMode="auto">
          <a:xfrm>
            <a:off x="3884613" y="8685213"/>
            <a:ext cx="2971800" cy="458787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anchor="b"/>
          <a:lstStyle/>
          <a:p>
            <a:pPr algn="r">
              <a:defRPr/>
            </a:pPr>
            <a:fld id="{144E15EA-C10B-4957-9237-E3ECCF96C2D4}" type="slidenum">
              <a:rPr lang="it-IT" sz="1200">
                <a:latin typeface="+mn-lt"/>
              </a:rPr>
              <a:pPr algn="r">
                <a:defRPr/>
              </a:pPr>
              <a:t>22</a:t>
            </a:fld>
            <a:endParaRPr lang="it-IT" sz="120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993811304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386" name="Segnaposto immagine diapositiva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4387" name="Segnaposto note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it-IT" smtClean="0"/>
          </a:p>
        </p:txBody>
      </p:sp>
      <p:sp>
        <p:nvSpPr>
          <p:cNvPr id="19459" name="Segnaposto numero diapositiva 3"/>
          <p:cNvSpPr txBox="1">
            <a:spLocks noGrp="1"/>
          </p:cNvSpPr>
          <p:nvPr/>
        </p:nvSpPr>
        <p:spPr bwMode="auto">
          <a:xfrm>
            <a:off x="3884613" y="8685213"/>
            <a:ext cx="2971800" cy="458787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anchor="b"/>
          <a:lstStyle/>
          <a:p>
            <a:pPr algn="r">
              <a:defRPr/>
            </a:pPr>
            <a:fld id="{144E15EA-C10B-4957-9237-E3ECCF96C2D4}" type="slidenum">
              <a:rPr lang="it-IT" sz="1200">
                <a:latin typeface="+mn-lt"/>
              </a:rPr>
              <a:pPr algn="r">
                <a:defRPr/>
              </a:pPr>
              <a:t>23</a:t>
            </a:fld>
            <a:endParaRPr lang="it-IT" sz="120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119073435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386" name="Segnaposto immagine diapositiva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4387" name="Segnaposto note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it-IT" smtClean="0"/>
          </a:p>
        </p:txBody>
      </p:sp>
      <p:sp>
        <p:nvSpPr>
          <p:cNvPr id="19459" name="Segnaposto numero diapositiva 3"/>
          <p:cNvSpPr txBox="1">
            <a:spLocks noGrp="1"/>
          </p:cNvSpPr>
          <p:nvPr/>
        </p:nvSpPr>
        <p:spPr bwMode="auto">
          <a:xfrm>
            <a:off x="3884613" y="8685213"/>
            <a:ext cx="2971800" cy="458787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anchor="b"/>
          <a:lstStyle/>
          <a:p>
            <a:pPr algn="r">
              <a:defRPr/>
            </a:pPr>
            <a:fld id="{144E15EA-C10B-4957-9237-E3ECCF96C2D4}" type="slidenum">
              <a:rPr lang="it-IT" sz="1200">
                <a:latin typeface="+mn-lt"/>
              </a:rPr>
              <a:pPr algn="r">
                <a:defRPr/>
              </a:pPr>
              <a:t>24</a:t>
            </a:fld>
            <a:endParaRPr lang="it-IT" sz="120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920991088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386" name="Segnaposto immagine diapositiva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4387" name="Segnaposto note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it-IT" smtClean="0"/>
          </a:p>
        </p:txBody>
      </p:sp>
      <p:sp>
        <p:nvSpPr>
          <p:cNvPr id="19459" name="Segnaposto numero diapositiva 3"/>
          <p:cNvSpPr txBox="1">
            <a:spLocks noGrp="1"/>
          </p:cNvSpPr>
          <p:nvPr/>
        </p:nvSpPr>
        <p:spPr bwMode="auto">
          <a:xfrm>
            <a:off x="3884613" y="8685213"/>
            <a:ext cx="2971800" cy="458787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anchor="b"/>
          <a:lstStyle/>
          <a:p>
            <a:pPr algn="r">
              <a:defRPr/>
            </a:pPr>
            <a:fld id="{144E15EA-C10B-4957-9237-E3ECCF96C2D4}" type="slidenum">
              <a:rPr lang="it-IT" sz="1200">
                <a:latin typeface="+mn-lt"/>
              </a:rPr>
              <a:pPr algn="r">
                <a:defRPr/>
              </a:pPr>
              <a:t>25</a:t>
            </a:fld>
            <a:endParaRPr lang="it-IT" sz="120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4072755459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386" name="Segnaposto immagine diapositiva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4387" name="Segnaposto note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it-IT" smtClean="0"/>
          </a:p>
        </p:txBody>
      </p:sp>
      <p:sp>
        <p:nvSpPr>
          <p:cNvPr id="19459" name="Segnaposto numero diapositiva 3"/>
          <p:cNvSpPr txBox="1">
            <a:spLocks noGrp="1"/>
          </p:cNvSpPr>
          <p:nvPr/>
        </p:nvSpPr>
        <p:spPr bwMode="auto">
          <a:xfrm>
            <a:off x="3884613" y="8685213"/>
            <a:ext cx="2971800" cy="458787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anchor="b"/>
          <a:lstStyle/>
          <a:p>
            <a:pPr algn="r">
              <a:defRPr/>
            </a:pPr>
            <a:fld id="{144E15EA-C10B-4957-9237-E3ECCF96C2D4}" type="slidenum">
              <a:rPr lang="it-IT" sz="1200">
                <a:latin typeface="+mn-lt"/>
              </a:rPr>
              <a:pPr algn="r">
                <a:defRPr/>
              </a:pPr>
              <a:t>26</a:t>
            </a:fld>
            <a:endParaRPr lang="it-IT" sz="120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021863942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386" name="Segnaposto immagine diapositiva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4387" name="Segnaposto note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it-IT" smtClean="0"/>
          </a:p>
        </p:txBody>
      </p:sp>
      <p:sp>
        <p:nvSpPr>
          <p:cNvPr id="19459" name="Segnaposto numero diapositiva 3"/>
          <p:cNvSpPr txBox="1">
            <a:spLocks noGrp="1"/>
          </p:cNvSpPr>
          <p:nvPr/>
        </p:nvSpPr>
        <p:spPr bwMode="auto">
          <a:xfrm>
            <a:off x="3884613" y="8685213"/>
            <a:ext cx="2971800" cy="458787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anchor="b"/>
          <a:lstStyle/>
          <a:p>
            <a:pPr algn="r">
              <a:defRPr/>
            </a:pPr>
            <a:fld id="{144E15EA-C10B-4957-9237-E3ECCF96C2D4}" type="slidenum">
              <a:rPr lang="it-IT" sz="1200">
                <a:latin typeface="+mn-lt"/>
              </a:rPr>
              <a:pPr algn="r">
                <a:defRPr/>
              </a:pPr>
              <a:t>27</a:t>
            </a:fld>
            <a:endParaRPr lang="it-IT" sz="120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84924687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386" name="Segnaposto immagine diapositiva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4387" name="Segnaposto note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it-IT" smtClean="0"/>
          </a:p>
        </p:txBody>
      </p:sp>
      <p:sp>
        <p:nvSpPr>
          <p:cNvPr id="19459" name="Segnaposto numero diapositiva 3"/>
          <p:cNvSpPr txBox="1">
            <a:spLocks noGrp="1"/>
          </p:cNvSpPr>
          <p:nvPr/>
        </p:nvSpPr>
        <p:spPr bwMode="auto">
          <a:xfrm>
            <a:off x="3884613" y="8685213"/>
            <a:ext cx="2971800" cy="458787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anchor="b"/>
          <a:lstStyle/>
          <a:p>
            <a:pPr algn="r">
              <a:defRPr/>
            </a:pPr>
            <a:fld id="{144E15EA-C10B-4957-9237-E3ECCF96C2D4}" type="slidenum">
              <a:rPr lang="it-IT" sz="1200">
                <a:latin typeface="+mn-lt"/>
              </a:rPr>
              <a:pPr algn="r">
                <a:defRPr/>
              </a:pPr>
              <a:t>28</a:t>
            </a:fld>
            <a:endParaRPr lang="it-IT" sz="120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903689578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386" name="Segnaposto immagine diapositiva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4387" name="Segnaposto note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it-IT" smtClean="0"/>
          </a:p>
        </p:txBody>
      </p:sp>
      <p:sp>
        <p:nvSpPr>
          <p:cNvPr id="19459" name="Segnaposto numero diapositiva 3"/>
          <p:cNvSpPr txBox="1">
            <a:spLocks noGrp="1"/>
          </p:cNvSpPr>
          <p:nvPr/>
        </p:nvSpPr>
        <p:spPr bwMode="auto">
          <a:xfrm>
            <a:off x="3884613" y="8685213"/>
            <a:ext cx="2971800" cy="458787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anchor="b"/>
          <a:lstStyle/>
          <a:p>
            <a:pPr algn="r">
              <a:defRPr/>
            </a:pPr>
            <a:fld id="{144E15EA-C10B-4957-9237-E3ECCF96C2D4}" type="slidenum">
              <a:rPr lang="it-IT" sz="1200">
                <a:latin typeface="+mn-lt"/>
              </a:rPr>
              <a:pPr algn="r">
                <a:defRPr/>
              </a:pPr>
              <a:t>29</a:t>
            </a:fld>
            <a:endParaRPr lang="it-IT" sz="120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408516902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386" name="Segnaposto immagine diapositiva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4387" name="Segnaposto note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it-IT" smtClean="0"/>
          </a:p>
        </p:txBody>
      </p:sp>
      <p:sp>
        <p:nvSpPr>
          <p:cNvPr id="19459" name="Segnaposto numero diapositiva 3"/>
          <p:cNvSpPr txBox="1">
            <a:spLocks noGrp="1"/>
          </p:cNvSpPr>
          <p:nvPr/>
        </p:nvSpPr>
        <p:spPr bwMode="auto">
          <a:xfrm>
            <a:off x="3884613" y="8685213"/>
            <a:ext cx="2971800" cy="458787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anchor="b"/>
          <a:lstStyle/>
          <a:p>
            <a:pPr algn="r">
              <a:defRPr/>
            </a:pPr>
            <a:fld id="{144E15EA-C10B-4957-9237-E3ECCF96C2D4}" type="slidenum">
              <a:rPr lang="it-IT" sz="1200">
                <a:latin typeface="+mn-lt"/>
              </a:rPr>
              <a:pPr algn="r">
                <a:defRPr/>
              </a:pPr>
              <a:t>3</a:t>
            </a:fld>
            <a:endParaRPr lang="it-IT" sz="120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792924492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386" name="Segnaposto immagine diapositiva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4387" name="Segnaposto note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it-IT" smtClean="0"/>
          </a:p>
        </p:txBody>
      </p:sp>
      <p:sp>
        <p:nvSpPr>
          <p:cNvPr id="19459" name="Segnaposto numero diapositiva 3"/>
          <p:cNvSpPr txBox="1">
            <a:spLocks noGrp="1"/>
          </p:cNvSpPr>
          <p:nvPr/>
        </p:nvSpPr>
        <p:spPr bwMode="auto">
          <a:xfrm>
            <a:off x="3884613" y="8685213"/>
            <a:ext cx="2971800" cy="458787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anchor="b"/>
          <a:lstStyle/>
          <a:p>
            <a:pPr algn="r">
              <a:defRPr/>
            </a:pPr>
            <a:fld id="{144E15EA-C10B-4957-9237-E3ECCF96C2D4}" type="slidenum">
              <a:rPr lang="it-IT" sz="1200">
                <a:latin typeface="+mn-lt"/>
              </a:rPr>
              <a:pPr algn="r">
                <a:defRPr/>
              </a:pPr>
              <a:t>30</a:t>
            </a:fld>
            <a:endParaRPr lang="it-IT" sz="120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4231482080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386" name="Segnaposto immagine diapositiva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4387" name="Segnaposto note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it-IT" smtClean="0"/>
          </a:p>
        </p:txBody>
      </p:sp>
      <p:sp>
        <p:nvSpPr>
          <p:cNvPr id="19459" name="Segnaposto numero diapositiva 3"/>
          <p:cNvSpPr txBox="1">
            <a:spLocks noGrp="1"/>
          </p:cNvSpPr>
          <p:nvPr/>
        </p:nvSpPr>
        <p:spPr bwMode="auto">
          <a:xfrm>
            <a:off x="3884613" y="8685213"/>
            <a:ext cx="2971800" cy="458787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anchor="b"/>
          <a:lstStyle/>
          <a:p>
            <a:pPr algn="r">
              <a:defRPr/>
            </a:pPr>
            <a:fld id="{144E15EA-C10B-4957-9237-E3ECCF96C2D4}" type="slidenum">
              <a:rPr lang="it-IT" sz="1200">
                <a:latin typeface="+mn-lt"/>
              </a:rPr>
              <a:pPr algn="r">
                <a:defRPr/>
              </a:pPr>
              <a:t>31</a:t>
            </a:fld>
            <a:endParaRPr lang="it-IT" sz="120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454283959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386" name="Segnaposto immagine diapositiva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4387" name="Segnaposto note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it-IT" smtClean="0"/>
          </a:p>
        </p:txBody>
      </p:sp>
      <p:sp>
        <p:nvSpPr>
          <p:cNvPr id="19459" name="Segnaposto numero diapositiva 3"/>
          <p:cNvSpPr txBox="1">
            <a:spLocks noGrp="1"/>
          </p:cNvSpPr>
          <p:nvPr/>
        </p:nvSpPr>
        <p:spPr bwMode="auto">
          <a:xfrm>
            <a:off x="3884613" y="8685213"/>
            <a:ext cx="2971800" cy="458787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anchor="b"/>
          <a:lstStyle/>
          <a:p>
            <a:pPr algn="r">
              <a:defRPr/>
            </a:pPr>
            <a:fld id="{144E15EA-C10B-4957-9237-E3ECCF96C2D4}" type="slidenum">
              <a:rPr lang="it-IT" sz="1200">
                <a:latin typeface="+mn-lt"/>
              </a:rPr>
              <a:pPr algn="r">
                <a:defRPr/>
              </a:pPr>
              <a:t>32</a:t>
            </a:fld>
            <a:endParaRPr lang="it-IT" sz="120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110313791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386" name="Segnaposto immagine diapositiva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4387" name="Segnaposto note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it-IT" smtClean="0"/>
          </a:p>
        </p:txBody>
      </p:sp>
      <p:sp>
        <p:nvSpPr>
          <p:cNvPr id="19459" name="Segnaposto numero diapositiva 3"/>
          <p:cNvSpPr txBox="1">
            <a:spLocks noGrp="1"/>
          </p:cNvSpPr>
          <p:nvPr/>
        </p:nvSpPr>
        <p:spPr bwMode="auto">
          <a:xfrm>
            <a:off x="3884613" y="8685213"/>
            <a:ext cx="2971800" cy="458787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anchor="b"/>
          <a:lstStyle/>
          <a:p>
            <a:pPr algn="r">
              <a:defRPr/>
            </a:pPr>
            <a:fld id="{144E15EA-C10B-4957-9237-E3ECCF96C2D4}" type="slidenum">
              <a:rPr lang="it-IT" sz="1200">
                <a:latin typeface="+mn-lt"/>
              </a:rPr>
              <a:pPr algn="r">
                <a:defRPr/>
              </a:pPr>
              <a:t>33</a:t>
            </a:fld>
            <a:endParaRPr lang="it-IT" sz="120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262708132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386" name="Segnaposto immagine diapositiva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4387" name="Segnaposto note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it-IT" smtClean="0"/>
          </a:p>
        </p:txBody>
      </p:sp>
      <p:sp>
        <p:nvSpPr>
          <p:cNvPr id="19459" name="Segnaposto numero diapositiva 3"/>
          <p:cNvSpPr txBox="1">
            <a:spLocks noGrp="1"/>
          </p:cNvSpPr>
          <p:nvPr/>
        </p:nvSpPr>
        <p:spPr bwMode="auto">
          <a:xfrm>
            <a:off x="3884613" y="8685213"/>
            <a:ext cx="2971800" cy="458787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anchor="b"/>
          <a:lstStyle/>
          <a:p>
            <a:pPr algn="r">
              <a:defRPr/>
            </a:pPr>
            <a:fld id="{144E15EA-C10B-4957-9237-E3ECCF96C2D4}" type="slidenum">
              <a:rPr lang="it-IT" sz="1200">
                <a:latin typeface="+mn-lt"/>
              </a:rPr>
              <a:pPr algn="r">
                <a:defRPr/>
              </a:pPr>
              <a:t>34</a:t>
            </a:fld>
            <a:endParaRPr lang="it-IT" sz="120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628256749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386" name="Segnaposto immagine diapositiva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4387" name="Segnaposto note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it-IT" smtClean="0"/>
          </a:p>
        </p:txBody>
      </p:sp>
      <p:sp>
        <p:nvSpPr>
          <p:cNvPr id="19459" name="Segnaposto numero diapositiva 3"/>
          <p:cNvSpPr txBox="1">
            <a:spLocks noGrp="1"/>
          </p:cNvSpPr>
          <p:nvPr/>
        </p:nvSpPr>
        <p:spPr bwMode="auto">
          <a:xfrm>
            <a:off x="3884613" y="8685213"/>
            <a:ext cx="2971800" cy="458787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anchor="b"/>
          <a:lstStyle/>
          <a:p>
            <a:pPr algn="r">
              <a:defRPr/>
            </a:pPr>
            <a:fld id="{144E15EA-C10B-4957-9237-E3ECCF96C2D4}" type="slidenum">
              <a:rPr lang="it-IT" sz="1200">
                <a:latin typeface="+mn-lt"/>
              </a:rPr>
              <a:pPr algn="r">
                <a:defRPr/>
              </a:pPr>
              <a:t>35</a:t>
            </a:fld>
            <a:endParaRPr lang="it-IT" sz="120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6185527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386" name="Segnaposto immagine diapositiva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4387" name="Segnaposto note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it-IT" smtClean="0"/>
          </a:p>
        </p:txBody>
      </p:sp>
      <p:sp>
        <p:nvSpPr>
          <p:cNvPr id="19459" name="Segnaposto numero diapositiva 3"/>
          <p:cNvSpPr txBox="1">
            <a:spLocks noGrp="1"/>
          </p:cNvSpPr>
          <p:nvPr/>
        </p:nvSpPr>
        <p:spPr bwMode="auto">
          <a:xfrm>
            <a:off x="3884613" y="8685213"/>
            <a:ext cx="2971800" cy="458787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anchor="b"/>
          <a:lstStyle/>
          <a:p>
            <a:pPr algn="r">
              <a:defRPr/>
            </a:pPr>
            <a:fld id="{144E15EA-C10B-4957-9237-E3ECCF96C2D4}" type="slidenum">
              <a:rPr lang="it-IT" sz="1200">
                <a:latin typeface="+mn-lt"/>
              </a:rPr>
              <a:pPr algn="r">
                <a:defRPr/>
              </a:pPr>
              <a:t>4</a:t>
            </a:fld>
            <a:endParaRPr lang="it-IT" sz="120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85593065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386" name="Segnaposto immagine diapositiva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4387" name="Segnaposto note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it-IT" smtClean="0"/>
          </a:p>
        </p:txBody>
      </p:sp>
      <p:sp>
        <p:nvSpPr>
          <p:cNvPr id="19459" name="Segnaposto numero diapositiva 3"/>
          <p:cNvSpPr txBox="1">
            <a:spLocks noGrp="1"/>
          </p:cNvSpPr>
          <p:nvPr/>
        </p:nvSpPr>
        <p:spPr bwMode="auto">
          <a:xfrm>
            <a:off x="3884613" y="8685213"/>
            <a:ext cx="2971800" cy="458787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anchor="b"/>
          <a:lstStyle/>
          <a:p>
            <a:pPr algn="r">
              <a:defRPr/>
            </a:pPr>
            <a:fld id="{144E15EA-C10B-4957-9237-E3ECCF96C2D4}" type="slidenum">
              <a:rPr lang="it-IT" sz="1200">
                <a:latin typeface="+mn-lt"/>
              </a:rPr>
              <a:pPr algn="r">
                <a:defRPr/>
              </a:pPr>
              <a:t>5</a:t>
            </a:fld>
            <a:endParaRPr lang="it-IT" sz="120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94033409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386" name="Segnaposto immagine diapositiva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4387" name="Segnaposto note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it-IT" smtClean="0"/>
          </a:p>
        </p:txBody>
      </p:sp>
      <p:sp>
        <p:nvSpPr>
          <p:cNvPr id="19459" name="Segnaposto numero diapositiva 3"/>
          <p:cNvSpPr txBox="1">
            <a:spLocks noGrp="1"/>
          </p:cNvSpPr>
          <p:nvPr/>
        </p:nvSpPr>
        <p:spPr bwMode="auto">
          <a:xfrm>
            <a:off x="3884613" y="8685213"/>
            <a:ext cx="2971800" cy="458787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anchor="b"/>
          <a:lstStyle/>
          <a:p>
            <a:pPr algn="r">
              <a:defRPr/>
            </a:pPr>
            <a:fld id="{144E15EA-C10B-4957-9237-E3ECCF96C2D4}" type="slidenum">
              <a:rPr lang="it-IT" sz="1200">
                <a:latin typeface="+mn-lt"/>
              </a:rPr>
              <a:pPr algn="r">
                <a:defRPr/>
              </a:pPr>
              <a:t>6</a:t>
            </a:fld>
            <a:endParaRPr lang="it-IT" sz="120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76256479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386" name="Segnaposto immagine diapositiva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4387" name="Segnaposto note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it-IT" smtClean="0"/>
          </a:p>
        </p:txBody>
      </p:sp>
      <p:sp>
        <p:nvSpPr>
          <p:cNvPr id="19459" name="Segnaposto numero diapositiva 3"/>
          <p:cNvSpPr txBox="1">
            <a:spLocks noGrp="1"/>
          </p:cNvSpPr>
          <p:nvPr/>
        </p:nvSpPr>
        <p:spPr bwMode="auto">
          <a:xfrm>
            <a:off x="3884613" y="8685213"/>
            <a:ext cx="2971800" cy="458787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anchor="b"/>
          <a:lstStyle/>
          <a:p>
            <a:pPr algn="r">
              <a:defRPr/>
            </a:pPr>
            <a:fld id="{144E15EA-C10B-4957-9237-E3ECCF96C2D4}" type="slidenum">
              <a:rPr lang="it-IT" sz="1200">
                <a:latin typeface="+mn-lt"/>
              </a:rPr>
              <a:pPr algn="r">
                <a:defRPr/>
              </a:pPr>
              <a:t>7</a:t>
            </a:fld>
            <a:endParaRPr lang="it-IT" sz="120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11955498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386" name="Segnaposto immagine diapositiva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4387" name="Segnaposto note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it-IT" smtClean="0"/>
          </a:p>
        </p:txBody>
      </p:sp>
      <p:sp>
        <p:nvSpPr>
          <p:cNvPr id="19459" name="Segnaposto numero diapositiva 3"/>
          <p:cNvSpPr txBox="1">
            <a:spLocks noGrp="1"/>
          </p:cNvSpPr>
          <p:nvPr/>
        </p:nvSpPr>
        <p:spPr bwMode="auto">
          <a:xfrm>
            <a:off x="3884613" y="8685213"/>
            <a:ext cx="2971800" cy="458787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anchor="b"/>
          <a:lstStyle/>
          <a:p>
            <a:pPr algn="r">
              <a:defRPr/>
            </a:pPr>
            <a:fld id="{144E15EA-C10B-4957-9237-E3ECCF96C2D4}" type="slidenum">
              <a:rPr lang="it-IT" sz="1200">
                <a:latin typeface="+mn-lt"/>
              </a:rPr>
              <a:pPr algn="r">
                <a:defRPr/>
              </a:pPr>
              <a:t>8</a:t>
            </a:fld>
            <a:endParaRPr lang="it-IT" sz="120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28292510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386" name="Segnaposto immagine diapositiva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4387" name="Segnaposto note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it-IT" smtClean="0"/>
          </a:p>
        </p:txBody>
      </p:sp>
      <p:sp>
        <p:nvSpPr>
          <p:cNvPr id="19459" name="Segnaposto numero diapositiva 3"/>
          <p:cNvSpPr txBox="1">
            <a:spLocks noGrp="1"/>
          </p:cNvSpPr>
          <p:nvPr/>
        </p:nvSpPr>
        <p:spPr bwMode="auto">
          <a:xfrm>
            <a:off x="3884613" y="8685213"/>
            <a:ext cx="2971800" cy="458787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anchor="b"/>
          <a:lstStyle/>
          <a:p>
            <a:pPr algn="r">
              <a:defRPr/>
            </a:pPr>
            <a:fld id="{144E15EA-C10B-4957-9237-E3ECCF96C2D4}" type="slidenum">
              <a:rPr lang="it-IT" sz="1200">
                <a:latin typeface="+mn-lt"/>
              </a:rPr>
              <a:pPr algn="r">
                <a:defRPr/>
              </a:pPr>
              <a:t>9</a:t>
            </a:fld>
            <a:endParaRPr lang="it-IT" sz="120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408644456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0E3D33-DA0B-4E86-AE59-869B3F4F8561}" type="datetime1">
              <a:rPr lang="it-IT" smtClean="0"/>
              <a:t>10/01/2017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4399F6-6C54-426F-B696-8FDCE1599104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0234C30-3C75-4A98-824D-D8A3AFC27D23}" type="datetime1">
              <a:rPr lang="it-IT" smtClean="0"/>
              <a:t>10/01/2017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310951-D18C-48D2-BF30-8DBD56A8CC11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72EB3A-8DCE-4A42-B79A-F6CE7283D6ED}" type="datetime1">
              <a:rPr lang="it-IT" smtClean="0"/>
              <a:t>10/01/2017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043791-C463-4F3C-8EFC-82F718AF421C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8423D2-00ED-4536-8EDE-87159F897765}" type="datetime1">
              <a:rPr lang="it-IT" smtClean="0"/>
              <a:t>10/01/2017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3D807E-A0F4-4579-A86E-1C2C2C5A2BB5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9B0ADC-D811-4F7A-A63F-D2C1326866F6}" type="datetime1">
              <a:rPr lang="it-IT" smtClean="0"/>
              <a:t>10/01/2017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544ADB-336D-4353-9FC9-D18EC628C99B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BD1785-98F2-441F-9BD0-77E88FBE1635}" type="datetime1">
              <a:rPr lang="it-IT" smtClean="0"/>
              <a:t>10/01/2017</a:t>
            </a:fld>
            <a:endParaRPr lang="it-IT"/>
          </a:p>
        </p:txBody>
      </p:sp>
      <p:sp>
        <p:nvSpPr>
          <p:cNvPr id="6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605EF6-5857-44DD-976E-56C4DD6952FB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E658D4-737C-458E-889D-3B3E5218C8A4}" type="datetime1">
              <a:rPr lang="it-IT" smtClean="0"/>
              <a:t>10/01/2017</a:t>
            </a:fld>
            <a:endParaRPr lang="it-IT"/>
          </a:p>
        </p:txBody>
      </p:sp>
      <p:sp>
        <p:nvSpPr>
          <p:cNvPr id="8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9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7B60AF-FFD0-4E09-A9ED-6BA45A1DFE52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36C29C2-D83C-4BA2-B6B3-CB0641739575}" type="datetime1">
              <a:rPr lang="it-IT" smtClean="0"/>
              <a:t>10/01/2017</a:t>
            </a:fld>
            <a:endParaRPr lang="it-IT"/>
          </a:p>
        </p:txBody>
      </p:sp>
      <p:sp>
        <p:nvSpPr>
          <p:cNvPr id="4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68BFC5-E0AA-4863-A005-C5A058DD5472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48063D-F434-45F5-8970-CE275B4D6CC1}" type="datetime1">
              <a:rPr lang="it-IT" smtClean="0"/>
              <a:t>10/01/2017</a:t>
            </a:fld>
            <a:endParaRPr lang="it-IT"/>
          </a:p>
        </p:txBody>
      </p:sp>
      <p:sp>
        <p:nvSpPr>
          <p:cNvPr id="3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4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247FFE-C2D7-4F4A-A0E4-5BC49D6F85A4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E0A77A-2587-4C44-A78C-A69B045E5BE6}" type="datetime1">
              <a:rPr lang="it-IT" smtClean="0"/>
              <a:t>10/01/2017</a:t>
            </a:fld>
            <a:endParaRPr lang="it-IT"/>
          </a:p>
        </p:txBody>
      </p:sp>
      <p:sp>
        <p:nvSpPr>
          <p:cNvPr id="6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B1DFCC-E537-4D74-9963-8522A73AB710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it-IT" noProof="0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0A48CF-B331-4321-A36B-C17876962E58}" type="datetime1">
              <a:rPr lang="it-IT" smtClean="0"/>
              <a:t>10/01/2017</a:t>
            </a:fld>
            <a:endParaRPr lang="it-IT"/>
          </a:p>
        </p:txBody>
      </p:sp>
      <p:sp>
        <p:nvSpPr>
          <p:cNvPr id="6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9F75EF-198A-4BB8-B374-F84F3889BE58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Segnaposto titolo 1"/>
          <p:cNvSpPr>
            <a:spLocks noGrp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it-IT" smtClean="0"/>
              <a:t>Fare clic per modificare lo stile del titolo</a:t>
            </a:r>
          </a:p>
        </p:txBody>
      </p:sp>
      <p:sp>
        <p:nvSpPr>
          <p:cNvPr id="1027" name="Segnaposto testo 2"/>
          <p:cNvSpPr>
            <a:spLocks noGrp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73DB4132-A7F8-4E9E-8881-AF2DEAE91C68}" type="datetime1">
              <a:rPr lang="it-IT" smtClean="0"/>
              <a:t>10/01/2017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sz="1200">
                <a:solidFill>
                  <a:srgbClr val="898989"/>
                </a:solidFill>
                <a:latin typeface="Calibri" pitchFamily="34" charset="0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0589C182-A6D8-40F9-889D-C50BE4C60D17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5" r:id="rId1"/>
    <p:sldLayoutId id="2147483704" r:id="rId2"/>
    <p:sldLayoutId id="2147483703" r:id="rId3"/>
    <p:sldLayoutId id="2147483702" r:id="rId4"/>
    <p:sldLayoutId id="2147483701" r:id="rId5"/>
    <p:sldLayoutId id="2147483700" r:id="rId6"/>
    <p:sldLayoutId id="2147483699" r:id="rId7"/>
    <p:sldLayoutId id="2147483698" r:id="rId8"/>
    <p:sldLayoutId id="2147483697" r:id="rId9"/>
    <p:sldLayoutId id="2147483696" r:id="rId10"/>
    <p:sldLayoutId id="2147483695" r:id="rId11"/>
  </p:sldLayoutIdLst>
  <p:hf hdr="0" ftr="0" dt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Relationship Id="rId5" Type="http://schemas.openxmlformats.org/officeDocument/2006/relationships/hyperlink" Target="http://www.anvur.org/attachments/article/26/2.%20onvenzionali%20-%20Finalit%C3%A0%20e%20procedure.pdf" TargetMode="External"/><Relationship Id="rId4" Type="http://schemas.openxmlformats.org/officeDocument/2006/relationships/image" Target="../media/image3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png"/><Relationship Id="rId4" Type="http://schemas.openxmlformats.org/officeDocument/2006/relationships/image" Target="../media/image3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jpg"/><Relationship Id="rId4" Type="http://schemas.openxmlformats.org/officeDocument/2006/relationships/image" Target="../media/image3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png"/><Relationship Id="rId4" Type="http://schemas.openxmlformats.org/officeDocument/2006/relationships/image" Target="../media/image3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7.xml"/><Relationship Id="rId5" Type="http://schemas.openxmlformats.org/officeDocument/2006/relationships/hyperlink" Target="http://www.anvur.org/attachments/article/26/2.%20onvenzionali%20-%20Finalit%C3%A0%20e%20procedure.pdf" TargetMode="External"/><Relationship Id="rId4" Type="http://schemas.openxmlformats.org/officeDocument/2006/relationships/image" Target="../media/image3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png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5" Type="http://schemas.openxmlformats.org/officeDocument/2006/relationships/hyperlink" Target="http://www.anvur.org/attachments/article/26/3.%20convenzionali%20-%20Indicazioni%20operative%20per%20le%20CEV.pdf" TargetMode="External"/><Relationship Id="rId4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egnaposto numero diapositiva 7"/>
          <p:cNvSpPr>
            <a:spLocks noGrp="1"/>
          </p:cNvSpPr>
          <p:nvPr>
            <p:ph type="sldNum" sz="quarter" idx="12"/>
          </p:nvPr>
        </p:nvSpPr>
        <p:spPr>
          <a:xfrm>
            <a:off x="9386977" y="6420033"/>
            <a:ext cx="2743200" cy="365125"/>
          </a:xfrm>
        </p:spPr>
        <p:txBody>
          <a:bodyPr/>
          <a:lstStyle/>
          <a:p>
            <a:pPr>
              <a:defRPr/>
            </a:pPr>
            <a:fld id="{2B247FFE-C2D7-4F4A-A0E4-5BC49D6F85A4}" type="slidenum">
              <a:rPr lang="it-IT" smtClean="0">
                <a:solidFill>
                  <a:srgbClr val="7698BA"/>
                </a:solidFill>
              </a:rPr>
              <a:pPr>
                <a:defRPr/>
              </a:pPr>
              <a:t>1</a:t>
            </a:fld>
            <a:endParaRPr lang="it-IT" dirty="0">
              <a:solidFill>
                <a:srgbClr val="7698BA"/>
              </a:solidFill>
            </a:endParaRPr>
          </a:p>
        </p:txBody>
      </p:sp>
      <p:grpSp>
        <p:nvGrpSpPr>
          <p:cNvPr id="6" name="Gruppo 5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9" name="Rettangolo 8"/>
            <p:cNvSpPr/>
            <p:nvPr/>
          </p:nvSpPr>
          <p:spPr>
            <a:xfrm>
              <a:off x="754063" y="0"/>
              <a:ext cx="3033712" cy="4572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it-IT" sz="2200" b="1" dirty="0" smtClean="0"/>
                <a:t>HIC SUNT FUTURA</a:t>
              </a:r>
              <a:endParaRPr lang="it-IT" sz="2200" b="1" dirty="0"/>
            </a:p>
          </p:txBody>
        </p:sp>
        <p:sp>
          <p:nvSpPr>
            <p:cNvPr id="10" name="Rettangolo 9"/>
            <p:cNvSpPr/>
            <p:nvPr/>
          </p:nvSpPr>
          <p:spPr>
            <a:xfrm>
              <a:off x="0" y="0"/>
              <a:ext cx="830263" cy="457200"/>
            </a:xfrm>
            <a:prstGeom prst="rect">
              <a:avLst/>
            </a:prstGeom>
            <a:solidFill>
              <a:srgbClr val="51250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it-IT"/>
            </a:p>
          </p:txBody>
        </p:sp>
        <p:sp>
          <p:nvSpPr>
            <p:cNvPr id="11" name="Rettangolo 10"/>
            <p:cNvSpPr/>
            <p:nvPr/>
          </p:nvSpPr>
          <p:spPr>
            <a:xfrm>
              <a:off x="3787775" y="0"/>
              <a:ext cx="8404225" cy="454672"/>
            </a:xfrm>
            <a:prstGeom prst="rect">
              <a:avLst/>
            </a:prstGeom>
            <a:solidFill>
              <a:srgbClr val="7698B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r">
                <a:spcBef>
                  <a:spcPts val="0"/>
                </a:spcBef>
              </a:pPr>
              <a:r>
                <a:rPr lang="it-IT" b="1" dirty="0" smtClean="0">
                  <a:solidFill>
                    <a:srgbClr val="FFFFFF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PRESIDIO DELLA QUALITÀ DI ATENEO</a:t>
              </a:r>
              <a:endParaRPr lang="it-IT" b="1" dirty="0">
                <a:solidFill>
                  <a:srgbClr val="FFFF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pic>
          <p:nvPicPr>
            <p:cNvPr id="14" name="Immagine 13" descr="copertina ESTERNO.jp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1609" t="295"/>
            <a:stretch/>
          </p:blipFill>
          <p:spPr>
            <a:xfrm>
              <a:off x="0" y="456561"/>
              <a:ext cx="12192000" cy="5940425"/>
            </a:xfrm>
            <a:prstGeom prst="rect">
              <a:avLst/>
            </a:prstGeom>
          </p:spPr>
        </p:pic>
        <p:sp>
          <p:nvSpPr>
            <p:cNvPr id="15" name="CasellaDiTesto 14"/>
            <p:cNvSpPr txBox="1"/>
            <p:nvPr/>
          </p:nvSpPr>
          <p:spPr>
            <a:xfrm>
              <a:off x="0" y="573470"/>
              <a:ext cx="12130177" cy="458587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it-IT" sz="2000" b="1" dirty="0" smtClean="0">
                <a:solidFill>
                  <a:srgbClr val="FFFFFF"/>
                </a:solidFill>
                <a:latin typeface="+mn-lt"/>
              </a:endParaRPr>
            </a:p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it-IT" sz="2400" b="1" i="1" dirty="0" smtClean="0">
                  <a:solidFill>
                    <a:srgbClr val="FFFFFF"/>
                  </a:solidFill>
                  <a:latin typeface="+mn-lt"/>
                </a:rPr>
                <a:t>ROAD MAP </a:t>
              </a:r>
              <a:r>
                <a:rPr lang="it-IT" sz="2400" b="1" dirty="0" smtClean="0">
                  <a:solidFill>
                    <a:srgbClr val="FFFFFF"/>
                  </a:solidFill>
                  <a:latin typeface="+mn-lt"/>
                </a:rPr>
                <a:t>DI AVVICINAMENTO ALLA VISITA DELLA</a:t>
              </a:r>
            </a:p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it-IT" sz="2400" b="1" dirty="0" smtClean="0">
                  <a:solidFill>
                    <a:srgbClr val="FFFFFF"/>
                  </a:solidFill>
                  <a:latin typeface="+mn-lt"/>
                </a:rPr>
                <a:t>COMMISSIONE DI ESPERTI DELLA VALUTAZIONE</a:t>
              </a:r>
            </a:p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it-IT" sz="2400" b="1" dirty="0" smtClean="0">
                  <a:solidFill>
                    <a:srgbClr val="FFFFFF"/>
                  </a:solidFill>
                  <a:latin typeface="+mn-lt"/>
                </a:rPr>
                <a:t>(CEV) DELL’ANVUR 12-16 DICEMBRE 2016</a:t>
              </a:r>
            </a:p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it-IT" sz="4000" b="1" dirty="0" smtClean="0">
                <a:solidFill>
                  <a:srgbClr val="FFFFFF"/>
                </a:solidFill>
                <a:latin typeface="+mn-lt"/>
              </a:endParaRPr>
            </a:p>
            <a:p>
              <a:pPr algn="ctr"/>
              <a:r>
                <a:rPr lang="it-IT" sz="4000" b="1" dirty="0" smtClean="0">
                  <a:solidFill>
                    <a:srgbClr val="FFFFFF"/>
                  </a:solidFill>
                </a:rPr>
                <a:t>PRESENTAZIONE AL SENATO ACCADEMICO</a:t>
              </a:r>
              <a:endParaRPr lang="it-IT" sz="3000" b="1" dirty="0" smtClean="0">
                <a:solidFill>
                  <a:srgbClr val="FFFFFF"/>
                </a:solidFill>
                <a:latin typeface="+mn-lt"/>
              </a:endParaRPr>
            </a:p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it-IT" sz="3000" b="1" dirty="0" smtClean="0">
                <a:solidFill>
                  <a:srgbClr val="FFFFFF"/>
                </a:solidFill>
                <a:latin typeface="+mn-lt"/>
              </a:endParaRPr>
            </a:p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it-IT" sz="3000" b="1" dirty="0">
                <a:solidFill>
                  <a:srgbClr val="FFFFFF"/>
                </a:solidFill>
                <a:latin typeface="+mn-lt"/>
              </a:endParaRPr>
            </a:p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it-IT" sz="3000" b="1" dirty="0" smtClean="0">
                <a:solidFill>
                  <a:srgbClr val="FFFFFF"/>
                </a:solidFill>
                <a:latin typeface="+mn-lt"/>
              </a:endParaRPr>
            </a:p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it-IT" sz="3000" b="1" smtClean="0">
                  <a:solidFill>
                    <a:srgbClr val="FFFFFF"/>
                  </a:solidFill>
                  <a:latin typeface="+mn-lt"/>
                </a:rPr>
                <a:t>- 27 </a:t>
              </a:r>
              <a:r>
                <a:rPr lang="it-IT" sz="3000" b="1" dirty="0" smtClean="0">
                  <a:solidFill>
                    <a:srgbClr val="FFFFFF"/>
                  </a:solidFill>
                  <a:latin typeface="+mn-lt"/>
                </a:rPr>
                <a:t>SETTEMBRE 2016 -</a:t>
              </a:r>
              <a:endParaRPr lang="it-IT" sz="3000" b="1" dirty="0">
                <a:solidFill>
                  <a:srgbClr val="FFFFFF"/>
                </a:solidFill>
                <a:latin typeface="+mn-lt"/>
              </a:endParaRPr>
            </a:p>
          </p:txBody>
        </p:sp>
        <p:grpSp>
          <p:nvGrpSpPr>
            <p:cNvPr id="4" name="Gruppo 3"/>
            <p:cNvGrpSpPr/>
            <p:nvPr/>
          </p:nvGrpSpPr>
          <p:grpSpPr>
            <a:xfrm>
              <a:off x="0" y="6400422"/>
              <a:ext cx="12192000" cy="457578"/>
              <a:chOff x="0" y="6400800"/>
              <a:chExt cx="12192000" cy="457200"/>
            </a:xfrm>
          </p:grpSpPr>
          <p:sp>
            <p:nvSpPr>
              <p:cNvPr id="21" name="Rettangolo 20"/>
              <p:cNvSpPr/>
              <p:nvPr/>
            </p:nvSpPr>
            <p:spPr>
              <a:xfrm>
                <a:off x="0" y="6400800"/>
                <a:ext cx="1262063" cy="457200"/>
              </a:xfrm>
              <a:prstGeom prst="rect">
                <a:avLst/>
              </a:prstGeom>
              <a:solidFill>
                <a:srgbClr val="512507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it-IT"/>
              </a:p>
            </p:txBody>
          </p:sp>
          <p:sp>
            <p:nvSpPr>
              <p:cNvPr id="22" name="Rettangolo 21"/>
              <p:cNvSpPr/>
              <p:nvPr/>
            </p:nvSpPr>
            <p:spPr>
              <a:xfrm>
                <a:off x="3787775" y="6400800"/>
                <a:ext cx="8404225" cy="457200"/>
              </a:xfrm>
              <a:prstGeom prst="rect">
                <a:avLst/>
              </a:prstGeom>
              <a:solidFill>
                <a:srgbClr val="7698BA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it-IT" dirty="0"/>
              </a:p>
            </p:txBody>
          </p:sp>
          <p:pic>
            <p:nvPicPr>
              <p:cNvPr id="23" name="Immagine 22"/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400692" y="6408685"/>
                <a:ext cx="429571" cy="437994"/>
              </a:xfrm>
              <a:prstGeom prst="rect">
                <a:avLst/>
              </a:prstGeom>
            </p:spPr>
          </p:pic>
          <p:sp>
            <p:nvSpPr>
              <p:cNvPr id="24" name="Rettangolo 23"/>
              <p:cNvSpPr/>
              <p:nvPr/>
            </p:nvSpPr>
            <p:spPr>
              <a:xfrm>
                <a:off x="1262063" y="6400800"/>
                <a:ext cx="2565081" cy="45720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it-IT"/>
              </a:p>
            </p:txBody>
          </p:sp>
          <p:pic>
            <p:nvPicPr>
              <p:cNvPr id="25" name="Immagine 24"/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1280745" y="6408686"/>
                <a:ext cx="1069221" cy="437994"/>
              </a:xfrm>
              <a:prstGeom prst="rect">
                <a:avLst/>
              </a:prstGeom>
            </p:spPr>
          </p:pic>
        </p:grpSp>
        <p:sp>
          <p:nvSpPr>
            <p:cNvPr id="2" name="CasellaDiTesto 1"/>
            <p:cNvSpPr txBox="1"/>
            <p:nvPr/>
          </p:nvSpPr>
          <p:spPr>
            <a:xfrm>
              <a:off x="3891443" y="6518112"/>
              <a:ext cx="7015454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it-IT" sz="1200" b="1" dirty="0" smtClean="0">
                  <a:solidFill>
                    <a:schemeClr val="bg1"/>
                  </a:solidFill>
                </a:rPr>
                <a:t>AREA PIANIFICAZIONE E CONTROLLO DIREZIONALE</a:t>
              </a:r>
              <a:endParaRPr lang="it-IT" sz="1200" b="1" dirty="0">
                <a:solidFill>
                  <a:schemeClr val="bg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1888772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ttangolo 8"/>
          <p:cNvSpPr/>
          <p:nvPr/>
        </p:nvSpPr>
        <p:spPr>
          <a:xfrm>
            <a:off x="754063" y="0"/>
            <a:ext cx="335211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t-IT"/>
          </a:p>
        </p:txBody>
      </p:sp>
      <p:sp>
        <p:nvSpPr>
          <p:cNvPr id="10" name="Rettangolo 9"/>
          <p:cNvSpPr/>
          <p:nvPr/>
        </p:nvSpPr>
        <p:spPr>
          <a:xfrm>
            <a:off x="0" y="0"/>
            <a:ext cx="830263" cy="457200"/>
          </a:xfrm>
          <a:prstGeom prst="rect">
            <a:avLst/>
          </a:prstGeom>
          <a:solidFill>
            <a:srgbClr val="51250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t-IT"/>
          </a:p>
        </p:txBody>
      </p:sp>
      <p:sp>
        <p:nvSpPr>
          <p:cNvPr id="11" name="Rettangolo 10"/>
          <p:cNvSpPr/>
          <p:nvPr/>
        </p:nvSpPr>
        <p:spPr>
          <a:xfrm>
            <a:off x="4106173" y="0"/>
            <a:ext cx="8085827" cy="457200"/>
          </a:xfrm>
          <a:prstGeom prst="rect">
            <a:avLst/>
          </a:prstGeom>
          <a:solidFill>
            <a:srgbClr val="7698B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r"/>
            <a:r>
              <a:rPr lang="it-IT" sz="2000" b="1" i="1" dirty="0" smtClean="0">
                <a:solidFill>
                  <a:schemeClr val="bg1"/>
                </a:solidFill>
                <a:cs typeface="Helvetica"/>
              </a:rPr>
              <a:t>I CORSI DI STUDIO E I DIPARTIMENTI OGGETTO DI VISITA </a:t>
            </a:r>
            <a:endParaRPr lang="it-IT" sz="2000" b="1" i="1" dirty="0">
              <a:solidFill>
                <a:schemeClr val="bg1"/>
              </a:solidFill>
              <a:cs typeface="Helvetica"/>
            </a:endParaRPr>
          </a:p>
        </p:txBody>
      </p:sp>
      <p:grpSp>
        <p:nvGrpSpPr>
          <p:cNvPr id="15" name="Gruppo 14"/>
          <p:cNvGrpSpPr/>
          <p:nvPr/>
        </p:nvGrpSpPr>
        <p:grpSpPr>
          <a:xfrm>
            <a:off x="0" y="6391544"/>
            <a:ext cx="12192000" cy="457200"/>
            <a:chOff x="0" y="6400800"/>
            <a:chExt cx="12192000" cy="457200"/>
          </a:xfrm>
        </p:grpSpPr>
        <p:sp>
          <p:nvSpPr>
            <p:cNvPr id="16" name="Rettangolo 15"/>
            <p:cNvSpPr/>
            <p:nvPr/>
          </p:nvSpPr>
          <p:spPr>
            <a:xfrm>
              <a:off x="0" y="6400800"/>
              <a:ext cx="1262063" cy="457200"/>
            </a:xfrm>
            <a:prstGeom prst="rect">
              <a:avLst/>
            </a:prstGeom>
            <a:solidFill>
              <a:srgbClr val="51250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it-IT"/>
            </a:p>
          </p:txBody>
        </p:sp>
        <p:sp>
          <p:nvSpPr>
            <p:cNvPr id="17" name="Rettangolo 16"/>
            <p:cNvSpPr/>
            <p:nvPr/>
          </p:nvSpPr>
          <p:spPr>
            <a:xfrm>
              <a:off x="3787775" y="6400800"/>
              <a:ext cx="8404225" cy="457200"/>
            </a:xfrm>
            <a:prstGeom prst="rect">
              <a:avLst/>
            </a:prstGeom>
            <a:solidFill>
              <a:srgbClr val="7698B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it-IT" dirty="0"/>
            </a:p>
          </p:txBody>
        </p:sp>
        <p:pic>
          <p:nvPicPr>
            <p:cNvPr id="19" name="Immagine 18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00692" y="6408685"/>
              <a:ext cx="429571" cy="437994"/>
            </a:xfrm>
            <a:prstGeom prst="rect">
              <a:avLst/>
            </a:prstGeom>
          </p:spPr>
        </p:pic>
        <p:sp>
          <p:nvSpPr>
            <p:cNvPr id="20" name="Rettangolo 19"/>
            <p:cNvSpPr/>
            <p:nvPr/>
          </p:nvSpPr>
          <p:spPr>
            <a:xfrm>
              <a:off x="1262063" y="6400800"/>
              <a:ext cx="2565081" cy="4572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it-IT"/>
            </a:p>
          </p:txBody>
        </p:sp>
        <p:pic>
          <p:nvPicPr>
            <p:cNvPr id="21" name="Immagine 20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280745" y="6408686"/>
              <a:ext cx="1069221" cy="437994"/>
            </a:xfrm>
            <a:prstGeom prst="rect">
              <a:avLst/>
            </a:prstGeom>
          </p:spPr>
        </p:pic>
      </p:grpSp>
      <p:sp>
        <p:nvSpPr>
          <p:cNvPr id="3" name="Segnaposto numero diapositiva 2"/>
          <p:cNvSpPr>
            <a:spLocks noGrp="1"/>
          </p:cNvSpPr>
          <p:nvPr>
            <p:ph type="sldNum" sz="quarter" idx="12"/>
          </p:nvPr>
        </p:nvSpPr>
        <p:spPr>
          <a:xfrm>
            <a:off x="9448800" y="6428015"/>
            <a:ext cx="2743200" cy="365125"/>
          </a:xfrm>
        </p:spPr>
        <p:txBody>
          <a:bodyPr/>
          <a:lstStyle/>
          <a:p>
            <a:pPr>
              <a:defRPr/>
            </a:pPr>
            <a:fld id="{2B247FFE-C2D7-4F4A-A0E4-5BC49D6F85A4}" type="slidenum">
              <a:rPr lang="it-IT" sz="1600" b="1" smtClean="0">
                <a:solidFill>
                  <a:schemeClr val="bg1"/>
                </a:solidFill>
              </a:rPr>
              <a:pPr>
                <a:defRPr/>
              </a:pPr>
              <a:t>10</a:t>
            </a:fld>
            <a:endParaRPr lang="it-IT" sz="1600" b="1" dirty="0">
              <a:solidFill>
                <a:schemeClr val="bg1"/>
              </a:solidFill>
            </a:endParaRPr>
          </a:p>
        </p:txBody>
      </p:sp>
      <p:grpSp>
        <p:nvGrpSpPr>
          <p:cNvPr id="18" name="Gruppo 17"/>
          <p:cNvGrpSpPr/>
          <p:nvPr/>
        </p:nvGrpSpPr>
        <p:grpSpPr>
          <a:xfrm>
            <a:off x="0" y="6400422"/>
            <a:ext cx="12192000" cy="457578"/>
            <a:chOff x="0" y="6400800"/>
            <a:chExt cx="12192000" cy="457200"/>
          </a:xfrm>
        </p:grpSpPr>
        <p:sp>
          <p:nvSpPr>
            <p:cNvPr id="22" name="Rettangolo 21"/>
            <p:cNvSpPr/>
            <p:nvPr/>
          </p:nvSpPr>
          <p:spPr>
            <a:xfrm>
              <a:off x="0" y="6400800"/>
              <a:ext cx="1262063" cy="457200"/>
            </a:xfrm>
            <a:prstGeom prst="rect">
              <a:avLst/>
            </a:prstGeom>
            <a:solidFill>
              <a:srgbClr val="51250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it-IT"/>
            </a:p>
          </p:txBody>
        </p:sp>
        <p:sp>
          <p:nvSpPr>
            <p:cNvPr id="23" name="Rettangolo 22"/>
            <p:cNvSpPr/>
            <p:nvPr/>
          </p:nvSpPr>
          <p:spPr>
            <a:xfrm>
              <a:off x="3787775" y="6400800"/>
              <a:ext cx="8404225" cy="457200"/>
            </a:xfrm>
            <a:prstGeom prst="rect">
              <a:avLst/>
            </a:prstGeom>
            <a:solidFill>
              <a:srgbClr val="7698B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it-IT" dirty="0"/>
            </a:p>
          </p:txBody>
        </p:sp>
        <p:pic>
          <p:nvPicPr>
            <p:cNvPr id="24" name="Immagine 23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00692" y="6408685"/>
              <a:ext cx="429571" cy="437994"/>
            </a:xfrm>
            <a:prstGeom prst="rect">
              <a:avLst/>
            </a:prstGeom>
          </p:spPr>
        </p:pic>
        <p:sp>
          <p:nvSpPr>
            <p:cNvPr id="25" name="Rettangolo 24"/>
            <p:cNvSpPr/>
            <p:nvPr/>
          </p:nvSpPr>
          <p:spPr>
            <a:xfrm>
              <a:off x="1262063" y="6400800"/>
              <a:ext cx="2565081" cy="4572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it-IT"/>
            </a:p>
          </p:txBody>
        </p:sp>
        <p:pic>
          <p:nvPicPr>
            <p:cNvPr id="26" name="Immagine 25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280745" y="6408686"/>
              <a:ext cx="1069221" cy="437994"/>
            </a:xfrm>
            <a:prstGeom prst="rect">
              <a:avLst/>
            </a:prstGeom>
          </p:spPr>
        </p:pic>
      </p:grpSp>
      <p:sp>
        <p:nvSpPr>
          <p:cNvPr id="28" name="CasellaDiTesto 27"/>
          <p:cNvSpPr txBox="1"/>
          <p:nvPr/>
        </p:nvSpPr>
        <p:spPr>
          <a:xfrm>
            <a:off x="3827144" y="6470304"/>
            <a:ext cx="701545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200" b="1" dirty="0" smtClean="0">
                <a:solidFill>
                  <a:schemeClr val="bg1"/>
                </a:solidFill>
              </a:rPr>
              <a:t>AREA PIANIFICAZIONE E CONTROLLO DIREZIONALE (APIC)</a:t>
            </a:r>
            <a:endParaRPr lang="it-IT" sz="1200" b="1" dirty="0">
              <a:solidFill>
                <a:schemeClr val="bg1"/>
              </a:solidFill>
            </a:endParaRPr>
          </a:p>
        </p:txBody>
      </p:sp>
      <p:sp>
        <p:nvSpPr>
          <p:cNvPr id="29" name="Rettangolo 28"/>
          <p:cNvSpPr/>
          <p:nvPr/>
        </p:nvSpPr>
        <p:spPr>
          <a:xfrm>
            <a:off x="754063" y="0"/>
            <a:ext cx="3033712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2200" b="1" dirty="0" smtClean="0"/>
              <a:t>HIC SUNT FUTURA</a:t>
            </a:r>
            <a:endParaRPr lang="it-IT" sz="2200" b="1" dirty="0"/>
          </a:p>
        </p:txBody>
      </p:sp>
      <p:sp>
        <p:nvSpPr>
          <p:cNvPr id="33" name="CasellaDiTesto 32"/>
          <p:cNvSpPr txBox="1"/>
          <p:nvPr/>
        </p:nvSpPr>
        <p:spPr>
          <a:xfrm>
            <a:off x="244300" y="457200"/>
            <a:ext cx="11855336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600" dirty="0" smtClean="0">
                <a:latin typeface="+mn-lt"/>
              </a:rPr>
              <a:t>Con due comunicazioni (15 giugno e 27 giugno 2016) l’ANVUR ha reso noto l’elenco completo del Corsi di Studio CdS e dei Dipartimenti oggetto di visita della CEV (</a:t>
            </a:r>
            <a:r>
              <a:rPr lang="it-IT" sz="2600" b="1" dirty="0" smtClean="0">
                <a:solidFill>
                  <a:srgbClr val="ED7D31"/>
                </a:solidFill>
                <a:latin typeface="+mn-lt"/>
              </a:rPr>
              <a:t>5 CdS</a:t>
            </a:r>
            <a:r>
              <a:rPr lang="it-IT" sz="2600" dirty="0" smtClean="0">
                <a:latin typeface="+mn-lt"/>
              </a:rPr>
              <a:t> e </a:t>
            </a:r>
            <a:r>
              <a:rPr lang="it-IT" sz="2600" b="1" dirty="0" smtClean="0">
                <a:solidFill>
                  <a:srgbClr val="ED7D31"/>
                </a:solidFill>
                <a:latin typeface="+mn-lt"/>
              </a:rPr>
              <a:t>1 Dipartimento</a:t>
            </a:r>
            <a:r>
              <a:rPr lang="it-IT" sz="2600" dirty="0" smtClean="0">
                <a:latin typeface="+mn-lt"/>
              </a:rPr>
              <a:t> scelti dall’</a:t>
            </a:r>
            <a:r>
              <a:rPr lang="it-IT" sz="2600" b="1" dirty="0" smtClean="0">
                <a:solidFill>
                  <a:srgbClr val="ED7D31"/>
                </a:solidFill>
                <a:latin typeface="+mn-lt"/>
              </a:rPr>
              <a:t>Ateneo</a:t>
            </a:r>
            <a:r>
              <a:rPr lang="it-IT" sz="2600" dirty="0" smtClean="0">
                <a:latin typeface="+mn-lt"/>
              </a:rPr>
              <a:t> e </a:t>
            </a:r>
            <a:r>
              <a:rPr lang="it-IT" sz="2600" b="1" dirty="0" smtClean="0">
                <a:solidFill>
                  <a:srgbClr val="ED7D31"/>
                </a:solidFill>
                <a:latin typeface="+mn-lt"/>
              </a:rPr>
              <a:t>4 CdS </a:t>
            </a:r>
            <a:r>
              <a:rPr lang="it-IT" sz="2600" dirty="0" smtClean="0">
                <a:latin typeface="+mn-lt"/>
              </a:rPr>
              <a:t>e </a:t>
            </a:r>
            <a:r>
              <a:rPr lang="it-IT" sz="2600" b="1" dirty="0" smtClean="0">
                <a:solidFill>
                  <a:srgbClr val="ED7D31"/>
                </a:solidFill>
                <a:latin typeface="+mn-lt"/>
              </a:rPr>
              <a:t>1 Dipartimento </a:t>
            </a:r>
            <a:r>
              <a:rPr lang="it-IT" sz="2600" dirty="0" smtClean="0">
                <a:latin typeface="+mn-lt"/>
              </a:rPr>
              <a:t>scelti da </a:t>
            </a:r>
            <a:r>
              <a:rPr lang="it-IT" sz="2600" b="1" dirty="0" smtClean="0">
                <a:solidFill>
                  <a:srgbClr val="ED7D31"/>
                </a:solidFill>
                <a:latin typeface="+mn-lt"/>
              </a:rPr>
              <a:t>ANVUR</a:t>
            </a:r>
            <a:r>
              <a:rPr lang="it-IT" sz="2600" dirty="0" smtClean="0">
                <a:latin typeface="+mn-lt"/>
              </a:rPr>
              <a:t>):</a:t>
            </a:r>
            <a:endParaRPr lang="it-IT" sz="2600" dirty="0">
              <a:latin typeface="+mn-lt"/>
            </a:endParaRPr>
          </a:p>
        </p:txBody>
      </p:sp>
      <p:graphicFrame>
        <p:nvGraphicFramePr>
          <p:cNvPr id="4" name="Tabell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05958592"/>
              </p:ext>
            </p:extLst>
          </p:nvPr>
        </p:nvGraphicFramePr>
        <p:xfrm>
          <a:off x="2112881" y="1818589"/>
          <a:ext cx="8166100" cy="4030512"/>
        </p:xfrm>
        <a:graphic>
          <a:graphicData uri="http://schemas.openxmlformats.org/drawingml/2006/table">
            <a:tbl>
              <a:tblPr/>
              <a:tblGrid>
                <a:gridCol w="385695"/>
                <a:gridCol w="5492833"/>
                <a:gridCol w="1383183"/>
                <a:gridCol w="904389"/>
              </a:tblGrid>
              <a:tr h="287894">
                <a:tc>
                  <a:txBody>
                    <a:bodyPr/>
                    <a:lstStyle/>
                    <a:p>
                      <a:pPr algn="ctr" fontAlgn="b"/>
                      <a:endParaRPr lang="it-IT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t-IT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Corsi di Studio oggetto di visita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it-IT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it-IT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6766"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N.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t-IT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Denominazione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Classe di Laurea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Sede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</a:tr>
              <a:tr h="246766"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t-IT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Ingegneria Meccanica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L-9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Udine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6766"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t-IT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Lettere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L-10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Udine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</a:tr>
              <a:tr h="246766"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t-IT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Lingue e Letterature Straniere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L-11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Udine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6766"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t-IT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Viticoltura ed Enologia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L-25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Udine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</a:tr>
              <a:tr h="246766"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t-IT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Infermieristica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L/SNT1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Udine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6766"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t-IT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Comunicazione multimediale e tecnologie dell'informazione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LM-18 &amp; LM-19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Pordenone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</a:tr>
              <a:tr h="246766"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t-IT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Comunicazione integrata per le imprese e le organizzazioni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LM-59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Gorizia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6766"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t-IT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Banca e finanza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LM-77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Udine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</a:tr>
              <a:tr h="246766"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t-IT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Scienze della Formazione Primaria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LM-85 bis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Udine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6766">
                <a:tc>
                  <a:txBody>
                    <a:bodyPr/>
                    <a:lstStyle/>
                    <a:p>
                      <a:pPr algn="ctr" fontAlgn="b"/>
                      <a:endParaRPr lang="it-IT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it-IT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it-IT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it-IT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287894">
                <a:tc>
                  <a:txBody>
                    <a:bodyPr/>
                    <a:lstStyle/>
                    <a:p>
                      <a:pPr algn="ctr" fontAlgn="b"/>
                      <a:endParaRPr lang="it-IT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t-IT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Dipartimenti oggetto di visita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it-IT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it-IT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46766"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N.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t-IT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Denominazione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Sede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it-IT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46766"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t-IT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SCIENZE MEDICHE E BIOLOGICHE (DSMB)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Udine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it-IT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46766"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t-IT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DIPARTIMENTO DI SCIENZE ECONOMICHE E STATISTICHE (DIES)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Udine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it-IT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sp>
        <p:nvSpPr>
          <p:cNvPr id="27" name="Rettangolo 26"/>
          <p:cNvSpPr/>
          <p:nvPr/>
        </p:nvSpPr>
        <p:spPr>
          <a:xfrm>
            <a:off x="2095126" y="5894938"/>
            <a:ext cx="4366324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sz="1400" dirty="0" smtClean="0">
                <a:latin typeface="+mj-lt"/>
              </a:rPr>
              <a:t>Fonte: rielaborazioni APIC su dati comunicati dall’ANVUR </a:t>
            </a:r>
            <a:endParaRPr lang="it-IT" sz="14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7161616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ttangolo 8"/>
          <p:cNvSpPr/>
          <p:nvPr/>
        </p:nvSpPr>
        <p:spPr>
          <a:xfrm>
            <a:off x="754063" y="0"/>
            <a:ext cx="335211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t-IT"/>
          </a:p>
        </p:txBody>
      </p:sp>
      <p:sp>
        <p:nvSpPr>
          <p:cNvPr id="10" name="Rettangolo 9"/>
          <p:cNvSpPr/>
          <p:nvPr/>
        </p:nvSpPr>
        <p:spPr>
          <a:xfrm>
            <a:off x="0" y="0"/>
            <a:ext cx="830263" cy="457200"/>
          </a:xfrm>
          <a:prstGeom prst="rect">
            <a:avLst/>
          </a:prstGeom>
          <a:solidFill>
            <a:srgbClr val="51250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t-IT"/>
          </a:p>
        </p:txBody>
      </p:sp>
      <p:sp>
        <p:nvSpPr>
          <p:cNvPr id="11" name="Rettangolo 10"/>
          <p:cNvSpPr/>
          <p:nvPr/>
        </p:nvSpPr>
        <p:spPr>
          <a:xfrm>
            <a:off x="4106173" y="0"/>
            <a:ext cx="8085827" cy="457200"/>
          </a:xfrm>
          <a:prstGeom prst="rect">
            <a:avLst/>
          </a:prstGeom>
          <a:solidFill>
            <a:srgbClr val="7698B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r"/>
            <a:r>
              <a:rPr lang="it-IT" sz="2000" b="1" i="1" dirty="0" smtClean="0">
                <a:solidFill>
                  <a:schemeClr val="bg1"/>
                </a:solidFill>
                <a:cs typeface="Helvetica"/>
              </a:rPr>
              <a:t>LA BASE DOCUMENTALE ESAMINABILE DALLA CEV</a:t>
            </a:r>
            <a:endParaRPr lang="it-IT" sz="2000" b="1" i="1" dirty="0">
              <a:solidFill>
                <a:schemeClr val="bg1"/>
              </a:solidFill>
              <a:cs typeface="Helvetica"/>
            </a:endParaRPr>
          </a:p>
        </p:txBody>
      </p:sp>
      <p:grpSp>
        <p:nvGrpSpPr>
          <p:cNvPr id="15" name="Gruppo 14"/>
          <p:cNvGrpSpPr/>
          <p:nvPr/>
        </p:nvGrpSpPr>
        <p:grpSpPr>
          <a:xfrm>
            <a:off x="0" y="6391544"/>
            <a:ext cx="12192000" cy="457200"/>
            <a:chOff x="0" y="6400800"/>
            <a:chExt cx="12192000" cy="457200"/>
          </a:xfrm>
        </p:grpSpPr>
        <p:sp>
          <p:nvSpPr>
            <p:cNvPr id="16" name="Rettangolo 15"/>
            <p:cNvSpPr/>
            <p:nvPr/>
          </p:nvSpPr>
          <p:spPr>
            <a:xfrm>
              <a:off x="0" y="6400800"/>
              <a:ext cx="1262063" cy="457200"/>
            </a:xfrm>
            <a:prstGeom prst="rect">
              <a:avLst/>
            </a:prstGeom>
            <a:solidFill>
              <a:srgbClr val="51250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it-IT"/>
            </a:p>
          </p:txBody>
        </p:sp>
        <p:sp>
          <p:nvSpPr>
            <p:cNvPr id="17" name="Rettangolo 16"/>
            <p:cNvSpPr/>
            <p:nvPr/>
          </p:nvSpPr>
          <p:spPr>
            <a:xfrm>
              <a:off x="3787775" y="6400800"/>
              <a:ext cx="8404225" cy="457200"/>
            </a:xfrm>
            <a:prstGeom prst="rect">
              <a:avLst/>
            </a:prstGeom>
            <a:solidFill>
              <a:srgbClr val="7698B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it-IT" dirty="0"/>
            </a:p>
          </p:txBody>
        </p:sp>
        <p:pic>
          <p:nvPicPr>
            <p:cNvPr id="19" name="Immagine 18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00692" y="6408685"/>
              <a:ext cx="429571" cy="437994"/>
            </a:xfrm>
            <a:prstGeom prst="rect">
              <a:avLst/>
            </a:prstGeom>
          </p:spPr>
        </p:pic>
        <p:sp>
          <p:nvSpPr>
            <p:cNvPr id="20" name="Rettangolo 19"/>
            <p:cNvSpPr/>
            <p:nvPr/>
          </p:nvSpPr>
          <p:spPr>
            <a:xfrm>
              <a:off x="1262063" y="6400800"/>
              <a:ext cx="2565081" cy="4572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it-IT"/>
            </a:p>
          </p:txBody>
        </p:sp>
        <p:pic>
          <p:nvPicPr>
            <p:cNvPr id="21" name="Immagine 20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280745" y="6408686"/>
              <a:ext cx="1069221" cy="437994"/>
            </a:xfrm>
            <a:prstGeom prst="rect">
              <a:avLst/>
            </a:prstGeom>
          </p:spPr>
        </p:pic>
      </p:grpSp>
      <p:sp>
        <p:nvSpPr>
          <p:cNvPr id="3" name="Segnaposto numero diapositiva 2"/>
          <p:cNvSpPr>
            <a:spLocks noGrp="1"/>
          </p:cNvSpPr>
          <p:nvPr>
            <p:ph type="sldNum" sz="quarter" idx="12"/>
          </p:nvPr>
        </p:nvSpPr>
        <p:spPr>
          <a:xfrm>
            <a:off x="9448800" y="6428015"/>
            <a:ext cx="2743200" cy="365125"/>
          </a:xfrm>
        </p:spPr>
        <p:txBody>
          <a:bodyPr/>
          <a:lstStyle/>
          <a:p>
            <a:pPr>
              <a:defRPr/>
            </a:pPr>
            <a:fld id="{2B247FFE-C2D7-4F4A-A0E4-5BC49D6F85A4}" type="slidenum">
              <a:rPr lang="it-IT" sz="1600" b="1" smtClean="0">
                <a:solidFill>
                  <a:schemeClr val="bg1"/>
                </a:solidFill>
              </a:rPr>
              <a:pPr>
                <a:defRPr/>
              </a:pPr>
              <a:t>11</a:t>
            </a:fld>
            <a:endParaRPr lang="it-IT" sz="1600" b="1" dirty="0">
              <a:solidFill>
                <a:schemeClr val="bg1"/>
              </a:solidFill>
            </a:endParaRPr>
          </a:p>
        </p:txBody>
      </p:sp>
      <p:grpSp>
        <p:nvGrpSpPr>
          <p:cNvPr id="18" name="Gruppo 17"/>
          <p:cNvGrpSpPr/>
          <p:nvPr/>
        </p:nvGrpSpPr>
        <p:grpSpPr>
          <a:xfrm>
            <a:off x="0" y="6400422"/>
            <a:ext cx="12192000" cy="457578"/>
            <a:chOff x="0" y="6400800"/>
            <a:chExt cx="12192000" cy="457200"/>
          </a:xfrm>
        </p:grpSpPr>
        <p:sp>
          <p:nvSpPr>
            <p:cNvPr id="22" name="Rettangolo 21"/>
            <p:cNvSpPr/>
            <p:nvPr/>
          </p:nvSpPr>
          <p:spPr>
            <a:xfrm>
              <a:off x="0" y="6400800"/>
              <a:ext cx="1262063" cy="457200"/>
            </a:xfrm>
            <a:prstGeom prst="rect">
              <a:avLst/>
            </a:prstGeom>
            <a:solidFill>
              <a:srgbClr val="51250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it-IT"/>
            </a:p>
          </p:txBody>
        </p:sp>
        <p:sp>
          <p:nvSpPr>
            <p:cNvPr id="23" name="Rettangolo 22"/>
            <p:cNvSpPr/>
            <p:nvPr/>
          </p:nvSpPr>
          <p:spPr>
            <a:xfrm>
              <a:off x="3787775" y="6400800"/>
              <a:ext cx="8404225" cy="457200"/>
            </a:xfrm>
            <a:prstGeom prst="rect">
              <a:avLst/>
            </a:prstGeom>
            <a:solidFill>
              <a:srgbClr val="7698B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it-IT" dirty="0"/>
            </a:p>
          </p:txBody>
        </p:sp>
        <p:pic>
          <p:nvPicPr>
            <p:cNvPr id="24" name="Immagine 23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00692" y="6408685"/>
              <a:ext cx="429571" cy="437994"/>
            </a:xfrm>
            <a:prstGeom prst="rect">
              <a:avLst/>
            </a:prstGeom>
          </p:spPr>
        </p:pic>
        <p:sp>
          <p:nvSpPr>
            <p:cNvPr id="25" name="Rettangolo 24"/>
            <p:cNvSpPr/>
            <p:nvPr/>
          </p:nvSpPr>
          <p:spPr>
            <a:xfrm>
              <a:off x="1262063" y="6400800"/>
              <a:ext cx="2565081" cy="4572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it-IT"/>
            </a:p>
          </p:txBody>
        </p:sp>
        <p:pic>
          <p:nvPicPr>
            <p:cNvPr id="26" name="Immagine 25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280745" y="6408686"/>
              <a:ext cx="1069221" cy="437994"/>
            </a:xfrm>
            <a:prstGeom prst="rect">
              <a:avLst/>
            </a:prstGeom>
          </p:spPr>
        </p:pic>
      </p:grpSp>
      <p:sp>
        <p:nvSpPr>
          <p:cNvPr id="28" name="CasellaDiTesto 27"/>
          <p:cNvSpPr txBox="1"/>
          <p:nvPr/>
        </p:nvSpPr>
        <p:spPr>
          <a:xfrm>
            <a:off x="3827144" y="6470304"/>
            <a:ext cx="701545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200" b="1" dirty="0" smtClean="0">
                <a:solidFill>
                  <a:schemeClr val="bg1"/>
                </a:solidFill>
              </a:rPr>
              <a:t>AREA PIANIFICAZIONE E CONTROLLO DIREZIONALE (APIC)</a:t>
            </a:r>
            <a:endParaRPr lang="it-IT" sz="1200" b="1" dirty="0">
              <a:solidFill>
                <a:schemeClr val="bg1"/>
              </a:solidFill>
            </a:endParaRPr>
          </a:p>
        </p:txBody>
      </p:sp>
      <p:sp>
        <p:nvSpPr>
          <p:cNvPr id="29" name="Rettangolo 28"/>
          <p:cNvSpPr/>
          <p:nvPr/>
        </p:nvSpPr>
        <p:spPr>
          <a:xfrm>
            <a:off x="754063" y="0"/>
            <a:ext cx="3033712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2200" b="1" dirty="0" smtClean="0"/>
              <a:t>HIC SUNT FUTURA</a:t>
            </a:r>
            <a:endParaRPr lang="it-IT" sz="2200" b="1" dirty="0"/>
          </a:p>
        </p:txBody>
      </p:sp>
      <p:sp>
        <p:nvSpPr>
          <p:cNvPr id="33" name="CasellaDiTesto 32"/>
          <p:cNvSpPr txBox="1"/>
          <p:nvPr/>
        </p:nvSpPr>
        <p:spPr>
          <a:xfrm>
            <a:off x="97654" y="457200"/>
            <a:ext cx="11896078" cy="7278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900" dirty="0">
                <a:latin typeface="+mn-lt"/>
              </a:rPr>
              <a:t>I documenti necessari alle operazioni di </a:t>
            </a:r>
            <a:r>
              <a:rPr lang="it-IT" sz="2900" dirty="0" smtClean="0">
                <a:latin typeface="+mn-lt"/>
              </a:rPr>
              <a:t>accreditamento </a:t>
            </a:r>
            <a:r>
              <a:rPr lang="it-IT" sz="2900" dirty="0">
                <a:latin typeface="+mn-lt"/>
              </a:rPr>
              <a:t>devono essere già disponibili </a:t>
            </a:r>
            <a:r>
              <a:rPr lang="it-IT" sz="2900" dirty="0" smtClean="0">
                <a:latin typeface="+mn-lt"/>
              </a:rPr>
              <a:t>e regolarmente </a:t>
            </a:r>
            <a:r>
              <a:rPr lang="it-IT" sz="2900" dirty="0">
                <a:latin typeface="+mn-lt"/>
              </a:rPr>
              <a:t>utilizzati all'interno dell'Ateneo e </a:t>
            </a:r>
            <a:r>
              <a:rPr lang="it-IT" sz="2900" b="1" dirty="0">
                <a:solidFill>
                  <a:srgbClr val="ED7D31"/>
                </a:solidFill>
                <a:latin typeface="+mn-lt"/>
              </a:rPr>
              <a:t>non si </a:t>
            </a:r>
            <a:r>
              <a:rPr lang="it-IT" sz="2900" b="1" dirty="0" smtClean="0">
                <a:solidFill>
                  <a:srgbClr val="ED7D31"/>
                </a:solidFill>
                <a:latin typeface="+mn-lt"/>
              </a:rPr>
              <a:t>deve </a:t>
            </a:r>
            <a:r>
              <a:rPr lang="it-IT" sz="2900" b="1" dirty="0">
                <a:solidFill>
                  <a:srgbClr val="ED7D31"/>
                </a:solidFill>
                <a:latin typeface="+mn-lt"/>
              </a:rPr>
              <a:t>ricorrere a documenti preparati appositamente </a:t>
            </a:r>
            <a:r>
              <a:rPr lang="it-IT" sz="2900" b="1" dirty="0" smtClean="0">
                <a:solidFill>
                  <a:srgbClr val="ED7D31"/>
                </a:solidFill>
                <a:latin typeface="+mn-lt"/>
              </a:rPr>
              <a:t>per </a:t>
            </a:r>
            <a:r>
              <a:rPr lang="it-IT" sz="2900" b="1" dirty="0">
                <a:solidFill>
                  <a:srgbClr val="ED7D31"/>
                </a:solidFill>
                <a:latin typeface="+mn-lt"/>
              </a:rPr>
              <a:t>la visita di </a:t>
            </a:r>
            <a:r>
              <a:rPr lang="it-IT" sz="2900" b="1" dirty="0" smtClean="0">
                <a:solidFill>
                  <a:srgbClr val="ED7D31"/>
                </a:solidFill>
                <a:latin typeface="+mn-lt"/>
              </a:rPr>
              <a:t>accreditamento</a:t>
            </a:r>
            <a:r>
              <a:rPr lang="it-IT" sz="2900" dirty="0" smtClean="0">
                <a:latin typeface="+mn-lt"/>
              </a:rPr>
              <a:t>:</a:t>
            </a:r>
            <a:endParaRPr lang="it-IT" sz="2900" dirty="0">
              <a:latin typeface="+mn-lt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it-IT" sz="2900" dirty="0" smtClean="0">
                <a:latin typeface="+mn-lt"/>
              </a:rPr>
              <a:t>documenti </a:t>
            </a:r>
            <a:r>
              <a:rPr lang="it-IT" sz="2900" dirty="0">
                <a:latin typeface="+mn-lt"/>
              </a:rPr>
              <a:t>già disponibili nei sistemi informativi nazionali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it-IT" sz="2900" dirty="0">
                <a:latin typeface="+mn-lt"/>
              </a:rPr>
              <a:t>documenti formali predisposti dall'Ateneo per la </a:t>
            </a:r>
            <a:r>
              <a:rPr lang="it-IT" sz="2900" dirty="0" smtClean="0">
                <a:latin typeface="+mn-lt"/>
              </a:rPr>
              <a:t>programmazione </a:t>
            </a:r>
            <a:r>
              <a:rPr lang="it-IT" sz="2900" dirty="0">
                <a:latin typeface="+mn-lt"/>
              </a:rPr>
              <a:t>e la gestione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it-IT" sz="2900" dirty="0">
                <a:latin typeface="+mn-lt"/>
              </a:rPr>
              <a:t>documenti formali predisposti dall'Ateneo per il Sistema di </a:t>
            </a:r>
            <a:r>
              <a:rPr lang="it-IT" sz="2900" dirty="0" smtClean="0">
                <a:latin typeface="+mn-lt"/>
              </a:rPr>
              <a:t>Assicurazione </a:t>
            </a:r>
            <a:r>
              <a:rPr lang="it-IT" sz="2900" dirty="0">
                <a:latin typeface="+mn-lt"/>
              </a:rPr>
              <a:t>Qualità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it-IT" sz="2900" dirty="0">
                <a:latin typeface="+mn-lt"/>
              </a:rPr>
              <a:t>documenti formali predisposti dai CdS per la gestione del CdS e </a:t>
            </a:r>
            <a:r>
              <a:rPr lang="it-IT" sz="2900" dirty="0" smtClean="0">
                <a:latin typeface="+mn-lt"/>
              </a:rPr>
              <a:t>della </a:t>
            </a:r>
            <a:r>
              <a:rPr lang="it-IT" sz="2900" dirty="0">
                <a:latin typeface="+mn-lt"/>
              </a:rPr>
              <a:t>Qualità della Formazione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it-IT" sz="2900" dirty="0">
                <a:latin typeface="+mn-lt"/>
              </a:rPr>
              <a:t>documenti formali predisposti dai Dipartimenti per la gestione </a:t>
            </a:r>
            <a:r>
              <a:rPr lang="it-IT" sz="2900" dirty="0" smtClean="0">
                <a:latin typeface="+mn-lt"/>
              </a:rPr>
              <a:t>del </a:t>
            </a:r>
            <a:r>
              <a:rPr lang="it-IT" sz="2900" dirty="0">
                <a:latin typeface="+mn-lt"/>
              </a:rPr>
              <a:t>Dipartimento e della Qualità della Ricerca </a:t>
            </a:r>
          </a:p>
          <a:p>
            <a:endParaRPr lang="it-IT" sz="3000" dirty="0" smtClean="0">
              <a:latin typeface="+mn-lt"/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it-IT" sz="3000" dirty="0">
              <a:latin typeface="+mn-lt"/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it-IT" sz="30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4004126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ttangolo 8"/>
          <p:cNvSpPr/>
          <p:nvPr/>
        </p:nvSpPr>
        <p:spPr>
          <a:xfrm>
            <a:off x="754063" y="0"/>
            <a:ext cx="335211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t-IT"/>
          </a:p>
        </p:txBody>
      </p:sp>
      <p:sp>
        <p:nvSpPr>
          <p:cNvPr id="10" name="Rettangolo 9"/>
          <p:cNvSpPr/>
          <p:nvPr/>
        </p:nvSpPr>
        <p:spPr>
          <a:xfrm>
            <a:off x="0" y="0"/>
            <a:ext cx="830263" cy="457200"/>
          </a:xfrm>
          <a:prstGeom prst="rect">
            <a:avLst/>
          </a:prstGeom>
          <a:solidFill>
            <a:srgbClr val="51250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t-IT"/>
          </a:p>
        </p:txBody>
      </p:sp>
      <p:sp>
        <p:nvSpPr>
          <p:cNvPr id="11" name="Rettangolo 10"/>
          <p:cNvSpPr/>
          <p:nvPr/>
        </p:nvSpPr>
        <p:spPr>
          <a:xfrm>
            <a:off x="4106173" y="0"/>
            <a:ext cx="8085827" cy="457200"/>
          </a:xfrm>
          <a:prstGeom prst="rect">
            <a:avLst/>
          </a:prstGeom>
          <a:solidFill>
            <a:srgbClr val="7698B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r"/>
            <a:r>
              <a:rPr lang="it-IT" sz="2000" b="1" i="1" dirty="0">
                <a:solidFill>
                  <a:schemeClr val="bg1"/>
                </a:solidFill>
                <a:cs typeface="Helvetica"/>
              </a:rPr>
              <a:t>ESEMPI DI </a:t>
            </a:r>
            <a:r>
              <a:rPr lang="it-IT" sz="2000" b="1" i="1" dirty="0" smtClean="0">
                <a:solidFill>
                  <a:schemeClr val="bg1"/>
                </a:solidFill>
                <a:cs typeface="Helvetica"/>
              </a:rPr>
              <a:t>DOCUMENTI ESAMINABILI DALLA CEV</a:t>
            </a:r>
            <a:endParaRPr lang="it-IT" sz="2000" b="1" i="1" dirty="0">
              <a:solidFill>
                <a:schemeClr val="bg1"/>
              </a:solidFill>
              <a:cs typeface="Helvetica"/>
            </a:endParaRPr>
          </a:p>
        </p:txBody>
      </p:sp>
      <p:grpSp>
        <p:nvGrpSpPr>
          <p:cNvPr id="15" name="Gruppo 14"/>
          <p:cNvGrpSpPr/>
          <p:nvPr/>
        </p:nvGrpSpPr>
        <p:grpSpPr>
          <a:xfrm>
            <a:off x="0" y="6391544"/>
            <a:ext cx="12192000" cy="457200"/>
            <a:chOff x="0" y="6400800"/>
            <a:chExt cx="12192000" cy="457200"/>
          </a:xfrm>
        </p:grpSpPr>
        <p:sp>
          <p:nvSpPr>
            <p:cNvPr id="16" name="Rettangolo 15"/>
            <p:cNvSpPr/>
            <p:nvPr/>
          </p:nvSpPr>
          <p:spPr>
            <a:xfrm>
              <a:off x="0" y="6400800"/>
              <a:ext cx="1262063" cy="457200"/>
            </a:xfrm>
            <a:prstGeom prst="rect">
              <a:avLst/>
            </a:prstGeom>
            <a:solidFill>
              <a:srgbClr val="51250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it-IT"/>
            </a:p>
          </p:txBody>
        </p:sp>
        <p:sp>
          <p:nvSpPr>
            <p:cNvPr id="17" name="Rettangolo 16"/>
            <p:cNvSpPr/>
            <p:nvPr/>
          </p:nvSpPr>
          <p:spPr>
            <a:xfrm>
              <a:off x="3787775" y="6400800"/>
              <a:ext cx="8404225" cy="457200"/>
            </a:xfrm>
            <a:prstGeom prst="rect">
              <a:avLst/>
            </a:prstGeom>
            <a:solidFill>
              <a:srgbClr val="7698B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it-IT" dirty="0"/>
            </a:p>
          </p:txBody>
        </p:sp>
        <p:pic>
          <p:nvPicPr>
            <p:cNvPr id="19" name="Immagine 18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00692" y="6408685"/>
              <a:ext cx="429571" cy="437994"/>
            </a:xfrm>
            <a:prstGeom prst="rect">
              <a:avLst/>
            </a:prstGeom>
          </p:spPr>
        </p:pic>
        <p:sp>
          <p:nvSpPr>
            <p:cNvPr id="20" name="Rettangolo 19"/>
            <p:cNvSpPr/>
            <p:nvPr/>
          </p:nvSpPr>
          <p:spPr>
            <a:xfrm>
              <a:off x="1262063" y="6400800"/>
              <a:ext cx="2565081" cy="4572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it-IT"/>
            </a:p>
          </p:txBody>
        </p:sp>
        <p:pic>
          <p:nvPicPr>
            <p:cNvPr id="21" name="Immagine 20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280745" y="6408686"/>
              <a:ext cx="1069221" cy="437994"/>
            </a:xfrm>
            <a:prstGeom prst="rect">
              <a:avLst/>
            </a:prstGeom>
          </p:spPr>
        </p:pic>
      </p:grpSp>
      <p:sp>
        <p:nvSpPr>
          <p:cNvPr id="3" name="Segnaposto numero diapositiva 2"/>
          <p:cNvSpPr>
            <a:spLocks noGrp="1"/>
          </p:cNvSpPr>
          <p:nvPr>
            <p:ph type="sldNum" sz="quarter" idx="12"/>
          </p:nvPr>
        </p:nvSpPr>
        <p:spPr>
          <a:xfrm>
            <a:off x="9448800" y="6428015"/>
            <a:ext cx="2743200" cy="365125"/>
          </a:xfrm>
        </p:spPr>
        <p:txBody>
          <a:bodyPr/>
          <a:lstStyle/>
          <a:p>
            <a:pPr>
              <a:defRPr/>
            </a:pPr>
            <a:fld id="{2B247FFE-C2D7-4F4A-A0E4-5BC49D6F85A4}" type="slidenum">
              <a:rPr lang="it-IT" sz="1600" b="1" smtClean="0">
                <a:solidFill>
                  <a:schemeClr val="bg1"/>
                </a:solidFill>
              </a:rPr>
              <a:pPr>
                <a:defRPr/>
              </a:pPr>
              <a:t>12</a:t>
            </a:fld>
            <a:endParaRPr lang="it-IT" sz="1600" b="1" dirty="0">
              <a:solidFill>
                <a:schemeClr val="bg1"/>
              </a:solidFill>
            </a:endParaRPr>
          </a:p>
        </p:txBody>
      </p:sp>
      <p:grpSp>
        <p:nvGrpSpPr>
          <p:cNvPr id="18" name="Gruppo 17"/>
          <p:cNvGrpSpPr/>
          <p:nvPr/>
        </p:nvGrpSpPr>
        <p:grpSpPr>
          <a:xfrm>
            <a:off x="0" y="6400422"/>
            <a:ext cx="12192000" cy="457578"/>
            <a:chOff x="0" y="6400800"/>
            <a:chExt cx="12192000" cy="457200"/>
          </a:xfrm>
        </p:grpSpPr>
        <p:sp>
          <p:nvSpPr>
            <p:cNvPr id="22" name="Rettangolo 21"/>
            <p:cNvSpPr/>
            <p:nvPr/>
          </p:nvSpPr>
          <p:spPr>
            <a:xfrm>
              <a:off x="0" y="6400800"/>
              <a:ext cx="1262063" cy="457200"/>
            </a:xfrm>
            <a:prstGeom prst="rect">
              <a:avLst/>
            </a:prstGeom>
            <a:solidFill>
              <a:srgbClr val="51250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it-IT"/>
            </a:p>
          </p:txBody>
        </p:sp>
        <p:sp>
          <p:nvSpPr>
            <p:cNvPr id="23" name="Rettangolo 22"/>
            <p:cNvSpPr/>
            <p:nvPr/>
          </p:nvSpPr>
          <p:spPr>
            <a:xfrm>
              <a:off x="3787775" y="6400800"/>
              <a:ext cx="8404225" cy="457200"/>
            </a:xfrm>
            <a:prstGeom prst="rect">
              <a:avLst/>
            </a:prstGeom>
            <a:solidFill>
              <a:srgbClr val="7698B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it-IT" dirty="0"/>
            </a:p>
          </p:txBody>
        </p:sp>
        <p:pic>
          <p:nvPicPr>
            <p:cNvPr id="24" name="Immagine 23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00692" y="6408685"/>
              <a:ext cx="429571" cy="437994"/>
            </a:xfrm>
            <a:prstGeom prst="rect">
              <a:avLst/>
            </a:prstGeom>
          </p:spPr>
        </p:pic>
        <p:sp>
          <p:nvSpPr>
            <p:cNvPr id="25" name="Rettangolo 24"/>
            <p:cNvSpPr/>
            <p:nvPr/>
          </p:nvSpPr>
          <p:spPr>
            <a:xfrm>
              <a:off x="1262063" y="6400800"/>
              <a:ext cx="2565081" cy="4572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it-IT"/>
            </a:p>
          </p:txBody>
        </p:sp>
        <p:pic>
          <p:nvPicPr>
            <p:cNvPr id="26" name="Immagine 25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280745" y="6408686"/>
              <a:ext cx="1069221" cy="437994"/>
            </a:xfrm>
            <a:prstGeom prst="rect">
              <a:avLst/>
            </a:prstGeom>
          </p:spPr>
        </p:pic>
      </p:grpSp>
      <p:sp>
        <p:nvSpPr>
          <p:cNvPr id="28" name="CasellaDiTesto 27"/>
          <p:cNvSpPr txBox="1"/>
          <p:nvPr/>
        </p:nvSpPr>
        <p:spPr>
          <a:xfrm>
            <a:off x="3827144" y="6470304"/>
            <a:ext cx="701545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200" b="1" dirty="0" smtClean="0">
                <a:solidFill>
                  <a:schemeClr val="bg1"/>
                </a:solidFill>
              </a:rPr>
              <a:t>AREA PIANIFICAZIONE E CONTROLLO DIREZIONALE (APIC)</a:t>
            </a:r>
            <a:endParaRPr lang="it-IT" sz="1200" b="1" dirty="0">
              <a:solidFill>
                <a:schemeClr val="bg1"/>
              </a:solidFill>
            </a:endParaRPr>
          </a:p>
        </p:txBody>
      </p:sp>
      <p:sp>
        <p:nvSpPr>
          <p:cNvPr id="29" name="Rettangolo 28"/>
          <p:cNvSpPr/>
          <p:nvPr/>
        </p:nvSpPr>
        <p:spPr>
          <a:xfrm>
            <a:off x="754063" y="0"/>
            <a:ext cx="3033712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2200" b="1" dirty="0" smtClean="0"/>
              <a:t>HIC SUNT FUTURA</a:t>
            </a:r>
            <a:endParaRPr lang="it-IT" sz="2200" b="1" dirty="0"/>
          </a:p>
        </p:txBody>
      </p:sp>
      <p:sp>
        <p:nvSpPr>
          <p:cNvPr id="33" name="CasellaDiTesto 32"/>
          <p:cNvSpPr txBox="1"/>
          <p:nvPr/>
        </p:nvSpPr>
        <p:spPr>
          <a:xfrm>
            <a:off x="244300" y="457200"/>
            <a:ext cx="11249626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3000" dirty="0">
                <a:latin typeface="+mn-lt"/>
              </a:rPr>
              <a:t>I </a:t>
            </a:r>
            <a:r>
              <a:rPr lang="it-IT" sz="3000" b="1" dirty="0">
                <a:solidFill>
                  <a:srgbClr val="ED7D31"/>
                </a:solidFill>
                <a:latin typeface="+mn-lt"/>
              </a:rPr>
              <a:t>documenti</a:t>
            </a:r>
            <a:r>
              <a:rPr lang="it-IT" sz="3000" dirty="0">
                <a:solidFill>
                  <a:srgbClr val="ED7D31"/>
                </a:solidFill>
                <a:latin typeface="+mn-lt"/>
              </a:rPr>
              <a:t> </a:t>
            </a:r>
            <a:r>
              <a:rPr lang="it-IT" sz="3000" b="1" dirty="0">
                <a:solidFill>
                  <a:srgbClr val="ED7D31"/>
                </a:solidFill>
                <a:latin typeface="+mn-lt"/>
              </a:rPr>
              <a:t>già disponibili nei sistemi informativi </a:t>
            </a:r>
            <a:r>
              <a:rPr lang="it-IT" sz="3000" b="1" dirty="0" smtClean="0">
                <a:solidFill>
                  <a:srgbClr val="ED7D31"/>
                </a:solidFill>
                <a:latin typeface="+mn-lt"/>
              </a:rPr>
              <a:t>nazionali </a:t>
            </a:r>
            <a:r>
              <a:rPr lang="it-IT" sz="3000" dirty="0" smtClean="0">
                <a:latin typeface="+mn-lt"/>
              </a:rPr>
              <a:t>sono,:</a:t>
            </a:r>
          </a:p>
          <a:p>
            <a:endParaRPr lang="it-IT" sz="1200" dirty="0" smtClean="0">
              <a:latin typeface="+mn-lt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it-IT" sz="3000" dirty="0" smtClean="0">
                <a:latin typeface="+mn-lt"/>
              </a:rPr>
              <a:t>le </a:t>
            </a:r>
            <a:r>
              <a:rPr lang="it-IT" sz="3000" dirty="0">
                <a:latin typeface="+mn-lt"/>
              </a:rPr>
              <a:t>Schede </a:t>
            </a:r>
            <a:r>
              <a:rPr lang="it-IT" sz="3000" dirty="0" smtClean="0">
                <a:latin typeface="+mn-lt"/>
              </a:rPr>
              <a:t>SUA-CDS;</a:t>
            </a:r>
            <a:endParaRPr lang="it-IT" sz="3000" dirty="0">
              <a:latin typeface="+mn-lt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it-IT" sz="3000" dirty="0">
                <a:latin typeface="+mn-lt"/>
              </a:rPr>
              <a:t>i Rapporti di Riesame Annuale e Riesame </a:t>
            </a:r>
            <a:r>
              <a:rPr lang="it-IT" sz="3000" dirty="0" smtClean="0">
                <a:latin typeface="+mn-lt"/>
              </a:rPr>
              <a:t>Ciclico; </a:t>
            </a:r>
            <a:endParaRPr lang="it-IT" sz="3000" dirty="0">
              <a:latin typeface="+mn-lt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it-IT" sz="3000" dirty="0">
                <a:latin typeface="+mn-lt"/>
              </a:rPr>
              <a:t>le Relazioni del Nucleo di Valutazione da cui risultino </a:t>
            </a:r>
            <a:r>
              <a:rPr lang="it-IT" sz="3000" dirty="0" smtClean="0">
                <a:latin typeface="+mn-lt"/>
              </a:rPr>
              <a:t>le attività; </a:t>
            </a:r>
            <a:r>
              <a:rPr lang="it-IT" sz="3000" dirty="0">
                <a:latin typeface="+mn-lt"/>
              </a:rPr>
              <a:t>annuali di controllo e di indirizzo </a:t>
            </a:r>
            <a:r>
              <a:rPr lang="it-IT" sz="3000" dirty="0" smtClean="0">
                <a:latin typeface="+mn-lt"/>
              </a:rPr>
              <a:t>dell'AQ; </a:t>
            </a:r>
            <a:endParaRPr lang="it-IT" sz="3000" dirty="0">
              <a:latin typeface="+mn-lt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it-IT" sz="3000" dirty="0">
                <a:latin typeface="+mn-lt"/>
              </a:rPr>
              <a:t>le Relazioni delle Commissioni Paritetiche </a:t>
            </a:r>
            <a:r>
              <a:rPr lang="it-IT" sz="3000" dirty="0" smtClean="0">
                <a:latin typeface="+mn-lt"/>
              </a:rPr>
              <a:t>Docenti-Studenti;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it-IT" sz="3000" dirty="0">
                <a:latin typeface="+mn-lt"/>
              </a:rPr>
              <a:t>le Schede </a:t>
            </a:r>
            <a:r>
              <a:rPr lang="it-IT" sz="3000" dirty="0" smtClean="0">
                <a:latin typeface="+mn-lt"/>
              </a:rPr>
              <a:t>SUA-RD.</a:t>
            </a:r>
            <a:endParaRPr lang="it-IT" sz="3000" dirty="0">
              <a:latin typeface="+mn-lt"/>
            </a:endParaRPr>
          </a:p>
          <a:p>
            <a:pPr marL="457200" indent="-457200">
              <a:buFont typeface="Wingdings" panose="05000000000000000000" pitchFamily="2" charset="2"/>
              <a:buChar char="Ø"/>
            </a:pPr>
            <a:endParaRPr lang="it-IT" sz="3000" dirty="0" smtClean="0">
              <a:latin typeface="+mn-lt"/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it-IT" sz="3000" dirty="0">
              <a:latin typeface="+mn-lt"/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it-IT" sz="30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0117994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ttangolo 8"/>
          <p:cNvSpPr/>
          <p:nvPr/>
        </p:nvSpPr>
        <p:spPr>
          <a:xfrm>
            <a:off x="754063" y="0"/>
            <a:ext cx="335211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t-IT"/>
          </a:p>
        </p:txBody>
      </p:sp>
      <p:sp>
        <p:nvSpPr>
          <p:cNvPr id="10" name="Rettangolo 9"/>
          <p:cNvSpPr/>
          <p:nvPr/>
        </p:nvSpPr>
        <p:spPr>
          <a:xfrm>
            <a:off x="0" y="0"/>
            <a:ext cx="830263" cy="457200"/>
          </a:xfrm>
          <a:prstGeom prst="rect">
            <a:avLst/>
          </a:prstGeom>
          <a:solidFill>
            <a:srgbClr val="51250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t-IT"/>
          </a:p>
        </p:txBody>
      </p:sp>
      <p:sp>
        <p:nvSpPr>
          <p:cNvPr id="11" name="Rettangolo 10"/>
          <p:cNvSpPr/>
          <p:nvPr/>
        </p:nvSpPr>
        <p:spPr>
          <a:xfrm>
            <a:off x="4106173" y="0"/>
            <a:ext cx="8085827" cy="457200"/>
          </a:xfrm>
          <a:prstGeom prst="rect">
            <a:avLst/>
          </a:prstGeom>
          <a:solidFill>
            <a:srgbClr val="7698B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r"/>
            <a:r>
              <a:rPr lang="it-IT" sz="2000" b="1" i="1" dirty="0" smtClean="0">
                <a:solidFill>
                  <a:schemeClr val="bg1"/>
                </a:solidFill>
                <a:cs typeface="Helvetica"/>
              </a:rPr>
              <a:t>ESEMPI DI DOCUMENTI ESAMINABILI DALLA CEV</a:t>
            </a:r>
            <a:endParaRPr lang="it-IT" sz="2000" b="1" i="1" dirty="0">
              <a:solidFill>
                <a:schemeClr val="bg1"/>
              </a:solidFill>
              <a:cs typeface="Helvetica"/>
            </a:endParaRPr>
          </a:p>
        </p:txBody>
      </p:sp>
      <p:grpSp>
        <p:nvGrpSpPr>
          <p:cNvPr id="15" name="Gruppo 14"/>
          <p:cNvGrpSpPr/>
          <p:nvPr/>
        </p:nvGrpSpPr>
        <p:grpSpPr>
          <a:xfrm>
            <a:off x="0" y="6391544"/>
            <a:ext cx="12192000" cy="457200"/>
            <a:chOff x="0" y="6400800"/>
            <a:chExt cx="12192000" cy="457200"/>
          </a:xfrm>
        </p:grpSpPr>
        <p:sp>
          <p:nvSpPr>
            <p:cNvPr id="16" name="Rettangolo 15"/>
            <p:cNvSpPr/>
            <p:nvPr/>
          </p:nvSpPr>
          <p:spPr>
            <a:xfrm>
              <a:off x="0" y="6400800"/>
              <a:ext cx="1262063" cy="457200"/>
            </a:xfrm>
            <a:prstGeom prst="rect">
              <a:avLst/>
            </a:prstGeom>
            <a:solidFill>
              <a:srgbClr val="51250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it-IT"/>
            </a:p>
          </p:txBody>
        </p:sp>
        <p:sp>
          <p:nvSpPr>
            <p:cNvPr id="17" name="Rettangolo 16"/>
            <p:cNvSpPr/>
            <p:nvPr/>
          </p:nvSpPr>
          <p:spPr>
            <a:xfrm>
              <a:off x="3787775" y="6400800"/>
              <a:ext cx="8404225" cy="457200"/>
            </a:xfrm>
            <a:prstGeom prst="rect">
              <a:avLst/>
            </a:prstGeom>
            <a:solidFill>
              <a:srgbClr val="7698B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it-IT" dirty="0"/>
            </a:p>
          </p:txBody>
        </p:sp>
        <p:pic>
          <p:nvPicPr>
            <p:cNvPr id="19" name="Immagine 18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00692" y="6408685"/>
              <a:ext cx="429571" cy="437994"/>
            </a:xfrm>
            <a:prstGeom prst="rect">
              <a:avLst/>
            </a:prstGeom>
          </p:spPr>
        </p:pic>
        <p:sp>
          <p:nvSpPr>
            <p:cNvPr id="20" name="Rettangolo 19"/>
            <p:cNvSpPr/>
            <p:nvPr/>
          </p:nvSpPr>
          <p:spPr>
            <a:xfrm>
              <a:off x="1262063" y="6400800"/>
              <a:ext cx="2565081" cy="4572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it-IT"/>
            </a:p>
          </p:txBody>
        </p:sp>
        <p:pic>
          <p:nvPicPr>
            <p:cNvPr id="21" name="Immagine 20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280745" y="6408686"/>
              <a:ext cx="1069221" cy="437994"/>
            </a:xfrm>
            <a:prstGeom prst="rect">
              <a:avLst/>
            </a:prstGeom>
          </p:spPr>
        </p:pic>
      </p:grpSp>
      <p:sp>
        <p:nvSpPr>
          <p:cNvPr id="3" name="Segnaposto numero diapositiva 2"/>
          <p:cNvSpPr>
            <a:spLocks noGrp="1"/>
          </p:cNvSpPr>
          <p:nvPr>
            <p:ph type="sldNum" sz="quarter" idx="12"/>
          </p:nvPr>
        </p:nvSpPr>
        <p:spPr>
          <a:xfrm>
            <a:off x="9448800" y="6428015"/>
            <a:ext cx="2743200" cy="365125"/>
          </a:xfrm>
        </p:spPr>
        <p:txBody>
          <a:bodyPr/>
          <a:lstStyle/>
          <a:p>
            <a:pPr>
              <a:defRPr/>
            </a:pPr>
            <a:fld id="{2B247FFE-C2D7-4F4A-A0E4-5BC49D6F85A4}" type="slidenum">
              <a:rPr lang="it-IT" sz="1600" b="1" smtClean="0">
                <a:solidFill>
                  <a:schemeClr val="bg1"/>
                </a:solidFill>
              </a:rPr>
              <a:pPr>
                <a:defRPr/>
              </a:pPr>
              <a:t>13</a:t>
            </a:fld>
            <a:endParaRPr lang="it-IT" sz="1600" b="1" dirty="0">
              <a:solidFill>
                <a:schemeClr val="bg1"/>
              </a:solidFill>
            </a:endParaRPr>
          </a:p>
        </p:txBody>
      </p:sp>
      <p:grpSp>
        <p:nvGrpSpPr>
          <p:cNvPr id="18" name="Gruppo 17"/>
          <p:cNvGrpSpPr/>
          <p:nvPr/>
        </p:nvGrpSpPr>
        <p:grpSpPr>
          <a:xfrm>
            <a:off x="0" y="6400422"/>
            <a:ext cx="12192000" cy="457578"/>
            <a:chOff x="0" y="6400800"/>
            <a:chExt cx="12192000" cy="457200"/>
          </a:xfrm>
        </p:grpSpPr>
        <p:sp>
          <p:nvSpPr>
            <p:cNvPr id="22" name="Rettangolo 21"/>
            <p:cNvSpPr/>
            <p:nvPr/>
          </p:nvSpPr>
          <p:spPr>
            <a:xfrm>
              <a:off x="0" y="6400800"/>
              <a:ext cx="1262063" cy="457200"/>
            </a:xfrm>
            <a:prstGeom prst="rect">
              <a:avLst/>
            </a:prstGeom>
            <a:solidFill>
              <a:srgbClr val="51250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it-IT"/>
            </a:p>
          </p:txBody>
        </p:sp>
        <p:sp>
          <p:nvSpPr>
            <p:cNvPr id="23" name="Rettangolo 22"/>
            <p:cNvSpPr/>
            <p:nvPr/>
          </p:nvSpPr>
          <p:spPr>
            <a:xfrm>
              <a:off x="3787775" y="6400800"/>
              <a:ext cx="8404225" cy="457200"/>
            </a:xfrm>
            <a:prstGeom prst="rect">
              <a:avLst/>
            </a:prstGeom>
            <a:solidFill>
              <a:srgbClr val="7698B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it-IT" dirty="0"/>
            </a:p>
          </p:txBody>
        </p:sp>
        <p:pic>
          <p:nvPicPr>
            <p:cNvPr id="24" name="Immagine 23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00692" y="6408685"/>
              <a:ext cx="429571" cy="437994"/>
            </a:xfrm>
            <a:prstGeom prst="rect">
              <a:avLst/>
            </a:prstGeom>
          </p:spPr>
        </p:pic>
        <p:sp>
          <p:nvSpPr>
            <p:cNvPr id="25" name="Rettangolo 24"/>
            <p:cNvSpPr/>
            <p:nvPr/>
          </p:nvSpPr>
          <p:spPr>
            <a:xfrm>
              <a:off x="1262063" y="6400800"/>
              <a:ext cx="2565081" cy="4572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it-IT"/>
            </a:p>
          </p:txBody>
        </p:sp>
        <p:pic>
          <p:nvPicPr>
            <p:cNvPr id="26" name="Immagine 25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280745" y="6408686"/>
              <a:ext cx="1069221" cy="437994"/>
            </a:xfrm>
            <a:prstGeom prst="rect">
              <a:avLst/>
            </a:prstGeom>
          </p:spPr>
        </p:pic>
      </p:grpSp>
      <p:sp>
        <p:nvSpPr>
          <p:cNvPr id="28" name="CasellaDiTesto 27"/>
          <p:cNvSpPr txBox="1"/>
          <p:nvPr/>
        </p:nvSpPr>
        <p:spPr>
          <a:xfrm>
            <a:off x="3827144" y="6470304"/>
            <a:ext cx="701545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200" b="1" dirty="0" smtClean="0">
                <a:solidFill>
                  <a:schemeClr val="bg1"/>
                </a:solidFill>
              </a:rPr>
              <a:t>AREA PIANIFICAZIONE E CONTROLLO DIREZIONALE (APIC)</a:t>
            </a:r>
            <a:endParaRPr lang="it-IT" sz="1200" b="1" dirty="0">
              <a:solidFill>
                <a:schemeClr val="bg1"/>
              </a:solidFill>
            </a:endParaRPr>
          </a:p>
        </p:txBody>
      </p:sp>
      <p:sp>
        <p:nvSpPr>
          <p:cNvPr id="29" name="Rettangolo 28"/>
          <p:cNvSpPr/>
          <p:nvPr/>
        </p:nvSpPr>
        <p:spPr>
          <a:xfrm>
            <a:off x="754063" y="0"/>
            <a:ext cx="3033712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2200" b="1" dirty="0" smtClean="0"/>
              <a:t>HIC SUNT FUTURA</a:t>
            </a:r>
            <a:endParaRPr lang="it-IT" sz="2200" b="1" dirty="0"/>
          </a:p>
        </p:txBody>
      </p:sp>
      <p:sp>
        <p:nvSpPr>
          <p:cNvPr id="33" name="CasellaDiTesto 32"/>
          <p:cNvSpPr txBox="1"/>
          <p:nvPr/>
        </p:nvSpPr>
        <p:spPr>
          <a:xfrm>
            <a:off x="244300" y="457200"/>
            <a:ext cx="11249626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3000" dirty="0">
                <a:latin typeface="+mn-lt"/>
              </a:rPr>
              <a:t>I </a:t>
            </a:r>
            <a:r>
              <a:rPr lang="it-IT" sz="3000" b="1" dirty="0">
                <a:solidFill>
                  <a:srgbClr val="ED7D31"/>
                </a:solidFill>
                <a:latin typeface="+mn-lt"/>
              </a:rPr>
              <a:t>documenti di Assicurazione Qualità </a:t>
            </a:r>
            <a:r>
              <a:rPr lang="it-IT" sz="3000" dirty="0" smtClean="0">
                <a:latin typeface="+mn-lt"/>
              </a:rPr>
              <a:t>sono, ad esempio: </a:t>
            </a:r>
            <a:endParaRPr lang="it-IT" sz="1600" dirty="0" smtClean="0">
              <a:latin typeface="+mn-lt"/>
            </a:endParaRPr>
          </a:p>
          <a:p>
            <a:endParaRPr lang="it-IT" sz="1600" dirty="0" smtClean="0">
              <a:latin typeface="+mn-lt"/>
            </a:endParaRPr>
          </a:p>
          <a:p>
            <a:pPr marL="514350" indent="-514350">
              <a:buFont typeface="Arial" panose="020B0604020202020204" pitchFamily="34" charset="0"/>
              <a:buChar char="•"/>
            </a:pPr>
            <a:r>
              <a:rPr lang="it-IT" sz="3000" dirty="0" smtClean="0">
                <a:latin typeface="+mn-lt"/>
              </a:rPr>
              <a:t>Linee </a:t>
            </a:r>
            <a:r>
              <a:rPr lang="it-IT" sz="3000" dirty="0">
                <a:latin typeface="+mn-lt"/>
              </a:rPr>
              <a:t>Guida di Ateneo per la compilazione della Scheda SUA-CDS </a:t>
            </a:r>
          </a:p>
          <a:p>
            <a:pPr marL="514350" indent="-514350">
              <a:buFont typeface="Arial" panose="020B0604020202020204" pitchFamily="34" charset="0"/>
              <a:buChar char="•"/>
            </a:pPr>
            <a:r>
              <a:rPr lang="it-IT" sz="3000" dirty="0">
                <a:latin typeface="+mn-lt"/>
              </a:rPr>
              <a:t>Linee Guida di Ateneo per la compilazione della Scheda SUA-RD </a:t>
            </a:r>
          </a:p>
          <a:p>
            <a:pPr marL="514350" indent="-514350">
              <a:buFont typeface="Arial" panose="020B0604020202020204" pitchFamily="34" charset="0"/>
              <a:buChar char="•"/>
            </a:pPr>
            <a:r>
              <a:rPr lang="it-IT" sz="3000" dirty="0">
                <a:latin typeface="+mn-lt"/>
              </a:rPr>
              <a:t>Linee Guida di Ateneo per il Riesame Annuale dei CdS </a:t>
            </a:r>
          </a:p>
          <a:p>
            <a:pPr marL="514350" indent="-514350">
              <a:buFont typeface="Arial" panose="020B0604020202020204" pitchFamily="34" charset="0"/>
              <a:buChar char="•"/>
            </a:pPr>
            <a:r>
              <a:rPr lang="it-IT" sz="3000" dirty="0">
                <a:latin typeface="+mn-lt"/>
              </a:rPr>
              <a:t>Linee Guida di Ateneo per il Riesame Ciclico dei CdS</a:t>
            </a:r>
          </a:p>
          <a:p>
            <a:pPr marL="514350" indent="-514350">
              <a:buFont typeface="Arial" panose="020B0604020202020204" pitchFamily="34" charset="0"/>
              <a:buChar char="•"/>
            </a:pPr>
            <a:r>
              <a:rPr lang="it-IT" sz="3000" dirty="0">
                <a:latin typeface="+mn-lt"/>
              </a:rPr>
              <a:t>Linee Guida di Ateneo per </a:t>
            </a:r>
            <a:r>
              <a:rPr lang="it-IT" sz="3000" dirty="0" smtClean="0">
                <a:latin typeface="+mn-lt"/>
              </a:rPr>
              <a:t>l’attività delle Commissioni Paritetiche Docenti-Studenti</a:t>
            </a:r>
          </a:p>
          <a:p>
            <a:endParaRPr lang="it-IT" sz="3000" dirty="0" smtClean="0">
              <a:latin typeface="+mn-lt"/>
            </a:endParaRPr>
          </a:p>
          <a:p>
            <a:r>
              <a:rPr lang="it-IT" sz="3000" dirty="0" smtClean="0">
                <a:latin typeface="+mn-lt"/>
              </a:rPr>
              <a:t> 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it-IT" sz="3000" dirty="0">
              <a:latin typeface="+mn-lt"/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it-IT" sz="30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8047744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ttangolo 8"/>
          <p:cNvSpPr/>
          <p:nvPr/>
        </p:nvSpPr>
        <p:spPr>
          <a:xfrm>
            <a:off x="754063" y="0"/>
            <a:ext cx="335211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t-IT"/>
          </a:p>
        </p:txBody>
      </p:sp>
      <p:sp>
        <p:nvSpPr>
          <p:cNvPr id="10" name="Rettangolo 9"/>
          <p:cNvSpPr/>
          <p:nvPr/>
        </p:nvSpPr>
        <p:spPr>
          <a:xfrm>
            <a:off x="0" y="0"/>
            <a:ext cx="830263" cy="457200"/>
          </a:xfrm>
          <a:prstGeom prst="rect">
            <a:avLst/>
          </a:prstGeom>
          <a:solidFill>
            <a:srgbClr val="51250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t-IT"/>
          </a:p>
        </p:txBody>
      </p:sp>
      <p:sp>
        <p:nvSpPr>
          <p:cNvPr id="11" name="Rettangolo 10"/>
          <p:cNvSpPr/>
          <p:nvPr/>
        </p:nvSpPr>
        <p:spPr>
          <a:xfrm>
            <a:off x="4106173" y="0"/>
            <a:ext cx="8085827" cy="457200"/>
          </a:xfrm>
          <a:prstGeom prst="rect">
            <a:avLst/>
          </a:prstGeom>
          <a:solidFill>
            <a:srgbClr val="7698B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r"/>
            <a:r>
              <a:rPr lang="it-IT" sz="2000" b="1" i="1" dirty="0" smtClean="0">
                <a:solidFill>
                  <a:schemeClr val="bg1"/>
                </a:solidFill>
                <a:cs typeface="Helvetica"/>
              </a:rPr>
              <a:t>ESEMPI DI DOCUMENTI ESAMINABILI DALLA CEV</a:t>
            </a:r>
            <a:endParaRPr lang="it-IT" sz="2000" b="1" i="1" dirty="0">
              <a:solidFill>
                <a:schemeClr val="bg1"/>
              </a:solidFill>
              <a:cs typeface="Helvetica"/>
            </a:endParaRPr>
          </a:p>
        </p:txBody>
      </p:sp>
      <p:grpSp>
        <p:nvGrpSpPr>
          <p:cNvPr id="15" name="Gruppo 14"/>
          <p:cNvGrpSpPr/>
          <p:nvPr/>
        </p:nvGrpSpPr>
        <p:grpSpPr>
          <a:xfrm>
            <a:off x="0" y="6391544"/>
            <a:ext cx="12192000" cy="457200"/>
            <a:chOff x="0" y="6400800"/>
            <a:chExt cx="12192000" cy="457200"/>
          </a:xfrm>
        </p:grpSpPr>
        <p:sp>
          <p:nvSpPr>
            <p:cNvPr id="16" name="Rettangolo 15"/>
            <p:cNvSpPr/>
            <p:nvPr/>
          </p:nvSpPr>
          <p:spPr>
            <a:xfrm>
              <a:off x="0" y="6400800"/>
              <a:ext cx="1262063" cy="457200"/>
            </a:xfrm>
            <a:prstGeom prst="rect">
              <a:avLst/>
            </a:prstGeom>
            <a:solidFill>
              <a:srgbClr val="51250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it-IT"/>
            </a:p>
          </p:txBody>
        </p:sp>
        <p:sp>
          <p:nvSpPr>
            <p:cNvPr id="17" name="Rettangolo 16"/>
            <p:cNvSpPr/>
            <p:nvPr/>
          </p:nvSpPr>
          <p:spPr>
            <a:xfrm>
              <a:off x="3787775" y="6400800"/>
              <a:ext cx="8404225" cy="457200"/>
            </a:xfrm>
            <a:prstGeom prst="rect">
              <a:avLst/>
            </a:prstGeom>
            <a:solidFill>
              <a:srgbClr val="7698B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it-IT" dirty="0"/>
            </a:p>
          </p:txBody>
        </p:sp>
        <p:pic>
          <p:nvPicPr>
            <p:cNvPr id="19" name="Immagine 18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00692" y="6408685"/>
              <a:ext cx="429571" cy="437994"/>
            </a:xfrm>
            <a:prstGeom prst="rect">
              <a:avLst/>
            </a:prstGeom>
          </p:spPr>
        </p:pic>
        <p:sp>
          <p:nvSpPr>
            <p:cNvPr id="20" name="Rettangolo 19"/>
            <p:cNvSpPr/>
            <p:nvPr/>
          </p:nvSpPr>
          <p:spPr>
            <a:xfrm>
              <a:off x="1262063" y="6400800"/>
              <a:ext cx="2565081" cy="4572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it-IT"/>
            </a:p>
          </p:txBody>
        </p:sp>
        <p:pic>
          <p:nvPicPr>
            <p:cNvPr id="21" name="Immagine 20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280745" y="6408686"/>
              <a:ext cx="1069221" cy="437994"/>
            </a:xfrm>
            <a:prstGeom prst="rect">
              <a:avLst/>
            </a:prstGeom>
          </p:spPr>
        </p:pic>
      </p:grpSp>
      <p:sp>
        <p:nvSpPr>
          <p:cNvPr id="3" name="Segnaposto numero diapositiva 2"/>
          <p:cNvSpPr>
            <a:spLocks noGrp="1"/>
          </p:cNvSpPr>
          <p:nvPr>
            <p:ph type="sldNum" sz="quarter" idx="12"/>
          </p:nvPr>
        </p:nvSpPr>
        <p:spPr>
          <a:xfrm>
            <a:off x="9448800" y="6428015"/>
            <a:ext cx="2743200" cy="365125"/>
          </a:xfrm>
        </p:spPr>
        <p:txBody>
          <a:bodyPr/>
          <a:lstStyle/>
          <a:p>
            <a:pPr>
              <a:defRPr/>
            </a:pPr>
            <a:fld id="{2B247FFE-C2D7-4F4A-A0E4-5BC49D6F85A4}" type="slidenum">
              <a:rPr lang="it-IT" sz="1600" b="1" smtClean="0">
                <a:solidFill>
                  <a:schemeClr val="bg1"/>
                </a:solidFill>
              </a:rPr>
              <a:pPr>
                <a:defRPr/>
              </a:pPr>
              <a:t>14</a:t>
            </a:fld>
            <a:endParaRPr lang="it-IT" sz="1600" b="1" dirty="0">
              <a:solidFill>
                <a:schemeClr val="bg1"/>
              </a:solidFill>
            </a:endParaRPr>
          </a:p>
        </p:txBody>
      </p:sp>
      <p:grpSp>
        <p:nvGrpSpPr>
          <p:cNvPr id="18" name="Gruppo 17"/>
          <p:cNvGrpSpPr/>
          <p:nvPr/>
        </p:nvGrpSpPr>
        <p:grpSpPr>
          <a:xfrm>
            <a:off x="0" y="6400422"/>
            <a:ext cx="12192000" cy="457578"/>
            <a:chOff x="0" y="6400800"/>
            <a:chExt cx="12192000" cy="457200"/>
          </a:xfrm>
        </p:grpSpPr>
        <p:sp>
          <p:nvSpPr>
            <p:cNvPr id="22" name="Rettangolo 21"/>
            <p:cNvSpPr/>
            <p:nvPr/>
          </p:nvSpPr>
          <p:spPr>
            <a:xfrm>
              <a:off x="0" y="6400800"/>
              <a:ext cx="1262063" cy="457200"/>
            </a:xfrm>
            <a:prstGeom prst="rect">
              <a:avLst/>
            </a:prstGeom>
            <a:solidFill>
              <a:srgbClr val="51250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it-IT"/>
            </a:p>
          </p:txBody>
        </p:sp>
        <p:sp>
          <p:nvSpPr>
            <p:cNvPr id="23" name="Rettangolo 22"/>
            <p:cNvSpPr/>
            <p:nvPr/>
          </p:nvSpPr>
          <p:spPr>
            <a:xfrm>
              <a:off x="3787775" y="6400800"/>
              <a:ext cx="8404225" cy="457200"/>
            </a:xfrm>
            <a:prstGeom prst="rect">
              <a:avLst/>
            </a:prstGeom>
            <a:solidFill>
              <a:srgbClr val="7698B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it-IT" dirty="0"/>
            </a:p>
          </p:txBody>
        </p:sp>
        <p:pic>
          <p:nvPicPr>
            <p:cNvPr id="24" name="Immagine 23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00692" y="6408685"/>
              <a:ext cx="429571" cy="437994"/>
            </a:xfrm>
            <a:prstGeom prst="rect">
              <a:avLst/>
            </a:prstGeom>
          </p:spPr>
        </p:pic>
        <p:sp>
          <p:nvSpPr>
            <p:cNvPr id="25" name="Rettangolo 24"/>
            <p:cNvSpPr/>
            <p:nvPr/>
          </p:nvSpPr>
          <p:spPr>
            <a:xfrm>
              <a:off x="1262063" y="6400800"/>
              <a:ext cx="2565081" cy="4572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it-IT"/>
            </a:p>
          </p:txBody>
        </p:sp>
        <p:pic>
          <p:nvPicPr>
            <p:cNvPr id="26" name="Immagine 25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280745" y="6408686"/>
              <a:ext cx="1069221" cy="437994"/>
            </a:xfrm>
            <a:prstGeom prst="rect">
              <a:avLst/>
            </a:prstGeom>
          </p:spPr>
        </p:pic>
      </p:grpSp>
      <p:sp>
        <p:nvSpPr>
          <p:cNvPr id="28" name="CasellaDiTesto 27"/>
          <p:cNvSpPr txBox="1"/>
          <p:nvPr/>
        </p:nvSpPr>
        <p:spPr>
          <a:xfrm>
            <a:off x="3827144" y="6470304"/>
            <a:ext cx="701545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200" b="1" dirty="0" smtClean="0">
                <a:solidFill>
                  <a:schemeClr val="bg1"/>
                </a:solidFill>
              </a:rPr>
              <a:t>AREA PIANIFICAZIONE E CONTROLLO DIREZIONALE (APIC)</a:t>
            </a:r>
            <a:endParaRPr lang="it-IT" sz="1200" b="1" dirty="0">
              <a:solidFill>
                <a:schemeClr val="bg1"/>
              </a:solidFill>
            </a:endParaRPr>
          </a:p>
        </p:txBody>
      </p:sp>
      <p:sp>
        <p:nvSpPr>
          <p:cNvPr id="29" name="Rettangolo 28"/>
          <p:cNvSpPr/>
          <p:nvPr/>
        </p:nvSpPr>
        <p:spPr>
          <a:xfrm>
            <a:off x="754063" y="0"/>
            <a:ext cx="3033712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2200" b="1" dirty="0" smtClean="0"/>
              <a:t>HIC SUNT FUTURA</a:t>
            </a:r>
            <a:endParaRPr lang="it-IT" sz="2200" b="1" dirty="0"/>
          </a:p>
        </p:txBody>
      </p:sp>
      <p:sp>
        <p:nvSpPr>
          <p:cNvPr id="33" name="CasellaDiTesto 32"/>
          <p:cNvSpPr txBox="1"/>
          <p:nvPr/>
        </p:nvSpPr>
        <p:spPr>
          <a:xfrm>
            <a:off x="244300" y="457200"/>
            <a:ext cx="11249626" cy="65556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3000" dirty="0">
                <a:latin typeface="+mn-lt"/>
              </a:rPr>
              <a:t>I </a:t>
            </a:r>
            <a:r>
              <a:rPr lang="it-IT" sz="3000" b="1" dirty="0">
                <a:solidFill>
                  <a:srgbClr val="ED7D31"/>
                </a:solidFill>
                <a:latin typeface="+mn-lt"/>
              </a:rPr>
              <a:t>documenti formali </a:t>
            </a:r>
            <a:r>
              <a:rPr lang="it-IT" sz="3000" dirty="0">
                <a:latin typeface="+mn-lt"/>
              </a:rPr>
              <a:t>predisposti dall'</a:t>
            </a:r>
            <a:r>
              <a:rPr lang="it-IT" sz="3000" b="1" dirty="0">
                <a:solidFill>
                  <a:srgbClr val="ED7D31"/>
                </a:solidFill>
                <a:latin typeface="+mn-lt"/>
              </a:rPr>
              <a:t>Ateneo</a:t>
            </a:r>
            <a:r>
              <a:rPr lang="it-IT" sz="3000" dirty="0">
                <a:latin typeface="+mn-lt"/>
              </a:rPr>
              <a:t> per la </a:t>
            </a:r>
            <a:r>
              <a:rPr lang="it-IT" sz="3000" b="1" dirty="0" smtClean="0">
                <a:solidFill>
                  <a:srgbClr val="ED7D31"/>
                </a:solidFill>
                <a:latin typeface="+mn-lt"/>
              </a:rPr>
              <a:t>programmazione</a:t>
            </a:r>
            <a:r>
              <a:rPr lang="it-IT" sz="3000" dirty="0" smtClean="0">
                <a:solidFill>
                  <a:srgbClr val="ED7D31"/>
                </a:solidFill>
                <a:latin typeface="+mn-lt"/>
              </a:rPr>
              <a:t> </a:t>
            </a:r>
            <a:r>
              <a:rPr lang="it-IT" sz="3000" dirty="0">
                <a:latin typeface="+mn-lt"/>
              </a:rPr>
              <a:t>e la </a:t>
            </a:r>
            <a:r>
              <a:rPr lang="it-IT" sz="3000" b="1" dirty="0">
                <a:solidFill>
                  <a:srgbClr val="ED7D31"/>
                </a:solidFill>
                <a:latin typeface="+mn-lt"/>
              </a:rPr>
              <a:t>gestione</a:t>
            </a:r>
            <a:r>
              <a:rPr lang="it-IT" sz="3000" dirty="0">
                <a:latin typeface="+mn-lt"/>
              </a:rPr>
              <a:t> ad esempio </a:t>
            </a:r>
            <a:r>
              <a:rPr lang="it-IT" sz="3000" dirty="0" smtClean="0">
                <a:latin typeface="+mn-lt"/>
              </a:rPr>
              <a:t>sono, ad esempio: </a:t>
            </a:r>
            <a:endParaRPr lang="it-IT" sz="3000" dirty="0">
              <a:latin typeface="+mn-lt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it-IT" sz="3000" dirty="0">
                <a:latin typeface="+mn-lt"/>
              </a:rPr>
              <a:t>Piano Strategico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it-IT" sz="3000" dirty="0">
                <a:latin typeface="+mn-lt"/>
              </a:rPr>
              <a:t>Programmazione Triennale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it-IT" sz="3000" dirty="0">
                <a:latin typeface="+mn-lt"/>
              </a:rPr>
              <a:t>Piano della Performance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it-IT" sz="3000" dirty="0">
                <a:latin typeface="+mn-lt"/>
              </a:rPr>
              <a:t>Documenti descrittivi dell'Organizzazione di Ateneo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it-IT" sz="3000" dirty="0">
                <a:latin typeface="+mn-lt"/>
              </a:rPr>
              <a:t>Delibere degli Organi di Governo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it-IT" sz="3000" dirty="0">
                <a:latin typeface="+mn-lt"/>
              </a:rPr>
              <a:t>Regolamenti dell'Ateneo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it-IT" sz="3000" dirty="0">
                <a:latin typeface="+mn-lt"/>
              </a:rPr>
              <a:t>Circolari e Linee Guida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it-IT" sz="3000" dirty="0">
                <a:latin typeface="+mn-lt"/>
              </a:rPr>
              <a:t>Resoconti e informative presentati agli Organi di </a:t>
            </a:r>
            <a:r>
              <a:rPr lang="it-IT" sz="3000" dirty="0" smtClean="0">
                <a:latin typeface="+mn-lt"/>
              </a:rPr>
              <a:t>Governo </a:t>
            </a:r>
            <a:r>
              <a:rPr lang="it-IT" sz="3000" dirty="0">
                <a:latin typeface="+mn-lt"/>
              </a:rPr>
              <a:t>e/o resi pubblici </a:t>
            </a:r>
          </a:p>
          <a:p>
            <a:endParaRPr lang="it-IT" sz="3000" dirty="0" smtClean="0">
              <a:latin typeface="+mn-lt"/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it-IT" sz="3000" dirty="0">
              <a:latin typeface="+mn-lt"/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it-IT" sz="30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7023124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ttangolo 8"/>
          <p:cNvSpPr/>
          <p:nvPr/>
        </p:nvSpPr>
        <p:spPr>
          <a:xfrm>
            <a:off x="754063" y="0"/>
            <a:ext cx="335211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t-IT"/>
          </a:p>
        </p:txBody>
      </p:sp>
      <p:sp>
        <p:nvSpPr>
          <p:cNvPr id="10" name="Rettangolo 9"/>
          <p:cNvSpPr/>
          <p:nvPr/>
        </p:nvSpPr>
        <p:spPr>
          <a:xfrm>
            <a:off x="0" y="0"/>
            <a:ext cx="830263" cy="457200"/>
          </a:xfrm>
          <a:prstGeom prst="rect">
            <a:avLst/>
          </a:prstGeom>
          <a:solidFill>
            <a:srgbClr val="51250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t-IT"/>
          </a:p>
        </p:txBody>
      </p:sp>
      <p:sp>
        <p:nvSpPr>
          <p:cNvPr id="11" name="Rettangolo 10"/>
          <p:cNvSpPr/>
          <p:nvPr/>
        </p:nvSpPr>
        <p:spPr>
          <a:xfrm>
            <a:off x="4106173" y="0"/>
            <a:ext cx="8085827" cy="457200"/>
          </a:xfrm>
          <a:prstGeom prst="rect">
            <a:avLst/>
          </a:prstGeom>
          <a:solidFill>
            <a:srgbClr val="7698B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r"/>
            <a:endParaRPr lang="it-IT" sz="2000" b="1" i="1" dirty="0">
              <a:solidFill>
                <a:schemeClr val="bg1"/>
              </a:solidFill>
              <a:cs typeface="Helvetica"/>
            </a:endParaRPr>
          </a:p>
        </p:txBody>
      </p:sp>
      <p:grpSp>
        <p:nvGrpSpPr>
          <p:cNvPr id="15" name="Gruppo 14"/>
          <p:cNvGrpSpPr/>
          <p:nvPr/>
        </p:nvGrpSpPr>
        <p:grpSpPr>
          <a:xfrm>
            <a:off x="0" y="6391544"/>
            <a:ext cx="12192000" cy="457200"/>
            <a:chOff x="0" y="6400800"/>
            <a:chExt cx="12192000" cy="457200"/>
          </a:xfrm>
        </p:grpSpPr>
        <p:sp>
          <p:nvSpPr>
            <p:cNvPr id="16" name="Rettangolo 15"/>
            <p:cNvSpPr/>
            <p:nvPr/>
          </p:nvSpPr>
          <p:spPr>
            <a:xfrm>
              <a:off x="0" y="6400800"/>
              <a:ext cx="1262063" cy="457200"/>
            </a:xfrm>
            <a:prstGeom prst="rect">
              <a:avLst/>
            </a:prstGeom>
            <a:solidFill>
              <a:srgbClr val="51250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it-IT"/>
            </a:p>
          </p:txBody>
        </p:sp>
        <p:sp>
          <p:nvSpPr>
            <p:cNvPr id="17" name="Rettangolo 16"/>
            <p:cNvSpPr/>
            <p:nvPr/>
          </p:nvSpPr>
          <p:spPr>
            <a:xfrm>
              <a:off x="3787775" y="6400800"/>
              <a:ext cx="8404225" cy="457200"/>
            </a:xfrm>
            <a:prstGeom prst="rect">
              <a:avLst/>
            </a:prstGeom>
            <a:solidFill>
              <a:srgbClr val="7698B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it-IT" dirty="0"/>
            </a:p>
          </p:txBody>
        </p:sp>
        <p:pic>
          <p:nvPicPr>
            <p:cNvPr id="19" name="Immagine 18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00692" y="6408685"/>
              <a:ext cx="429571" cy="437994"/>
            </a:xfrm>
            <a:prstGeom prst="rect">
              <a:avLst/>
            </a:prstGeom>
          </p:spPr>
        </p:pic>
        <p:sp>
          <p:nvSpPr>
            <p:cNvPr id="20" name="Rettangolo 19"/>
            <p:cNvSpPr/>
            <p:nvPr/>
          </p:nvSpPr>
          <p:spPr>
            <a:xfrm>
              <a:off x="1262063" y="6400800"/>
              <a:ext cx="2565081" cy="4572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it-IT"/>
            </a:p>
          </p:txBody>
        </p:sp>
        <p:pic>
          <p:nvPicPr>
            <p:cNvPr id="21" name="Immagine 20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280745" y="6408686"/>
              <a:ext cx="1069221" cy="437994"/>
            </a:xfrm>
            <a:prstGeom prst="rect">
              <a:avLst/>
            </a:prstGeom>
          </p:spPr>
        </p:pic>
      </p:grpSp>
      <p:sp>
        <p:nvSpPr>
          <p:cNvPr id="3" name="Segnaposto numero diapositiva 2"/>
          <p:cNvSpPr>
            <a:spLocks noGrp="1"/>
          </p:cNvSpPr>
          <p:nvPr>
            <p:ph type="sldNum" sz="quarter" idx="12"/>
          </p:nvPr>
        </p:nvSpPr>
        <p:spPr>
          <a:xfrm>
            <a:off x="9448800" y="6428015"/>
            <a:ext cx="2743200" cy="365125"/>
          </a:xfrm>
        </p:spPr>
        <p:txBody>
          <a:bodyPr/>
          <a:lstStyle/>
          <a:p>
            <a:pPr>
              <a:defRPr/>
            </a:pPr>
            <a:fld id="{2B247FFE-C2D7-4F4A-A0E4-5BC49D6F85A4}" type="slidenum">
              <a:rPr lang="it-IT" sz="1600" b="1" smtClean="0">
                <a:solidFill>
                  <a:schemeClr val="bg1"/>
                </a:solidFill>
              </a:rPr>
              <a:pPr>
                <a:defRPr/>
              </a:pPr>
              <a:t>15</a:t>
            </a:fld>
            <a:endParaRPr lang="it-IT" sz="1600" b="1" dirty="0">
              <a:solidFill>
                <a:schemeClr val="bg1"/>
              </a:solidFill>
            </a:endParaRPr>
          </a:p>
        </p:txBody>
      </p:sp>
      <p:grpSp>
        <p:nvGrpSpPr>
          <p:cNvPr id="18" name="Gruppo 17"/>
          <p:cNvGrpSpPr/>
          <p:nvPr/>
        </p:nvGrpSpPr>
        <p:grpSpPr>
          <a:xfrm>
            <a:off x="0" y="6400422"/>
            <a:ext cx="12192000" cy="457578"/>
            <a:chOff x="0" y="6400800"/>
            <a:chExt cx="12192000" cy="457200"/>
          </a:xfrm>
        </p:grpSpPr>
        <p:sp>
          <p:nvSpPr>
            <p:cNvPr id="22" name="Rettangolo 21"/>
            <p:cNvSpPr/>
            <p:nvPr/>
          </p:nvSpPr>
          <p:spPr>
            <a:xfrm>
              <a:off x="0" y="6400800"/>
              <a:ext cx="1262063" cy="457200"/>
            </a:xfrm>
            <a:prstGeom prst="rect">
              <a:avLst/>
            </a:prstGeom>
            <a:solidFill>
              <a:srgbClr val="51250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it-IT"/>
            </a:p>
          </p:txBody>
        </p:sp>
        <p:sp>
          <p:nvSpPr>
            <p:cNvPr id="23" name="Rettangolo 22"/>
            <p:cNvSpPr/>
            <p:nvPr/>
          </p:nvSpPr>
          <p:spPr>
            <a:xfrm>
              <a:off x="3787775" y="6400800"/>
              <a:ext cx="8404225" cy="457200"/>
            </a:xfrm>
            <a:prstGeom prst="rect">
              <a:avLst/>
            </a:prstGeom>
            <a:solidFill>
              <a:srgbClr val="7698B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it-IT" dirty="0"/>
            </a:p>
          </p:txBody>
        </p:sp>
        <p:pic>
          <p:nvPicPr>
            <p:cNvPr id="24" name="Immagine 23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00692" y="6408685"/>
              <a:ext cx="429571" cy="437994"/>
            </a:xfrm>
            <a:prstGeom prst="rect">
              <a:avLst/>
            </a:prstGeom>
          </p:spPr>
        </p:pic>
        <p:sp>
          <p:nvSpPr>
            <p:cNvPr id="25" name="Rettangolo 24"/>
            <p:cNvSpPr/>
            <p:nvPr/>
          </p:nvSpPr>
          <p:spPr>
            <a:xfrm>
              <a:off x="1262063" y="6400800"/>
              <a:ext cx="2565081" cy="4572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it-IT"/>
            </a:p>
          </p:txBody>
        </p:sp>
        <p:pic>
          <p:nvPicPr>
            <p:cNvPr id="26" name="Immagine 25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280745" y="6408686"/>
              <a:ext cx="1069221" cy="437994"/>
            </a:xfrm>
            <a:prstGeom prst="rect">
              <a:avLst/>
            </a:prstGeom>
          </p:spPr>
        </p:pic>
      </p:grpSp>
      <p:sp>
        <p:nvSpPr>
          <p:cNvPr id="28" name="CasellaDiTesto 27"/>
          <p:cNvSpPr txBox="1"/>
          <p:nvPr/>
        </p:nvSpPr>
        <p:spPr>
          <a:xfrm>
            <a:off x="3827144" y="6470304"/>
            <a:ext cx="701545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200" b="1" dirty="0" smtClean="0">
                <a:solidFill>
                  <a:schemeClr val="bg1"/>
                </a:solidFill>
              </a:rPr>
              <a:t>AREA PIANIFICAZIONE E CONTROLLO DIREZIONALE (APIC)</a:t>
            </a:r>
            <a:endParaRPr lang="it-IT" sz="1200" b="1" dirty="0">
              <a:solidFill>
                <a:schemeClr val="bg1"/>
              </a:solidFill>
            </a:endParaRPr>
          </a:p>
        </p:txBody>
      </p:sp>
      <p:sp>
        <p:nvSpPr>
          <p:cNvPr id="29" name="Rettangolo 28"/>
          <p:cNvSpPr/>
          <p:nvPr/>
        </p:nvSpPr>
        <p:spPr>
          <a:xfrm>
            <a:off x="754063" y="0"/>
            <a:ext cx="3033712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2200" b="1" dirty="0" smtClean="0"/>
              <a:t>HIC SUNT FUTURA</a:t>
            </a:r>
            <a:endParaRPr lang="it-IT" sz="2200" b="1" dirty="0"/>
          </a:p>
        </p:txBody>
      </p:sp>
      <p:sp>
        <p:nvSpPr>
          <p:cNvPr id="33" name="CasellaDiTesto 32"/>
          <p:cNvSpPr txBox="1"/>
          <p:nvPr/>
        </p:nvSpPr>
        <p:spPr>
          <a:xfrm>
            <a:off x="244300" y="457200"/>
            <a:ext cx="11249626" cy="54784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it-IT" sz="4000" dirty="0" smtClean="0">
              <a:latin typeface="+mn-lt"/>
            </a:endParaRPr>
          </a:p>
          <a:p>
            <a:endParaRPr lang="it-IT" sz="4000" dirty="0">
              <a:latin typeface="+mn-lt"/>
            </a:endParaRPr>
          </a:p>
          <a:p>
            <a:endParaRPr lang="it-IT" sz="4000" dirty="0">
              <a:latin typeface="+mn-lt"/>
            </a:endParaRPr>
          </a:p>
          <a:p>
            <a:pPr algn="ctr"/>
            <a:r>
              <a:rPr lang="it-IT" sz="4000" b="1" dirty="0" smtClean="0">
                <a:solidFill>
                  <a:srgbClr val="ED7D31"/>
                </a:solidFill>
                <a:latin typeface="+mn-lt"/>
              </a:rPr>
              <a:t>I RISULTATI DELLE VISITE DELLE CEV ANVUR</a:t>
            </a:r>
          </a:p>
          <a:p>
            <a:pPr algn="ctr"/>
            <a:endParaRPr lang="it-IT" sz="4000" b="1" dirty="0">
              <a:solidFill>
                <a:srgbClr val="ED7D31"/>
              </a:solidFill>
              <a:latin typeface="+mn-lt"/>
            </a:endParaRPr>
          </a:p>
          <a:p>
            <a:endParaRPr lang="it-IT" sz="3000" dirty="0">
              <a:latin typeface="+mn-lt"/>
            </a:endParaRPr>
          </a:p>
          <a:p>
            <a:endParaRPr lang="it-IT" sz="3000" dirty="0">
              <a:latin typeface="+mn-lt"/>
            </a:endParaRPr>
          </a:p>
          <a:p>
            <a:endParaRPr lang="it-IT" sz="3000" dirty="0" smtClean="0">
              <a:latin typeface="+mn-lt"/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it-IT" sz="3000" dirty="0">
              <a:latin typeface="+mn-lt"/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it-IT" sz="30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9669383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ttangolo 8"/>
          <p:cNvSpPr/>
          <p:nvPr/>
        </p:nvSpPr>
        <p:spPr>
          <a:xfrm>
            <a:off x="754063" y="0"/>
            <a:ext cx="335211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t-IT"/>
          </a:p>
        </p:txBody>
      </p:sp>
      <p:sp>
        <p:nvSpPr>
          <p:cNvPr id="10" name="Rettangolo 9"/>
          <p:cNvSpPr/>
          <p:nvPr/>
        </p:nvSpPr>
        <p:spPr>
          <a:xfrm>
            <a:off x="0" y="0"/>
            <a:ext cx="830263" cy="457200"/>
          </a:xfrm>
          <a:prstGeom prst="rect">
            <a:avLst/>
          </a:prstGeom>
          <a:solidFill>
            <a:srgbClr val="51250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t-IT"/>
          </a:p>
        </p:txBody>
      </p:sp>
      <p:sp>
        <p:nvSpPr>
          <p:cNvPr id="11" name="Rettangolo 10"/>
          <p:cNvSpPr/>
          <p:nvPr/>
        </p:nvSpPr>
        <p:spPr>
          <a:xfrm>
            <a:off x="4106173" y="0"/>
            <a:ext cx="8085827" cy="457200"/>
          </a:xfrm>
          <a:prstGeom prst="rect">
            <a:avLst/>
          </a:prstGeom>
          <a:solidFill>
            <a:srgbClr val="7698B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r"/>
            <a:r>
              <a:rPr lang="it-IT" sz="2000" b="1" i="1" dirty="0" smtClean="0">
                <a:solidFill>
                  <a:schemeClr val="bg1"/>
                </a:solidFill>
                <a:cs typeface="Helvetica"/>
              </a:rPr>
              <a:t>I CAENDARI DELLE VISITE ANVUR</a:t>
            </a:r>
            <a:endParaRPr lang="it-IT" sz="2000" b="1" i="1" dirty="0">
              <a:solidFill>
                <a:schemeClr val="bg1"/>
              </a:solidFill>
              <a:cs typeface="Helvetica"/>
            </a:endParaRPr>
          </a:p>
        </p:txBody>
      </p:sp>
      <p:grpSp>
        <p:nvGrpSpPr>
          <p:cNvPr id="15" name="Gruppo 14"/>
          <p:cNvGrpSpPr/>
          <p:nvPr/>
        </p:nvGrpSpPr>
        <p:grpSpPr>
          <a:xfrm>
            <a:off x="0" y="6391544"/>
            <a:ext cx="12192000" cy="457200"/>
            <a:chOff x="0" y="6400800"/>
            <a:chExt cx="12192000" cy="457200"/>
          </a:xfrm>
        </p:grpSpPr>
        <p:sp>
          <p:nvSpPr>
            <p:cNvPr id="16" name="Rettangolo 15"/>
            <p:cNvSpPr/>
            <p:nvPr/>
          </p:nvSpPr>
          <p:spPr>
            <a:xfrm>
              <a:off x="0" y="6400800"/>
              <a:ext cx="1262063" cy="457200"/>
            </a:xfrm>
            <a:prstGeom prst="rect">
              <a:avLst/>
            </a:prstGeom>
            <a:solidFill>
              <a:srgbClr val="51250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it-IT"/>
            </a:p>
          </p:txBody>
        </p:sp>
        <p:sp>
          <p:nvSpPr>
            <p:cNvPr id="17" name="Rettangolo 16"/>
            <p:cNvSpPr/>
            <p:nvPr/>
          </p:nvSpPr>
          <p:spPr>
            <a:xfrm>
              <a:off x="3787775" y="6400800"/>
              <a:ext cx="8404225" cy="457200"/>
            </a:xfrm>
            <a:prstGeom prst="rect">
              <a:avLst/>
            </a:prstGeom>
            <a:solidFill>
              <a:srgbClr val="7698B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it-IT" dirty="0"/>
            </a:p>
          </p:txBody>
        </p:sp>
        <p:pic>
          <p:nvPicPr>
            <p:cNvPr id="19" name="Immagine 18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00692" y="6408685"/>
              <a:ext cx="429571" cy="437994"/>
            </a:xfrm>
            <a:prstGeom prst="rect">
              <a:avLst/>
            </a:prstGeom>
          </p:spPr>
        </p:pic>
        <p:sp>
          <p:nvSpPr>
            <p:cNvPr id="20" name="Rettangolo 19"/>
            <p:cNvSpPr/>
            <p:nvPr/>
          </p:nvSpPr>
          <p:spPr>
            <a:xfrm>
              <a:off x="1262063" y="6400800"/>
              <a:ext cx="2565081" cy="4572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it-IT"/>
            </a:p>
          </p:txBody>
        </p:sp>
        <p:pic>
          <p:nvPicPr>
            <p:cNvPr id="21" name="Immagine 20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280745" y="6408686"/>
              <a:ext cx="1069221" cy="437994"/>
            </a:xfrm>
            <a:prstGeom prst="rect">
              <a:avLst/>
            </a:prstGeom>
          </p:spPr>
        </p:pic>
      </p:grpSp>
      <p:sp>
        <p:nvSpPr>
          <p:cNvPr id="3" name="Segnaposto numero diapositiva 2"/>
          <p:cNvSpPr>
            <a:spLocks noGrp="1"/>
          </p:cNvSpPr>
          <p:nvPr>
            <p:ph type="sldNum" sz="quarter" idx="12"/>
          </p:nvPr>
        </p:nvSpPr>
        <p:spPr>
          <a:xfrm>
            <a:off x="9448800" y="6428015"/>
            <a:ext cx="2743200" cy="365125"/>
          </a:xfrm>
        </p:spPr>
        <p:txBody>
          <a:bodyPr/>
          <a:lstStyle/>
          <a:p>
            <a:pPr>
              <a:defRPr/>
            </a:pPr>
            <a:fld id="{2B247FFE-C2D7-4F4A-A0E4-5BC49D6F85A4}" type="slidenum">
              <a:rPr lang="it-IT" sz="1600" b="1" smtClean="0">
                <a:solidFill>
                  <a:schemeClr val="bg1"/>
                </a:solidFill>
              </a:rPr>
              <a:pPr>
                <a:defRPr/>
              </a:pPr>
              <a:t>16</a:t>
            </a:fld>
            <a:endParaRPr lang="it-IT" sz="1600" b="1" dirty="0">
              <a:solidFill>
                <a:schemeClr val="bg1"/>
              </a:solidFill>
            </a:endParaRPr>
          </a:p>
        </p:txBody>
      </p:sp>
      <p:grpSp>
        <p:nvGrpSpPr>
          <p:cNvPr id="18" name="Gruppo 17"/>
          <p:cNvGrpSpPr/>
          <p:nvPr/>
        </p:nvGrpSpPr>
        <p:grpSpPr>
          <a:xfrm>
            <a:off x="0" y="6400422"/>
            <a:ext cx="12192000" cy="457578"/>
            <a:chOff x="0" y="6400800"/>
            <a:chExt cx="12192000" cy="457200"/>
          </a:xfrm>
        </p:grpSpPr>
        <p:sp>
          <p:nvSpPr>
            <p:cNvPr id="22" name="Rettangolo 21"/>
            <p:cNvSpPr/>
            <p:nvPr/>
          </p:nvSpPr>
          <p:spPr>
            <a:xfrm>
              <a:off x="0" y="6400800"/>
              <a:ext cx="1262063" cy="457200"/>
            </a:xfrm>
            <a:prstGeom prst="rect">
              <a:avLst/>
            </a:prstGeom>
            <a:solidFill>
              <a:srgbClr val="51250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it-IT"/>
            </a:p>
          </p:txBody>
        </p:sp>
        <p:sp>
          <p:nvSpPr>
            <p:cNvPr id="23" name="Rettangolo 22"/>
            <p:cNvSpPr/>
            <p:nvPr/>
          </p:nvSpPr>
          <p:spPr>
            <a:xfrm>
              <a:off x="3787775" y="6400800"/>
              <a:ext cx="8404225" cy="457200"/>
            </a:xfrm>
            <a:prstGeom prst="rect">
              <a:avLst/>
            </a:prstGeom>
            <a:solidFill>
              <a:srgbClr val="7698B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it-IT" dirty="0"/>
            </a:p>
          </p:txBody>
        </p:sp>
        <p:pic>
          <p:nvPicPr>
            <p:cNvPr id="24" name="Immagine 23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00692" y="6408685"/>
              <a:ext cx="429571" cy="437994"/>
            </a:xfrm>
            <a:prstGeom prst="rect">
              <a:avLst/>
            </a:prstGeom>
          </p:spPr>
        </p:pic>
        <p:sp>
          <p:nvSpPr>
            <p:cNvPr id="25" name="Rettangolo 24"/>
            <p:cNvSpPr/>
            <p:nvPr/>
          </p:nvSpPr>
          <p:spPr>
            <a:xfrm>
              <a:off x="1262063" y="6400800"/>
              <a:ext cx="2565081" cy="4572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it-IT"/>
            </a:p>
          </p:txBody>
        </p:sp>
        <p:pic>
          <p:nvPicPr>
            <p:cNvPr id="26" name="Immagine 25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280745" y="6408686"/>
              <a:ext cx="1069221" cy="437994"/>
            </a:xfrm>
            <a:prstGeom prst="rect">
              <a:avLst/>
            </a:prstGeom>
          </p:spPr>
        </p:pic>
      </p:grpSp>
      <p:sp>
        <p:nvSpPr>
          <p:cNvPr id="28" name="CasellaDiTesto 27"/>
          <p:cNvSpPr txBox="1"/>
          <p:nvPr/>
        </p:nvSpPr>
        <p:spPr>
          <a:xfrm>
            <a:off x="3827144" y="6470304"/>
            <a:ext cx="701545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200" b="1" dirty="0" smtClean="0">
                <a:solidFill>
                  <a:schemeClr val="bg1"/>
                </a:solidFill>
              </a:rPr>
              <a:t>AREA PIANIFICAZIONE E CONTROLLO DIREZIONALE (APIC)</a:t>
            </a:r>
            <a:endParaRPr lang="it-IT" sz="1200" b="1" dirty="0">
              <a:solidFill>
                <a:schemeClr val="bg1"/>
              </a:solidFill>
            </a:endParaRPr>
          </a:p>
        </p:txBody>
      </p:sp>
      <p:sp>
        <p:nvSpPr>
          <p:cNvPr id="29" name="Rettangolo 28"/>
          <p:cNvSpPr/>
          <p:nvPr/>
        </p:nvSpPr>
        <p:spPr>
          <a:xfrm>
            <a:off x="754063" y="0"/>
            <a:ext cx="3033712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2200" b="1" dirty="0" smtClean="0"/>
              <a:t>HIC SUNT FUTURA</a:t>
            </a:r>
            <a:endParaRPr lang="it-IT" sz="2200" b="1" dirty="0"/>
          </a:p>
        </p:txBody>
      </p:sp>
      <p:sp>
        <p:nvSpPr>
          <p:cNvPr id="33" name="CasellaDiTesto 32"/>
          <p:cNvSpPr txBox="1"/>
          <p:nvPr/>
        </p:nvSpPr>
        <p:spPr>
          <a:xfrm>
            <a:off x="244300" y="457200"/>
            <a:ext cx="11758310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600" dirty="0" smtClean="0">
                <a:latin typeface="+mn-lt"/>
              </a:rPr>
              <a:t>Gli atenei italiani sono attualmente </a:t>
            </a:r>
            <a:r>
              <a:rPr lang="it-IT" sz="2600" b="1" dirty="0" smtClean="0">
                <a:solidFill>
                  <a:srgbClr val="ED7D31"/>
                </a:solidFill>
                <a:latin typeface="+mn-lt"/>
              </a:rPr>
              <a:t>97</a:t>
            </a:r>
            <a:r>
              <a:rPr lang="it-IT" sz="2600" dirty="0">
                <a:latin typeface="+mn-lt"/>
              </a:rPr>
              <a:t> </a:t>
            </a:r>
            <a:r>
              <a:rPr lang="it-IT" sz="2600" dirty="0" smtClean="0">
                <a:latin typeface="+mn-lt"/>
              </a:rPr>
              <a:t>e finora sono stati visitati dalle CEV dell’ANVUR </a:t>
            </a:r>
            <a:r>
              <a:rPr lang="it-IT" sz="2600" b="1" dirty="0" smtClean="0">
                <a:solidFill>
                  <a:srgbClr val="ED7D31"/>
                </a:solidFill>
                <a:latin typeface="+mn-lt"/>
              </a:rPr>
              <a:t>19</a:t>
            </a:r>
            <a:r>
              <a:rPr lang="it-IT" sz="2600" dirty="0" smtClean="0">
                <a:latin typeface="+mn-lt"/>
              </a:rPr>
              <a:t> atenei: </a:t>
            </a:r>
            <a:r>
              <a:rPr lang="it-IT" sz="2600" b="1" dirty="0" smtClean="0">
                <a:solidFill>
                  <a:srgbClr val="ED7D31"/>
                </a:solidFill>
                <a:latin typeface="+mn-lt"/>
              </a:rPr>
              <a:t>2</a:t>
            </a:r>
            <a:r>
              <a:rPr lang="it-IT" sz="2600" dirty="0" smtClean="0">
                <a:latin typeface="+mn-lt"/>
              </a:rPr>
              <a:t> nel 2014, </a:t>
            </a:r>
            <a:r>
              <a:rPr lang="it-IT" sz="2600" b="1" dirty="0" smtClean="0">
                <a:solidFill>
                  <a:srgbClr val="ED7D31"/>
                </a:solidFill>
                <a:latin typeface="+mn-lt"/>
              </a:rPr>
              <a:t>13</a:t>
            </a:r>
            <a:r>
              <a:rPr lang="it-IT" sz="2600" dirty="0" smtClean="0">
                <a:solidFill>
                  <a:srgbClr val="ED7D31"/>
                </a:solidFill>
                <a:latin typeface="+mn-lt"/>
              </a:rPr>
              <a:t> </a:t>
            </a:r>
            <a:r>
              <a:rPr lang="it-IT" sz="2600" dirty="0" smtClean="0">
                <a:latin typeface="+mn-lt"/>
              </a:rPr>
              <a:t>nel 2015 e </a:t>
            </a:r>
            <a:r>
              <a:rPr lang="it-IT" sz="2600" b="1" dirty="0" smtClean="0">
                <a:solidFill>
                  <a:srgbClr val="ED7D31"/>
                </a:solidFill>
                <a:latin typeface="+mn-lt"/>
              </a:rPr>
              <a:t>4</a:t>
            </a:r>
            <a:r>
              <a:rPr lang="it-IT" sz="2600" dirty="0" smtClean="0">
                <a:latin typeface="+mn-lt"/>
              </a:rPr>
              <a:t> nel primo semestre del 2016. Altri </a:t>
            </a:r>
            <a:r>
              <a:rPr lang="it-IT" sz="2600" b="1" dirty="0" smtClean="0">
                <a:solidFill>
                  <a:srgbClr val="ED7D31"/>
                </a:solidFill>
                <a:latin typeface="+mn-lt"/>
              </a:rPr>
              <a:t>7</a:t>
            </a:r>
            <a:r>
              <a:rPr lang="it-IT" sz="2600" dirty="0" smtClean="0">
                <a:latin typeface="+mn-lt"/>
              </a:rPr>
              <a:t> atenei, tra cui </a:t>
            </a:r>
            <a:r>
              <a:rPr lang="it-IT" sz="2600" b="1" dirty="0" smtClean="0">
                <a:solidFill>
                  <a:srgbClr val="ED7D31"/>
                </a:solidFill>
                <a:latin typeface="+mn-lt"/>
              </a:rPr>
              <a:t>Udine</a:t>
            </a:r>
            <a:r>
              <a:rPr lang="it-IT" sz="2600" dirty="0" smtClean="0">
                <a:latin typeface="+mn-lt"/>
              </a:rPr>
              <a:t>, saranno visitati nel </a:t>
            </a:r>
            <a:r>
              <a:rPr lang="it-IT" sz="2600" b="1" dirty="0" smtClean="0">
                <a:solidFill>
                  <a:srgbClr val="ED7D31"/>
                </a:solidFill>
                <a:latin typeface="+mn-lt"/>
              </a:rPr>
              <a:t>secondo</a:t>
            </a:r>
            <a:r>
              <a:rPr lang="it-IT" sz="2600" dirty="0" smtClean="0">
                <a:latin typeface="+mn-lt"/>
              </a:rPr>
              <a:t> </a:t>
            </a:r>
            <a:r>
              <a:rPr lang="it-IT" sz="2600" b="1" dirty="0" smtClean="0">
                <a:solidFill>
                  <a:srgbClr val="ED7D31"/>
                </a:solidFill>
                <a:latin typeface="+mn-lt"/>
              </a:rPr>
              <a:t>semestre</a:t>
            </a:r>
            <a:r>
              <a:rPr lang="it-IT" sz="2600" dirty="0" smtClean="0">
                <a:latin typeface="+mn-lt"/>
              </a:rPr>
              <a:t> del </a:t>
            </a:r>
            <a:r>
              <a:rPr lang="it-IT" sz="2600" b="1" dirty="0" smtClean="0">
                <a:solidFill>
                  <a:srgbClr val="ED7D31"/>
                </a:solidFill>
                <a:latin typeface="+mn-lt"/>
              </a:rPr>
              <a:t>2016</a:t>
            </a:r>
          </a:p>
        </p:txBody>
      </p:sp>
      <p:graphicFrame>
        <p:nvGraphicFramePr>
          <p:cNvPr id="6" name="Tabella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44006505"/>
              </p:ext>
            </p:extLst>
          </p:nvPr>
        </p:nvGraphicFramePr>
        <p:xfrm>
          <a:off x="244300" y="1744220"/>
          <a:ext cx="6400800" cy="4312920"/>
        </p:xfrm>
        <a:graphic>
          <a:graphicData uri="http://schemas.openxmlformats.org/drawingml/2006/table">
            <a:tbl>
              <a:tblPr/>
              <a:tblGrid>
                <a:gridCol w="292100"/>
                <a:gridCol w="3873500"/>
                <a:gridCol w="2235200"/>
              </a:tblGrid>
              <a:tr h="266700">
                <a:tc>
                  <a:txBody>
                    <a:bodyPr/>
                    <a:lstStyle/>
                    <a:p>
                      <a:pPr algn="l" fontAlgn="b"/>
                      <a:endParaRPr lang="it-IT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it-IT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Calendario visite 2014</a:t>
                      </a:r>
                    </a:p>
                  </a:txBody>
                  <a:tcPr marL="7620" marR="7620" marT="762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it-IT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8120">
                <a:tc>
                  <a:txBody>
                    <a:bodyPr/>
                    <a:lstStyle/>
                    <a:p>
                      <a:pPr algn="l" fontAlgn="b"/>
                      <a:endParaRPr lang="it-IT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t-IT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Ateneo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Data</a:t>
                      </a:r>
                    </a:p>
                  </a:txBody>
                  <a:tcPr marL="11887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</a:tr>
              <a:tr h="213360">
                <a:tc>
                  <a:txBody>
                    <a:bodyPr/>
                    <a:lstStyle/>
                    <a:p>
                      <a:pPr algn="r" fontAlgn="ctr"/>
                      <a:r>
                        <a:rPr lang="it-IT" sz="12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t-IT" sz="12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Università degli Studi di Perugia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12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24-28 novembre 2014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3360">
                <a:tc>
                  <a:txBody>
                    <a:bodyPr/>
                    <a:lstStyle/>
                    <a:p>
                      <a:pPr algn="r" fontAlgn="ctr"/>
                      <a:r>
                        <a:rPr lang="it-IT" sz="12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t-IT" sz="12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Università degli Studi dell’Aquila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12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24-28 novembre 2014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2880">
                <a:tc>
                  <a:txBody>
                    <a:bodyPr/>
                    <a:lstStyle/>
                    <a:p>
                      <a:pPr algn="l" fontAlgn="b"/>
                      <a:endParaRPr lang="it-IT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it-IT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it-IT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266700">
                <a:tc>
                  <a:txBody>
                    <a:bodyPr/>
                    <a:lstStyle/>
                    <a:p>
                      <a:pPr algn="l" fontAlgn="b"/>
                      <a:endParaRPr lang="it-IT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it-IT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Calendario visite 2015</a:t>
                      </a:r>
                    </a:p>
                  </a:txBody>
                  <a:tcPr marL="7620" marR="7620" marT="762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it-IT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8120">
                <a:tc>
                  <a:txBody>
                    <a:bodyPr/>
                    <a:lstStyle/>
                    <a:p>
                      <a:pPr algn="l" fontAlgn="b"/>
                      <a:endParaRPr lang="it-IT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t-IT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Ateneo</a:t>
                      </a:r>
                    </a:p>
                  </a:txBody>
                  <a:tcPr marL="137160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B08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Data</a:t>
                      </a:r>
                    </a:p>
                  </a:txBody>
                  <a:tcPr marL="11887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B084"/>
                    </a:solidFill>
                  </a:tcPr>
                </a:tc>
              </a:tr>
              <a:tr h="213360">
                <a:tc>
                  <a:txBody>
                    <a:bodyPr/>
                    <a:lstStyle/>
                    <a:p>
                      <a:pPr algn="r" fontAlgn="ctr"/>
                      <a:r>
                        <a:rPr lang="it-IT" sz="12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t-IT" sz="12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Università telematica internazionale UNINETTUNO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12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19-23 gennaio 2015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3360">
                <a:tc>
                  <a:txBody>
                    <a:bodyPr/>
                    <a:lstStyle/>
                    <a:p>
                      <a:pPr algn="r" fontAlgn="ctr"/>
                      <a:r>
                        <a:rPr lang="it-IT" sz="12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t-IT" sz="12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Università per Stranieri di Siena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12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24-27 marzo 2015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3360">
                <a:tc>
                  <a:txBody>
                    <a:bodyPr/>
                    <a:lstStyle/>
                    <a:p>
                      <a:pPr algn="r" fontAlgn="ctr"/>
                      <a:r>
                        <a:rPr lang="it-IT" sz="12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t-IT" sz="12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Università degli Studi di Camerino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12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23-27 marzo 2015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3360">
                <a:tc>
                  <a:txBody>
                    <a:bodyPr/>
                    <a:lstStyle/>
                    <a:p>
                      <a:pPr algn="r" fontAlgn="ctr"/>
                      <a:r>
                        <a:rPr lang="it-IT" sz="12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t-IT" sz="12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Università degli Studi di Macerata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12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13-17 aprile 2015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3360">
                <a:tc>
                  <a:txBody>
                    <a:bodyPr/>
                    <a:lstStyle/>
                    <a:p>
                      <a:pPr algn="r" fontAlgn="ctr"/>
                      <a:r>
                        <a:rPr lang="it-IT" sz="12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t-IT" sz="12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Università degli Studi di Enna “Kore”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12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18-22 maggio 2015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3360">
                <a:tc>
                  <a:txBody>
                    <a:bodyPr/>
                    <a:lstStyle/>
                    <a:p>
                      <a:pPr algn="r" fontAlgn="ctr"/>
                      <a:r>
                        <a:rPr lang="it-IT" sz="12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t-IT" sz="12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Università degli Studi del Molise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12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25-29 maggio 2015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3360">
                <a:tc>
                  <a:txBody>
                    <a:bodyPr/>
                    <a:lstStyle/>
                    <a:p>
                      <a:pPr algn="r" fontAlgn="ctr"/>
                      <a:r>
                        <a:rPr lang="it-IT" sz="12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t-IT" sz="12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Università degli Studi “Niccolò Cusano”, Telematica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12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8-12 giugno 2015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3360">
                <a:tc>
                  <a:txBody>
                    <a:bodyPr/>
                    <a:lstStyle/>
                    <a:p>
                      <a:pPr algn="r" fontAlgn="ctr"/>
                      <a:r>
                        <a:rPr lang="it-IT" sz="12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t-IT" sz="12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Università Campus Bio-Medico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12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5-9 ottobre 2015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3360">
                <a:tc>
                  <a:txBody>
                    <a:bodyPr/>
                    <a:lstStyle/>
                    <a:p>
                      <a:pPr algn="r" fontAlgn="ctr"/>
                      <a:r>
                        <a:rPr lang="it-IT" sz="12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t-IT" sz="12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Università degli Studi di Modena e Reggio Emilia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12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19-23 ottobre 2015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3360">
                <a:tc>
                  <a:txBody>
                    <a:bodyPr/>
                    <a:lstStyle/>
                    <a:p>
                      <a:pPr algn="r" fontAlgn="ctr"/>
                      <a:r>
                        <a:rPr lang="it-IT" sz="12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t-IT" sz="12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Università Telematica </a:t>
                      </a:r>
                      <a:r>
                        <a:rPr lang="it-IT" sz="125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Unitelma</a:t>
                      </a:r>
                      <a:r>
                        <a:rPr lang="it-IT" sz="12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Sapienza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12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2-6 novembre 2015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3360">
                <a:tc>
                  <a:txBody>
                    <a:bodyPr/>
                    <a:lstStyle/>
                    <a:p>
                      <a:pPr algn="r" fontAlgn="ctr"/>
                      <a:r>
                        <a:rPr lang="it-IT" sz="12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t-IT" sz="12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Università degli Studi di Torino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12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23-27 novembre 2015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3360">
                <a:tc>
                  <a:txBody>
                    <a:bodyPr/>
                    <a:lstStyle/>
                    <a:p>
                      <a:pPr algn="r" fontAlgn="ctr"/>
                      <a:r>
                        <a:rPr lang="it-IT" sz="12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t-IT" sz="12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Libera Università Maria Santissima Assunta (LUMSA)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12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23-27 novembre 2015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3360">
                <a:tc>
                  <a:txBody>
                    <a:bodyPr/>
                    <a:lstStyle/>
                    <a:p>
                      <a:pPr algn="r" fontAlgn="ctr"/>
                      <a:r>
                        <a:rPr lang="it-IT" sz="12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t-IT" sz="12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Università degli Studi della Tuscia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12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 novembre-4 dicembre 2015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7" name="Tabella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25470835"/>
              </p:ext>
            </p:extLst>
          </p:nvPr>
        </p:nvGraphicFramePr>
        <p:xfrm>
          <a:off x="7044618" y="3230120"/>
          <a:ext cx="4914900" cy="2827020"/>
        </p:xfrm>
        <a:graphic>
          <a:graphicData uri="http://schemas.openxmlformats.org/drawingml/2006/table">
            <a:tbl>
              <a:tblPr/>
              <a:tblGrid>
                <a:gridCol w="292100"/>
                <a:gridCol w="3111500"/>
                <a:gridCol w="1511300"/>
              </a:tblGrid>
              <a:tr h="266700">
                <a:tc>
                  <a:txBody>
                    <a:bodyPr/>
                    <a:lstStyle/>
                    <a:p>
                      <a:pPr algn="l" fontAlgn="b"/>
                      <a:endParaRPr lang="it-IT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it-IT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Calendario visite 2016</a:t>
                      </a:r>
                    </a:p>
                  </a:txBody>
                  <a:tcPr marL="7620" marR="7620" marT="762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it-IT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3360">
                <a:tc>
                  <a:txBody>
                    <a:bodyPr/>
                    <a:lstStyle/>
                    <a:p>
                      <a:pPr algn="l" fontAlgn="b"/>
                      <a:endParaRPr lang="it-IT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t-IT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Ateneo</a:t>
                      </a:r>
                    </a:p>
                  </a:txBody>
                  <a:tcPr marL="137160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C6E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5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Mese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C6E7"/>
                    </a:solidFill>
                  </a:tcPr>
                </a:tc>
              </a:tr>
              <a:tr h="213360">
                <a:tc>
                  <a:txBody>
                    <a:bodyPr/>
                    <a:lstStyle/>
                    <a:p>
                      <a:pPr algn="r" fontAlgn="ctr"/>
                      <a:r>
                        <a:rPr lang="it-IT" sz="12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t-IT" sz="12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Università Telematica San Raffaele di Roma 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Aprile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3360">
                <a:tc>
                  <a:txBody>
                    <a:bodyPr/>
                    <a:lstStyle/>
                    <a:p>
                      <a:pPr algn="r" fontAlgn="ctr"/>
                      <a:r>
                        <a:rPr lang="it-IT" sz="12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t-IT" sz="12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IULM di Milano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Maggio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3360">
                <a:tc>
                  <a:txBody>
                    <a:bodyPr/>
                    <a:lstStyle/>
                    <a:p>
                      <a:pPr algn="r" fontAlgn="ctr"/>
                      <a:r>
                        <a:rPr lang="it-IT" sz="12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t-IT" sz="12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Politecnico di Torino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Maggio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3360">
                <a:tc>
                  <a:txBody>
                    <a:bodyPr/>
                    <a:lstStyle/>
                    <a:p>
                      <a:pPr algn="r" fontAlgn="ctr"/>
                      <a:r>
                        <a:rPr lang="it-IT" sz="12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t-IT" sz="12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E-campus 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Luglio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3360">
                <a:tc>
                  <a:txBody>
                    <a:bodyPr/>
                    <a:lstStyle/>
                    <a:p>
                      <a:pPr algn="r" fontAlgn="ctr"/>
                      <a:r>
                        <a:rPr lang="it-IT" sz="12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t-IT" sz="12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Bocconi Milano 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Settembre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3360">
                <a:tc>
                  <a:txBody>
                    <a:bodyPr/>
                    <a:lstStyle/>
                    <a:p>
                      <a:pPr algn="r" fontAlgn="ctr"/>
                      <a:r>
                        <a:rPr lang="it-IT" sz="12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t-IT" sz="12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Politecnica Marche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Ottobre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3360">
                <a:tc>
                  <a:txBody>
                    <a:bodyPr/>
                    <a:lstStyle/>
                    <a:p>
                      <a:pPr algn="r" fontAlgn="ctr"/>
                      <a:r>
                        <a:rPr lang="it-IT" sz="12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t-IT" sz="12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Urbino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Ottobre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3360">
                <a:tc>
                  <a:txBody>
                    <a:bodyPr/>
                    <a:lstStyle/>
                    <a:p>
                      <a:pPr algn="r" fontAlgn="ctr"/>
                      <a:r>
                        <a:rPr lang="it-IT" sz="12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t-IT" sz="12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IUAV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Ottobre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3360">
                <a:tc>
                  <a:txBody>
                    <a:bodyPr/>
                    <a:lstStyle/>
                    <a:p>
                      <a:pPr algn="r" fontAlgn="ctr"/>
                      <a:r>
                        <a:rPr lang="it-IT" sz="12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t-IT" sz="12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Ferrara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Novembre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3360">
                <a:tc>
                  <a:txBody>
                    <a:bodyPr/>
                    <a:lstStyle/>
                    <a:p>
                      <a:pPr algn="r" fontAlgn="ctr"/>
                      <a:r>
                        <a:rPr lang="it-IT" sz="12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t-IT" sz="12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Piemonte Orientale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Novembre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3360">
                <a:tc>
                  <a:txBody>
                    <a:bodyPr/>
                    <a:lstStyle/>
                    <a:p>
                      <a:pPr algn="r" fontAlgn="ctr"/>
                      <a:r>
                        <a:rPr lang="it-IT" sz="12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t-IT" sz="12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Udine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Dicembre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</a:tr>
            </a:tbl>
          </a:graphicData>
        </a:graphic>
      </p:graphicFrame>
      <p:sp>
        <p:nvSpPr>
          <p:cNvPr id="8" name="Rettangolo 7"/>
          <p:cNvSpPr/>
          <p:nvPr/>
        </p:nvSpPr>
        <p:spPr>
          <a:xfrm>
            <a:off x="244300" y="6101530"/>
            <a:ext cx="3544432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sz="1400" dirty="0" smtClean="0">
                <a:latin typeface="+mj-lt"/>
              </a:rPr>
              <a:t>Fonte: rielaborazioni APIC su calendari ANVUR </a:t>
            </a:r>
            <a:endParaRPr lang="it-IT" sz="14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5489117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ttangolo 8"/>
          <p:cNvSpPr/>
          <p:nvPr/>
        </p:nvSpPr>
        <p:spPr>
          <a:xfrm>
            <a:off x="754063" y="0"/>
            <a:ext cx="335211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t-IT"/>
          </a:p>
        </p:txBody>
      </p:sp>
      <p:sp>
        <p:nvSpPr>
          <p:cNvPr id="10" name="Rettangolo 9"/>
          <p:cNvSpPr/>
          <p:nvPr/>
        </p:nvSpPr>
        <p:spPr>
          <a:xfrm>
            <a:off x="0" y="0"/>
            <a:ext cx="830263" cy="457200"/>
          </a:xfrm>
          <a:prstGeom prst="rect">
            <a:avLst/>
          </a:prstGeom>
          <a:solidFill>
            <a:srgbClr val="51250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t-IT"/>
          </a:p>
        </p:txBody>
      </p:sp>
      <p:sp>
        <p:nvSpPr>
          <p:cNvPr id="11" name="Rettangolo 10"/>
          <p:cNvSpPr/>
          <p:nvPr/>
        </p:nvSpPr>
        <p:spPr>
          <a:xfrm>
            <a:off x="4106173" y="0"/>
            <a:ext cx="8085827" cy="457200"/>
          </a:xfrm>
          <a:prstGeom prst="rect">
            <a:avLst/>
          </a:prstGeom>
          <a:solidFill>
            <a:srgbClr val="7698B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r"/>
            <a:r>
              <a:rPr lang="it-IT" sz="2000" b="1" i="1" dirty="0" smtClean="0">
                <a:solidFill>
                  <a:schemeClr val="bg1"/>
                </a:solidFill>
                <a:cs typeface="Helvetica"/>
              </a:rPr>
              <a:t>I CAENDARI DELLE VISITE ANVUR</a:t>
            </a:r>
            <a:endParaRPr lang="it-IT" sz="2000" b="1" i="1" dirty="0">
              <a:solidFill>
                <a:schemeClr val="bg1"/>
              </a:solidFill>
              <a:cs typeface="Helvetica"/>
            </a:endParaRPr>
          </a:p>
        </p:txBody>
      </p:sp>
      <p:grpSp>
        <p:nvGrpSpPr>
          <p:cNvPr id="15" name="Gruppo 14"/>
          <p:cNvGrpSpPr/>
          <p:nvPr/>
        </p:nvGrpSpPr>
        <p:grpSpPr>
          <a:xfrm>
            <a:off x="0" y="6391544"/>
            <a:ext cx="12192000" cy="457200"/>
            <a:chOff x="0" y="6400800"/>
            <a:chExt cx="12192000" cy="457200"/>
          </a:xfrm>
        </p:grpSpPr>
        <p:sp>
          <p:nvSpPr>
            <p:cNvPr id="16" name="Rettangolo 15"/>
            <p:cNvSpPr/>
            <p:nvPr/>
          </p:nvSpPr>
          <p:spPr>
            <a:xfrm>
              <a:off x="0" y="6400800"/>
              <a:ext cx="1262063" cy="457200"/>
            </a:xfrm>
            <a:prstGeom prst="rect">
              <a:avLst/>
            </a:prstGeom>
            <a:solidFill>
              <a:srgbClr val="51250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it-IT"/>
            </a:p>
          </p:txBody>
        </p:sp>
        <p:sp>
          <p:nvSpPr>
            <p:cNvPr id="17" name="Rettangolo 16"/>
            <p:cNvSpPr/>
            <p:nvPr/>
          </p:nvSpPr>
          <p:spPr>
            <a:xfrm>
              <a:off x="3787775" y="6400800"/>
              <a:ext cx="8404225" cy="457200"/>
            </a:xfrm>
            <a:prstGeom prst="rect">
              <a:avLst/>
            </a:prstGeom>
            <a:solidFill>
              <a:srgbClr val="7698B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it-IT" dirty="0"/>
            </a:p>
          </p:txBody>
        </p:sp>
        <p:pic>
          <p:nvPicPr>
            <p:cNvPr id="19" name="Immagine 18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00692" y="6408685"/>
              <a:ext cx="429571" cy="437994"/>
            </a:xfrm>
            <a:prstGeom prst="rect">
              <a:avLst/>
            </a:prstGeom>
          </p:spPr>
        </p:pic>
        <p:sp>
          <p:nvSpPr>
            <p:cNvPr id="20" name="Rettangolo 19"/>
            <p:cNvSpPr/>
            <p:nvPr/>
          </p:nvSpPr>
          <p:spPr>
            <a:xfrm>
              <a:off x="1262063" y="6400800"/>
              <a:ext cx="2565081" cy="4572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it-IT"/>
            </a:p>
          </p:txBody>
        </p:sp>
        <p:pic>
          <p:nvPicPr>
            <p:cNvPr id="21" name="Immagine 20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280745" y="6408686"/>
              <a:ext cx="1069221" cy="437994"/>
            </a:xfrm>
            <a:prstGeom prst="rect">
              <a:avLst/>
            </a:prstGeom>
          </p:spPr>
        </p:pic>
      </p:grpSp>
      <p:sp>
        <p:nvSpPr>
          <p:cNvPr id="3" name="Segnaposto numero diapositiva 2"/>
          <p:cNvSpPr>
            <a:spLocks noGrp="1"/>
          </p:cNvSpPr>
          <p:nvPr>
            <p:ph type="sldNum" sz="quarter" idx="12"/>
          </p:nvPr>
        </p:nvSpPr>
        <p:spPr>
          <a:xfrm>
            <a:off x="9448800" y="6428015"/>
            <a:ext cx="2743200" cy="365125"/>
          </a:xfrm>
        </p:spPr>
        <p:txBody>
          <a:bodyPr/>
          <a:lstStyle/>
          <a:p>
            <a:pPr>
              <a:defRPr/>
            </a:pPr>
            <a:fld id="{2B247FFE-C2D7-4F4A-A0E4-5BC49D6F85A4}" type="slidenum">
              <a:rPr lang="it-IT" sz="1600" b="1" smtClean="0">
                <a:solidFill>
                  <a:schemeClr val="bg1"/>
                </a:solidFill>
              </a:rPr>
              <a:pPr>
                <a:defRPr/>
              </a:pPr>
              <a:t>17</a:t>
            </a:fld>
            <a:endParaRPr lang="it-IT" sz="1600" b="1" dirty="0">
              <a:solidFill>
                <a:schemeClr val="bg1"/>
              </a:solidFill>
            </a:endParaRPr>
          </a:p>
        </p:txBody>
      </p:sp>
      <p:grpSp>
        <p:nvGrpSpPr>
          <p:cNvPr id="18" name="Gruppo 17"/>
          <p:cNvGrpSpPr/>
          <p:nvPr/>
        </p:nvGrpSpPr>
        <p:grpSpPr>
          <a:xfrm>
            <a:off x="0" y="6400422"/>
            <a:ext cx="12192000" cy="457578"/>
            <a:chOff x="0" y="6400800"/>
            <a:chExt cx="12192000" cy="457200"/>
          </a:xfrm>
        </p:grpSpPr>
        <p:sp>
          <p:nvSpPr>
            <p:cNvPr id="22" name="Rettangolo 21"/>
            <p:cNvSpPr/>
            <p:nvPr/>
          </p:nvSpPr>
          <p:spPr>
            <a:xfrm>
              <a:off x="0" y="6400800"/>
              <a:ext cx="1262063" cy="457200"/>
            </a:xfrm>
            <a:prstGeom prst="rect">
              <a:avLst/>
            </a:prstGeom>
            <a:solidFill>
              <a:srgbClr val="51250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it-IT"/>
            </a:p>
          </p:txBody>
        </p:sp>
        <p:sp>
          <p:nvSpPr>
            <p:cNvPr id="23" name="Rettangolo 22"/>
            <p:cNvSpPr/>
            <p:nvPr/>
          </p:nvSpPr>
          <p:spPr>
            <a:xfrm>
              <a:off x="3787775" y="6400800"/>
              <a:ext cx="8404225" cy="457200"/>
            </a:xfrm>
            <a:prstGeom prst="rect">
              <a:avLst/>
            </a:prstGeom>
            <a:solidFill>
              <a:srgbClr val="7698B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it-IT" dirty="0"/>
            </a:p>
          </p:txBody>
        </p:sp>
        <p:pic>
          <p:nvPicPr>
            <p:cNvPr id="24" name="Immagine 23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00692" y="6408685"/>
              <a:ext cx="429571" cy="437994"/>
            </a:xfrm>
            <a:prstGeom prst="rect">
              <a:avLst/>
            </a:prstGeom>
          </p:spPr>
        </p:pic>
        <p:sp>
          <p:nvSpPr>
            <p:cNvPr id="25" name="Rettangolo 24"/>
            <p:cNvSpPr/>
            <p:nvPr/>
          </p:nvSpPr>
          <p:spPr>
            <a:xfrm>
              <a:off x="1262063" y="6400800"/>
              <a:ext cx="2565081" cy="4572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it-IT"/>
            </a:p>
          </p:txBody>
        </p:sp>
        <p:pic>
          <p:nvPicPr>
            <p:cNvPr id="26" name="Immagine 25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280745" y="6408686"/>
              <a:ext cx="1069221" cy="437994"/>
            </a:xfrm>
            <a:prstGeom prst="rect">
              <a:avLst/>
            </a:prstGeom>
          </p:spPr>
        </p:pic>
      </p:grpSp>
      <p:sp>
        <p:nvSpPr>
          <p:cNvPr id="28" name="CasellaDiTesto 27"/>
          <p:cNvSpPr txBox="1"/>
          <p:nvPr/>
        </p:nvSpPr>
        <p:spPr>
          <a:xfrm>
            <a:off x="3827144" y="6470304"/>
            <a:ext cx="701545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200" b="1" dirty="0" smtClean="0">
                <a:solidFill>
                  <a:schemeClr val="bg1"/>
                </a:solidFill>
              </a:rPr>
              <a:t>AREA PIANIFICAZIONE E CONTROLLO DIREZIONALE (APIC)</a:t>
            </a:r>
            <a:endParaRPr lang="it-IT" sz="1200" b="1" dirty="0">
              <a:solidFill>
                <a:schemeClr val="bg1"/>
              </a:solidFill>
            </a:endParaRPr>
          </a:p>
        </p:txBody>
      </p:sp>
      <p:sp>
        <p:nvSpPr>
          <p:cNvPr id="29" name="Rettangolo 28"/>
          <p:cNvSpPr/>
          <p:nvPr/>
        </p:nvSpPr>
        <p:spPr>
          <a:xfrm>
            <a:off x="754063" y="0"/>
            <a:ext cx="3033712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2200" b="1" dirty="0" smtClean="0"/>
              <a:t>HIC SUNT FUTURA</a:t>
            </a:r>
            <a:endParaRPr lang="it-IT" sz="2200" b="1" dirty="0"/>
          </a:p>
        </p:txBody>
      </p:sp>
      <p:sp>
        <p:nvSpPr>
          <p:cNvPr id="33" name="CasellaDiTesto 32"/>
          <p:cNvSpPr txBox="1"/>
          <p:nvPr/>
        </p:nvSpPr>
        <p:spPr>
          <a:xfrm>
            <a:off x="244300" y="457200"/>
            <a:ext cx="11758310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600" dirty="0" smtClean="0">
                <a:latin typeface="+mn-lt"/>
              </a:rPr>
              <a:t>Su </a:t>
            </a:r>
            <a:r>
              <a:rPr lang="it-IT" sz="2600" b="1" dirty="0" smtClean="0">
                <a:solidFill>
                  <a:srgbClr val="ED7D31"/>
                </a:solidFill>
                <a:latin typeface="+mn-lt"/>
              </a:rPr>
              <a:t>19</a:t>
            </a:r>
            <a:r>
              <a:rPr lang="it-IT" sz="2600" dirty="0" smtClean="0">
                <a:latin typeface="+mn-lt"/>
              </a:rPr>
              <a:t> visite finora effettuate, l’ANVUR ha reso </a:t>
            </a:r>
            <a:r>
              <a:rPr lang="it-IT" sz="2600" b="1" dirty="0" smtClean="0">
                <a:solidFill>
                  <a:srgbClr val="ED7D31"/>
                </a:solidFill>
                <a:latin typeface="+mn-lt"/>
              </a:rPr>
              <a:t>disponibili</a:t>
            </a:r>
            <a:r>
              <a:rPr lang="it-IT" sz="2600" dirty="0" smtClean="0">
                <a:latin typeface="+mn-lt"/>
              </a:rPr>
              <a:t> i </a:t>
            </a:r>
            <a:r>
              <a:rPr lang="it-IT" sz="2600" b="1" dirty="0" smtClean="0">
                <a:solidFill>
                  <a:srgbClr val="ED7D31"/>
                </a:solidFill>
                <a:latin typeface="+mn-lt"/>
              </a:rPr>
              <a:t>rapporti</a:t>
            </a:r>
            <a:r>
              <a:rPr lang="it-IT" sz="2600" dirty="0" smtClean="0">
                <a:solidFill>
                  <a:srgbClr val="ED7D31"/>
                </a:solidFill>
                <a:latin typeface="+mn-lt"/>
              </a:rPr>
              <a:t> </a:t>
            </a:r>
            <a:r>
              <a:rPr lang="it-IT" sz="2600" dirty="0" smtClean="0">
                <a:latin typeface="+mn-lt"/>
              </a:rPr>
              <a:t>di sintesi relativi a </a:t>
            </a:r>
            <a:r>
              <a:rPr lang="it-IT" sz="2600" b="1" dirty="0" smtClean="0">
                <a:solidFill>
                  <a:srgbClr val="ED7D31"/>
                </a:solidFill>
                <a:latin typeface="+mn-lt"/>
              </a:rPr>
              <a:t>11</a:t>
            </a:r>
            <a:r>
              <a:rPr lang="it-IT" sz="2600" dirty="0" smtClean="0">
                <a:latin typeface="+mn-lt"/>
              </a:rPr>
              <a:t> visite, con gli esiti riportati nella tabella seguente:  </a:t>
            </a:r>
          </a:p>
        </p:txBody>
      </p:sp>
      <p:sp>
        <p:nvSpPr>
          <p:cNvPr id="8" name="Rettangolo 7"/>
          <p:cNvSpPr/>
          <p:nvPr/>
        </p:nvSpPr>
        <p:spPr>
          <a:xfrm>
            <a:off x="1660125" y="5973799"/>
            <a:ext cx="3158109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sz="1400" dirty="0" smtClean="0">
                <a:latin typeface="+mj-lt"/>
              </a:rPr>
              <a:t>Fonte: rielaborazioni APIC su dati ANVUR </a:t>
            </a:r>
            <a:endParaRPr lang="it-IT" sz="1400" dirty="0">
              <a:latin typeface="+mj-lt"/>
            </a:endParaRPr>
          </a:p>
        </p:txBody>
      </p:sp>
      <p:graphicFrame>
        <p:nvGraphicFramePr>
          <p:cNvPr id="27" name="Tabella 2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60725083"/>
              </p:ext>
            </p:extLst>
          </p:nvPr>
        </p:nvGraphicFramePr>
        <p:xfrm>
          <a:off x="1757779" y="1397079"/>
          <a:ext cx="8815526" cy="4572016"/>
        </p:xfrm>
        <a:graphic>
          <a:graphicData uri="http://schemas.openxmlformats.org/drawingml/2006/table">
            <a:tbl>
              <a:tblPr/>
              <a:tblGrid>
                <a:gridCol w="337351"/>
                <a:gridCol w="834501"/>
                <a:gridCol w="3444536"/>
                <a:gridCol w="1571348"/>
                <a:gridCol w="2627790"/>
              </a:tblGrid>
              <a:tr h="327927"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N.</a:t>
                      </a:r>
                    </a:p>
                  </a:txBody>
                  <a:tcPr marL="6306" marR="6306" marT="630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Anno visita CEV</a:t>
                      </a:r>
                    </a:p>
                  </a:txBody>
                  <a:tcPr marL="6306" marR="6306" marT="630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Ateneo</a:t>
                      </a:r>
                    </a:p>
                  </a:txBody>
                  <a:tcPr marL="6306" marR="6306" marT="630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Esito accreditamento Sede</a:t>
                      </a:r>
                    </a:p>
                  </a:txBody>
                  <a:tcPr marL="6306" marR="6306" marT="630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Esito accreditamento CdS</a:t>
                      </a:r>
                    </a:p>
                  </a:txBody>
                  <a:tcPr marL="6306" marR="6306" marT="630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</a:tr>
              <a:tr h="491890"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6306" marR="6306" marT="630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2014</a:t>
                      </a:r>
                    </a:p>
                  </a:txBody>
                  <a:tcPr marL="6306" marR="6306" marT="630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t-IT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Università degli Studi dell'Aquila</a:t>
                      </a:r>
                    </a:p>
                  </a:txBody>
                  <a:tcPr marL="6306" marR="6306" marT="630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"Condizionato"</a:t>
                      </a:r>
                    </a:p>
                  </a:txBody>
                  <a:tcPr marL="6306" marR="6306" marT="630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t-IT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 CdS "Pienamente positivo"</a:t>
                      </a:r>
                      <a:br>
                        <a:rPr lang="it-IT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it-IT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 CdS "Soddisfacente"</a:t>
                      </a:r>
                      <a:br>
                        <a:rPr lang="it-IT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it-IT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 CdS "Condizionato"</a:t>
                      </a:r>
                    </a:p>
                  </a:txBody>
                  <a:tcPr marL="6306" marR="6306" marT="630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3152"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6306" marR="6306" marT="630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2014</a:t>
                      </a:r>
                    </a:p>
                  </a:txBody>
                  <a:tcPr marL="6306" marR="6306" marT="630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t-IT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Università degli Studi di Perugia</a:t>
                      </a:r>
                    </a:p>
                  </a:txBody>
                  <a:tcPr marL="6306" marR="6306" marT="630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"Condizionato"</a:t>
                      </a:r>
                    </a:p>
                  </a:txBody>
                  <a:tcPr marL="6306" marR="6306" marT="630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t-IT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 CdS "Soddisfacente"</a:t>
                      </a:r>
                      <a:br>
                        <a:rPr lang="it-IT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it-IT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 CdS "Condizionato"</a:t>
                      </a:r>
                    </a:p>
                  </a:txBody>
                  <a:tcPr marL="6306" marR="6306" marT="630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</a:tr>
              <a:tr h="353152"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6306" marR="6306" marT="630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2015</a:t>
                      </a:r>
                    </a:p>
                  </a:txBody>
                  <a:tcPr marL="6306" marR="6306" marT="630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t-IT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Università degli Studi della Tuscia</a:t>
                      </a:r>
                    </a:p>
                  </a:txBody>
                  <a:tcPr marL="6306" marR="6306" marT="630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"Soddisfacente"</a:t>
                      </a:r>
                    </a:p>
                  </a:txBody>
                  <a:tcPr marL="6306" marR="6306" marT="630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t-IT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 CdS "Soddisfacente"</a:t>
                      </a:r>
                      <a:br>
                        <a:rPr lang="it-IT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it-IT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 CdS "Condizionato"</a:t>
                      </a:r>
                    </a:p>
                  </a:txBody>
                  <a:tcPr marL="6306" marR="6306" marT="630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3152"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6306" marR="6306" marT="630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2015</a:t>
                      </a:r>
                    </a:p>
                  </a:txBody>
                  <a:tcPr marL="6306" marR="6306" marT="630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t-IT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Università degli studi di Modena e Reggio Emilia</a:t>
                      </a:r>
                    </a:p>
                  </a:txBody>
                  <a:tcPr marL="6306" marR="6306" marT="630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"Soddisfacente"</a:t>
                      </a:r>
                    </a:p>
                  </a:txBody>
                  <a:tcPr marL="6306" marR="6306" marT="630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t-IT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 </a:t>
                      </a:r>
                      <a:r>
                        <a:rPr lang="it-IT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CdS "Soddisfacente"</a:t>
                      </a:r>
                      <a:br>
                        <a:rPr lang="it-IT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it-IT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 </a:t>
                      </a:r>
                      <a:r>
                        <a:rPr lang="it-IT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CdS "Condizionato"</a:t>
                      </a:r>
                    </a:p>
                  </a:txBody>
                  <a:tcPr marL="6306" marR="6306" marT="630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</a:tr>
              <a:tr h="353152"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6306" marR="6306" marT="630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2015</a:t>
                      </a:r>
                    </a:p>
                  </a:txBody>
                  <a:tcPr marL="6306" marR="6306" marT="630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t-IT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Università degli studi di Macerata</a:t>
                      </a:r>
                    </a:p>
                  </a:txBody>
                  <a:tcPr marL="6306" marR="6306" marT="630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"Soddisfacente"</a:t>
                      </a:r>
                    </a:p>
                  </a:txBody>
                  <a:tcPr marL="6306" marR="6306" marT="630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t-IT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 CdS "Soddisfacente"</a:t>
                      </a:r>
                      <a:br>
                        <a:rPr lang="it-IT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it-IT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 CdS "Condizionato"</a:t>
                      </a:r>
                    </a:p>
                  </a:txBody>
                  <a:tcPr marL="6306" marR="6306" marT="630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3152"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6306" marR="6306" marT="630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2015</a:t>
                      </a:r>
                    </a:p>
                  </a:txBody>
                  <a:tcPr marL="6306" marR="6306" marT="630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t-IT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Università degli studi di Siena Stranieri</a:t>
                      </a:r>
                    </a:p>
                  </a:txBody>
                  <a:tcPr marL="6306" marR="6306" marT="630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"Condizionato"</a:t>
                      </a:r>
                    </a:p>
                  </a:txBody>
                  <a:tcPr marL="6306" marR="6306" marT="630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t-IT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 </a:t>
                      </a:r>
                      <a:r>
                        <a:rPr lang="it-IT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CdS "Condizionato"</a:t>
                      </a:r>
                    </a:p>
                  </a:txBody>
                  <a:tcPr marL="6306" marR="6306" marT="630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</a:tr>
              <a:tr h="353152"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6306" marR="6306" marT="630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2015</a:t>
                      </a:r>
                    </a:p>
                  </a:txBody>
                  <a:tcPr marL="6306" marR="6306" marT="630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t-IT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Università degli Studi del Molise</a:t>
                      </a:r>
                    </a:p>
                  </a:txBody>
                  <a:tcPr marL="6306" marR="6306" marT="630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"Condizionato"</a:t>
                      </a:r>
                    </a:p>
                  </a:txBody>
                  <a:tcPr marL="6306" marR="6306" marT="630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t-IT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 CdS "Soddisfacente"</a:t>
                      </a:r>
                      <a:br>
                        <a:rPr lang="it-IT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it-IT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 CdS "Condizionato"</a:t>
                      </a:r>
                    </a:p>
                  </a:txBody>
                  <a:tcPr marL="6306" marR="6306" marT="630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3152"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</a:t>
                      </a:r>
                    </a:p>
                  </a:txBody>
                  <a:tcPr marL="6306" marR="6306" marT="630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2015</a:t>
                      </a:r>
                    </a:p>
                  </a:txBody>
                  <a:tcPr marL="6306" marR="6306" marT="630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t-IT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Università degli Studi di Camerino</a:t>
                      </a:r>
                    </a:p>
                  </a:txBody>
                  <a:tcPr marL="6306" marR="6306" marT="630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"Soddisfacente"</a:t>
                      </a:r>
                    </a:p>
                  </a:txBody>
                  <a:tcPr marL="6306" marR="6306" marT="630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t-IT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 CdS "Soddisfacente"</a:t>
                      </a:r>
                      <a:br>
                        <a:rPr lang="it-IT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it-IT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 CdS "Condizionato"</a:t>
                      </a:r>
                    </a:p>
                  </a:txBody>
                  <a:tcPr marL="6306" marR="6306" marT="630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</a:tr>
              <a:tr h="353152"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</a:t>
                      </a:r>
                    </a:p>
                  </a:txBody>
                  <a:tcPr marL="6306" marR="6306" marT="630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2015</a:t>
                      </a:r>
                    </a:p>
                  </a:txBody>
                  <a:tcPr marL="6306" marR="6306" marT="630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t-IT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Università degli studi Niccolò Cusano</a:t>
                      </a:r>
                    </a:p>
                  </a:txBody>
                  <a:tcPr marL="6306" marR="6306" marT="630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"Condizionato"</a:t>
                      </a:r>
                    </a:p>
                  </a:txBody>
                  <a:tcPr marL="6306" marR="6306" marT="630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t-IT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 CdS  "Condizionato"</a:t>
                      </a:r>
                    </a:p>
                  </a:txBody>
                  <a:tcPr marL="6306" marR="6306" marT="630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3152"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</a:t>
                      </a:r>
                    </a:p>
                  </a:txBody>
                  <a:tcPr marL="6306" marR="6306" marT="630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2015</a:t>
                      </a:r>
                    </a:p>
                  </a:txBody>
                  <a:tcPr marL="6306" marR="6306" marT="630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t-IT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Università Telematica UNITELMA SAPIENZA</a:t>
                      </a:r>
                    </a:p>
                  </a:txBody>
                  <a:tcPr marL="6306" marR="6306" marT="630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"Condizionato"</a:t>
                      </a:r>
                    </a:p>
                  </a:txBody>
                  <a:tcPr marL="6306" marR="6306" marT="630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t-IT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 CdS  "Condizionato"</a:t>
                      </a:r>
                    </a:p>
                  </a:txBody>
                  <a:tcPr marL="6306" marR="6306" marT="630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</a:tr>
              <a:tr h="353152"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</a:t>
                      </a:r>
                    </a:p>
                  </a:txBody>
                  <a:tcPr marL="6306" marR="6306" marT="630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2015</a:t>
                      </a:r>
                    </a:p>
                  </a:txBody>
                  <a:tcPr marL="6306" marR="6306" marT="630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t-IT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Università Telematica Internazionale UNINETTUNO</a:t>
                      </a:r>
                    </a:p>
                  </a:txBody>
                  <a:tcPr marL="6306" marR="6306" marT="630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"Condizionato"</a:t>
                      </a:r>
                    </a:p>
                  </a:txBody>
                  <a:tcPr marL="6306" marR="6306" marT="630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t-IT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 CdS  "Condizionato"</a:t>
                      </a:r>
                    </a:p>
                  </a:txBody>
                  <a:tcPr marL="6306" marR="6306" marT="630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541061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ttangolo 8"/>
          <p:cNvSpPr/>
          <p:nvPr/>
        </p:nvSpPr>
        <p:spPr>
          <a:xfrm>
            <a:off x="754063" y="0"/>
            <a:ext cx="335211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t-IT"/>
          </a:p>
        </p:txBody>
      </p:sp>
      <p:sp>
        <p:nvSpPr>
          <p:cNvPr id="10" name="Rettangolo 9"/>
          <p:cNvSpPr/>
          <p:nvPr/>
        </p:nvSpPr>
        <p:spPr>
          <a:xfrm>
            <a:off x="0" y="0"/>
            <a:ext cx="830263" cy="457200"/>
          </a:xfrm>
          <a:prstGeom prst="rect">
            <a:avLst/>
          </a:prstGeom>
          <a:solidFill>
            <a:srgbClr val="51250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t-IT"/>
          </a:p>
        </p:txBody>
      </p:sp>
      <p:sp>
        <p:nvSpPr>
          <p:cNvPr id="11" name="Rettangolo 10"/>
          <p:cNvSpPr/>
          <p:nvPr/>
        </p:nvSpPr>
        <p:spPr>
          <a:xfrm>
            <a:off x="4106173" y="0"/>
            <a:ext cx="8085827" cy="457200"/>
          </a:xfrm>
          <a:prstGeom prst="rect">
            <a:avLst/>
          </a:prstGeom>
          <a:solidFill>
            <a:srgbClr val="7698B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r"/>
            <a:endParaRPr lang="it-IT" sz="2000" b="1" i="1" dirty="0">
              <a:solidFill>
                <a:schemeClr val="bg1"/>
              </a:solidFill>
              <a:cs typeface="Helvetica"/>
            </a:endParaRPr>
          </a:p>
        </p:txBody>
      </p:sp>
      <p:grpSp>
        <p:nvGrpSpPr>
          <p:cNvPr id="15" name="Gruppo 14"/>
          <p:cNvGrpSpPr/>
          <p:nvPr/>
        </p:nvGrpSpPr>
        <p:grpSpPr>
          <a:xfrm>
            <a:off x="0" y="6391544"/>
            <a:ext cx="12192000" cy="457200"/>
            <a:chOff x="0" y="6400800"/>
            <a:chExt cx="12192000" cy="457200"/>
          </a:xfrm>
        </p:grpSpPr>
        <p:sp>
          <p:nvSpPr>
            <p:cNvPr id="16" name="Rettangolo 15"/>
            <p:cNvSpPr/>
            <p:nvPr/>
          </p:nvSpPr>
          <p:spPr>
            <a:xfrm>
              <a:off x="0" y="6400800"/>
              <a:ext cx="1262063" cy="457200"/>
            </a:xfrm>
            <a:prstGeom prst="rect">
              <a:avLst/>
            </a:prstGeom>
            <a:solidFill>
              <a:srgbClr val="51250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it-IT"/>
            </a:p>
          </p:txBody>
        </p:sp>
        <p:sp>
          <p:nvSpPr>
            <p:cNvPr id="17" name="Rettangolo 16"/>
            <p:cNvSpPr/>
            <p:nvPr/>
          </p:nvSpPr>
          <p:spPr>
            <a:xfrm>
              <a:off x="3787775" y="6400800"/>
              <a:ext cx="8404225" cy="457200"/>
            </a:xfrm>
            <a:prstGeom prst="rect">
              <a:avLst/>
            </a:prstGeom>
            <a:solidFill>
              <a:srgbClr val="7698B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it-IT" dirty="0"/>
            </a:p>
          </p:txBody>
        </p:sp>
        <p:pic>
          <p:nvPicPr>
            <p:cNvPr id="19" name="Immagine 18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00692" y="6408685"/>
              <a:ext cx="429571" cy="437994"/>
            </a:xfrm>
            <a:prstGeom prst="rect">
              <a:avLst/>
            </a:prstGeom>
          </p:spPr>
        </p:pic>
        <p:sp>
          <p:nvSpPr>
            <p:cNvPr id="20" name="Rettangolo 19"/>
            <p:cNvSpPr/>
            <p:nvPr/>
          </p:nvSpPr>
          <p:spPr>
            <a:xfrm>
              <a:off x="1262063" y="6400800"/>
              <a:ext cx="2565081" cy="4572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it-IT"/>
            </a:p>
          </p:txBody>
        </p:sp>
        <p:pic>
          <p:nvPicPr>
            <p:cNvPr id="21" name="Immagine 20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280745" y="6408686"/>
              <a:ext cx="1069221" cy="437994"/>
            </a:xfrm>
            <a:prstGeom prst="rect">
              <a:avLst/>
            </a:prstGeom>
          </p:spPr>
        </p:pic>
      </p:grpSp>
      <p:sp>
        <p:nvSpPr>
          <p:cNvPr id="3" name="Segnaposto numero diapositiva 2"/>
          <p:cNvSpPr>
            <a:spLocks noGrp="1"/>
          </p:cNvSpPr>
          <p:nvPr>
            <p:ph type="sldNum" sz="quarter" idx="12"/>
          </p:nvPr>
        </p:nvSpPr>
        <p:spPr>
          <a:xfrm>
            <a:off x="9448800" y="6428015"/>
            <a:ext cx="2743200" cy="365125"/>
          </a:xfrm>
        </p:spPr>
        <p:txBody>
          <a:bodyPr/>
          <a:lstStyle/>
          <a:p>
            <a:pPr>
              <a:defRPr/>
            </a:pPr>
            <a:fld id="{2B247FFE-C2D7-4F4A-A0E4-5BC49D6F85A4}" type="slidenum">
              <a:rPr lang="it-IT" sz="1600" b="1" smtClean="0">
                <a:solidFill>
                  <a:schemeClr val="bg1"/>
                </a:solidFill>
              </a:rPr>
              <a:pPr>
                <a:defRPr/>
              </a:pPr>
              <a:t>18</a:t>
            </a:fld>
            <a:endParaRPr lang="it-IT" sz="1600" b="1" dirty="0">
              <a:solidFill>
                <a:schemeClr val="bg1"/>
              </a:solidFill>
            </a:endParaRPr>
          </a:p>
        </p:txBody>
      </p:sp>
      <p:grpSp>
        <p:nvGrpSpPr>
          <p:cNvPr id="18" name="Gruppo 17"/>
          <p:cNvGrpSpPr/>
          <p:nvPr/>
        </p:nvGrpSpPr>
        <p:grpSpPr>
          <a:xfrm>
            <a:off x="0" y="6400422"/>
            <a:ext cx="12192000" cy="457578"/>
            <a:chOff x="0" y="6400800"/>
            <a:chExt cx="12192000" cy="457200"/>
          </a:xfrm>
        </p:grpSpPr>
        <p:sp>
          <p:nvSpPr>
            <p:cNvPr id="22" name="Rettangolo 21"/>
            <p:cNvSpPr/>
            <p:nvPr/>
          </p:nvSpPr>
          <p:spPr>
            <a:xfrm>
              <a:off x="0" y="6400800"/>
              <a:ext cx="1262063" cy="457200"/>
            </a:xfrm>
            <a:prstGeom prst="rect">
              <a:avLst/>
            </a:prstGeom>
            <a:solidFill>
              <a:srgbClr val="51250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it-IT"/>
            </a:p>
          </p:txBody>
        </p:sp>
        <p:sp>
          <p:nvSpPr>
            <p:cNvPr id="23" name="Rettangolo 22"/>
            <p:cNvSpPr/>
            <p:nvPr/>
          </p:nvSpPr>
          <p:spPr>
            <a:xfrm>
              <a:off x="3787775" y="6400800"/>
              <a:ext cx="8404225" cy="457200"/>
            </a:xfrm>
            <a:prstGeom prst="rect">
              <a:avLst/>
            </a:prstGeom>
            <a:solidFill>
              <a:srgbClr val="7698B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it-IT" dirty="0"/>
            </a:p>
          </p:txBody>
        </p:sp>
        <p:pic>
          <p:nvPicPr>
            <p:cNvPr id="24" name="Immagine 23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00692" y="6408685"/>
              <a:ext cx="429571" cy="437994"/>
            </a:xfrm>
            <a:prstGeom prst="rect">
              <a:avLst/>
            </a:prstGeom>
          </p:spPr>
        </p:pic>
        <p:sp>
          <p:nvSpPr>
            <p:cNvPr id="25" name="Rettangolo 24"/>
            <p:cNvSpPr/>
            <p:nvPr/>
          </p:nvSpPr>
          <p:spPr>
            <a:xfrm>
              <a:off x="1262063" y="6400800"/>
              <a:ext cx="2565081" cy="4572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it-IT"/>
            </a:p>
          </p:txBody>
        </p:sp>
        <p:pic>
          <p:nvPicPr>
            <p:cNvPr id="26" name="Immagine 25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280745" y="6408686"/>
              <a:ext cx="1069221" cy="437994"/>
            </a:xfrm>
            <a:prstGeom prst="rect">
              <a:avLst/>
            </a:prstGeom>
          </p:spPr>
        </p:pic>
      </p:grpSp>
      <p:sp>
        <p:nvSpPr>
          <p:cNvPr id="28" name="CasellaDiTesto 27"/>
          <p:cNvSpPr txBox="1"/>
          <p:nvPr/>
        </p:nvSpPr>
        <p:spPr>
          <a:xfrm>
            <a:off x="3827144" y="6470304"/>
            <a:ext cx="701545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200" b="1" dirty="0" smtClean="0">
                <a:solidFill>
                  <a:schemeClr val="bg1"/>
                </a:solidFill>
              </a:rPr>
              <a:t>AREA PIANIFICAZIONE E CONTROLLO DIREZIONALE (APIC)</a:t>
            </a:r>
            <a:endParaRPr lang="it-IT" sz="1200" b="1" dirty="0">
              <a:solidFill>
                <a:schemeClr val="bg1"/>
              </a:solidFill>
            </a:endParaRPr>
          </a:p>
        </p:txBody>
      </p:sp>
      <p:sp>
        <p:nvSpPr>
          <p:cNvPr id="29" name="Rettangolo 28"/>
          <p:cNvSpPr/>
          <p:nvPr/>
        </p:nvSpPr>
        <p:spPr>
          <a:xfrm>
            <a:off x="754063" y="0"/>
            <a:ext cx="3033712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2200" b="1" dirty="0" smtClean="0"/>
              <a:t>HIC SUNT FUTURA</a:t>
            </a:r>
            <a:endParaRPr lang="it-IT" sz="2200" b="1" dirty="0"/>
          </a:p>
        </p:txBody>
      </p:sp>
      <p:sp>
        <p:nvSpPr>
          <p:cNvPr id="33" name="CasellaDiTesto 32"/>
          <p:cNvSpPr txBox="1"/>
          <p:nvPr/>
        </p:nvSpPr>
        <p:spPr>
          <a:xfrm>
            <a:off x="244300" y="457200"/>
            <a:ext cx="11249626" cy="54784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it-IT" sz="4000" dirty="0" smtClean="0">
              <a:latin typeface="+mn-lt"/>
            </a:endParaRPr>
          </a:p>
          <a:p>
            <a:endParaRPr lang="it-IT" sz="4000" dirty="0">
              <a:latin typeface="+mn-lt"/>
            </a:endParaRPr>
          </a:p>
          <a:p>
            <a:endParaRPr lang="it-IT" sz="4000" dirty="0">
              <a:latin typeface="+mn-lt"/>
            </a:endParaRPr>
          </a:p>
          <a:p>
            <a:pPr algn="ctr"/>
            <a:r>
              <a:rPr lang="it-IT" sz="4000" b="1" dirty="0" smtClean="0">
                <a:solidFill>
                  <a:srgbClr val="ED7D31"/>
                </a:solidFill>
                <a:latin typeface="+mn-lt"/>
              </a:rPr>
              <a:t>LA ROAD MAP VERSO VISITA DELLA CEV</a:t>
            </a:r>
          </a:p>
          <a:p>
            <a:pPr algn="ctr"/>
            <a:endParaRPr lang="it-IT" sz="4000" b="1" dirty="0">
              <a:solidFill>
                <a:srgbClr val="ED7D31"/>
              </a:solidFill>
              <a:latin typeface="+mn-lt"/>
            </a:endParaRPr>
          </a:p>
          <a:p>
            <a:endParaRPr lang="it-IT" sz="3000" dirty="0">
              <a:latin typeface="+mn-lt"/>
            </a:endParaRPr>
          </a:p>
          <a:p>
            <a:endParaRPr lang="it-IT" sz="3000" dirty="0">
              <a:latin typeface="+mn-lt"/>
            </a:endParaRPr>
          </a:p>
          <a:p>
            <a:endParaRPr lang="it-IT" sz="3000" dirty="0" smtClean="0">
              <a:latin typeface="+mn-lt"/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it-IT" sz="3000" dirty="0">
              <a:latin typeface="+mn-lt"/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it-IT" sz="30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4237414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ttangolo 8"/>
          <p:cNvSpPr/>
          <p:nvPr/>
        </p:nvSpPr>
        <p:spPr>
          <a:xfrm>
            <a:off x="754063" y="0"/>
            <a:ext cx="335211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t-IT"/>
          </a:p>
        </p:txBody>
      </p:sp>
      <p:sp>
        <p:nvSpPr>
          <p:cNvPr id="10" name="Rettangolo 9"/>
          <p:cNvSpPr/>
          <p:nvPr/>
        </p:nvSpPr>
        <p:spPr>
          <a:xfrm>
            <a:off x="0" y="0"/>
            <a:ext cx="830263" cy="457200"/>
          </a:xfrm>
          <a:prstGeom prst="rect">
            <a:avLst/>
          </a:prstGeom>
          <a:solidFill>
            <a:srgbClr val="51250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t-IT"/>
          </a:p>
        </p:txBody>
      </p:sp>
      <p:sp>
        <p:nvSpPr>
          <p:cNvPr id="11" name="Rettangolo 10"/>
          <p:cNvSpPr/>
          <p:nvPr/>
        </p:nvSpPr>
        <p:spPr>
          <a:xfrm>
            <a:off x="4106173" y="0"/>
            <a:ext cx="8085827" cy="457200"/>
          </a:xfrm>
          <a:prstGeom prst="rect">
            <a:avLst/>
          </a:prstGeom>
          <a:solidFill>
            <a:srgbClr val="7698B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r"/>
            <a:r>
              <a:rPr lang="it-IT" sz="2000" b="1" i="1" dirty="0" smtClean="0">
                <a:solidFill>
                  <a:schemeClr val="bg1"/>
                </a:solidFill>
                <a:cs typeface="Helvetica"/>
              </a:rPr>
              <a:t>LA ROAD MAP</a:t>
            </a:r>
            <a:endParaRPr lang="it-IT" sz="2000" b="1" i="1" dirty="0">
              <a:solidFill>
                <a:schemeClr val="bg1"/>
              </a:solidFill>
              <a:cs typeface="Helvetica"/>
            </a:endParaRPr>
          </a:p>
        </p:txBody>
      </p:sp>
      <p:grpSp>
        <p:nvGrpSpPr>
          <p:cNvPr id="15" name="Gruppo 14"/>
          <p:cNvGrpSpPr/>
          <p:nvPr/>
        </p:nvGrpSpPr>
        <p:grpSpPr>
          <a:xfrm>
            <a:off x="0" y="6391544"/>
            <a:ext cx="12192000" cy="457200"/>
            <a:chOff x="0" y="6400800"/>
            <a:chExt cx="12192000" cy="457200"/>
          </a:xfrm>
        </p:grpSpPr>
        <p:sp>
          <p:nvSpPr>
            <p:cNvPr id="16" name="Rettangolo 15"/>
            <p:cNvSpPr/>
            <p:nvPr/>
          </p:nvSpPr>
          <p:spPr>
            <a:xfrm>
              <a:off x="0" y="6400800"/>
              <a:ext cx="1262063" cy="457200"/>
            </a:xfrm>
            <a:prstGeom prst="rect">
              <a:avLst/>
            </a:prstGeom>
            <a:solidFill>
              <a:srgbClr val="51250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it-IT"/>
            </a:p>
          </p:txBody>
        </p:sp>
        <p:sp>
          <p:nvSpPr>
            <p:cNvPr id="17" name="Rettangolo 16"/>
            <p:cNvSpPr/>
            <p:nvPr/>
          </p:nvSpPr>
          <p:spPr>
            <a:xfrm>
              <a:off x="3787775" y="6400800"/>
              <a:ext cx="8404225" cy="457200"/>
            </a:xfrm>
            <a:prstGeom prst="rect">
              <a:avLst/>
            </a:prstGeom>
            <a:solidFill>
              <a:srgbClr val="7698B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it-IT" dirty="0"/>
            </a:p>
          </p:txBody>
        </p:sp>
        <p:pic>
          <p:nvPicPr>
            <p:cNvPr id="19" name="Immagine 18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00692" y="6408685"/>
              <a:ext cx="429571" cy="437994"/>
            </a:xfrm>
            <a:prstGeom prst="rect">
              <a:avLst/>
            </a:prstGeom>
          </p:spPr>
        </p:pic>
        <p:sp>
          <p:nvSpPr>
            <p:cNvPr id="20" name="Rettangolo 19"/>
            <p:cNvSpPr/>
            <p:nvPr/>
          </p:nvSpPr>
          <p:spPr>
            <a:xfrm>
              <a:off x="1262063" y="6400800"/>
              <a:ext cx="2565081" cy="4572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it-IT"/>
            </a:p>
          </p:txBody>
        </p:sp>
        <p:pic>
          <p:nvPicPr>
            <p:cNvPr id="21" name="Immagine 20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280745" y="6408686"/>
              <a:ext cx="1069221" cy="437994"/>
            </a:xfrm>
            <a:prstGeom prst="rect">
              <a:avLst/>
            </a:prstGeom>
          </p:spPr>
        </p:pic>
      </p:grpSp>
      <p:sp>
        <p:nvSpPr>
          <p:cNvPr id="3" name="Segnaposto numero diapositiva 2"/>
          <p:cNvSpPr>
            <a:spLocks noGrp="1"/>
          </p:cNvSpPr>
          <p:nvPr>
            <p:ph type="sldNum" sz="quarter" idx="12"/>
          </p:nvPr>
        </p:nvSpPr>
        <p:spPr>
          <a:xfrm>
            <a:off x="9448800" y="6428015"/>
            <a:ext cx="2743200" cy="365125"/>
          </a:xfrm>
        </p:spPr>
        <p:txBody>
          <a:bodyPr/>
          <a:lstStyle/>
          <a:p>
            <a:pPr>
              <a:defRPr/>
            </a:pPr>
            <a:fld id="{2B247FFE-C2D7-4F4A-A0E4-5BC49D6F85A4}" type="slidenum">
              <a:rPr lang="it-IT" sz="1600" b="1" smtClean="0">
                <a:solidFill>
                  <a:schemeClr val="bg1"/>
                </a:solidFill>
              </a:rPr>
              <a:pPr>
                <a:defRPr/>
              </a:pPr>
              <a:t>19</a:t>
            </a:fld>
            <a:endParaRPr lang="it-IT" sz="1600" b="1" dirty="0">
              <a:solidFill>
                <a:schemeClr val="bg1"/>
              </a:solidFill>
            </a:endParaRPr>
          </a:p>
        </p:txBody>
      </p:sp>
      <p:grpSp>
        <p:nvGrpSpPr>
          <p:cNvPr id="18" name="Gruppo 17"/>
          <p:cNvGrpSpPr/>
          <p:nvPr/>
        </p:nvGrpSpPr>
        <p:grpSpPr>
          <a:xfrm>
            <a:off x="0" y="6400422"/>
            <a:ext cx="12192000" cy="457578"/>
            <a:chOff x="0" y="6400800"/>
            <a:chExt cx="12192000" cy="457200"/>
          </a:xfrm>
        </p:grpSpPr>
        <p:sp>
          <p:nvSpPr>
            <p:cNvPr id="22" name="Rettangolo 21"/>
            <p:cNvSpPr/>
            <p:nvPr/>
          </p:nvSpPr>
          <p:spPr>
            <a:xfrm>
              <a:off x="0" y="6400800"/>
              <a:ext cx="1262063" cy="457200"/>
            </a:xfrm>
            <a:prstGeom prst="rect">
              <a:avLst/>
            </a:prstGeom>
            <a:solidFill>
              <a:srgbClr val="51250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it-IT"/>
            </a:p>
          </p:txBody>
        </p:sp>
        <p:sp>
          <p:nvSpPr>
            <p:cNvPr id="23" name="Rettangolo 22"/>
            <p:cNvSpPr/>
            <p:nvPr/>
          </p:nvSpPr>
          <p:spPr>
            <a:xfrm>
              <a:off x="3787775" y="6400800"/>
              <a:ext cx="8404225" cy="457200"/>
            </a:xfrm>
            <a:prstGeom prst="rect">
              <a:avLst/>
            </a:prstGeom>
            <a:solidFill>
              <a:srgbClr val="7698B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it-IT" dirty="0"/>
            </a:p>
          </p:txBody>
        </p:sp>
        <p:pic>
          <p:nvPicPr>
            <p:cNvPr id="24" name="Immagine 23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00692" y="6408685"/>
              <a:ext cx="429571" cy="437994"/>
            </a:xfrm>
            <a:prstGeom prst="rect">
              <a:avLst/>
            </a:prstGeom>
          </p:spPr>
        </p:pic>
        <p:sp>
          <p:nvSpPr>
            <p:cNvPr id="25" name="Rettangolo 24"/>
            <p:cNvSpPr/>
            <p:nvPr/>
          </p:nvSpPr>
          <p:spPr>
            <a:xfrm>
              <a:off x="1262063" y="6400800"/>
              <a:ext cx="2565081" cy="4572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it-IT"/>
            </a:p>
          </p:txBody>
        </p:sp>
        <p:pic>
          <p:nvPicPr>
            <p:cNvPr id="26" name="Immagine 25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280745" y="6408686"/>
              <a:ext cx="1069221" cy="437994"/>
            </a:xfrm>
            <a:prstGeom prst="rect">
              <a:avLst/>
            </a:prstGeom>
          </p:spPr>
        </p:pic>
      </p:grpSp>
      <p:sp>
        <p:nvSpPr>
          <p:cNvPr id="28" name="CasellaDiTesto 27"/>
          <p:cNvSpPr txBox="1"/>
          <p:nvPr/>
        </p:nvSpPr>
        <p:spPr>
          <a:xfrm>
            <a:off x="3827144" y="6470304"/>
            <a:ext cx="701545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200" b="1" dirty="0" smtClean="0">
                <a:solidFill>
                  <a:schemeClr val="bg1"/>
                </a:solidFill>
              </a:rPr>
              <a:t>AREA PIANIFICAZIONE E CONTROLLO DIREZIONALE (APIC)</a:t>
            </a:r>
            <a:endParaRPr lang="it-IT" sz="1200" b="1" dirty="0">
              <a:solidFill>
                <a:schemeClr val="bg1"/>
              </a:solidFill>
            </a:endParaRPr>
          </a:p>
        </p:txBody>
      </p:sp>
      <p:sp>
        <p:nvSpPr>
          <p:cNvPr id="29" name="Rettangolo 28"/>
          <p:cNvSpPr/>
          <p:nvPr/>
        </p:nvSpPr>
        <p:spPr>
          <a:xfrm>
            <a:off x="754063" y="0"/>
            <a:ext cx="3033712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2200" b="1" dirty="0" smtClean="0"/>
              <a:t>HIC SUNT FUTURA</a:t>
            </a:r>
            <a:endParaRPr lang="it-IT" sz="2200" b="1" dirty="0"/>
          </a:p>
        </p:txBody>
      </p:sp>
      <p:sp>
        <p:nvSpPr>
          <p:cNvPr id="33" name="CasellaDiTesto 32"/>
          <p:cNvSpPr txBox="1"/>
          <p:nvPr/>
        </p:nvSpPr>
        <p:spPr>
          <a:xfrm>
            <a:off x="244300" y="457200"/>
            <a:ext cx="11249626" cy="88793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it-IT" sz="2800" dirty="0" smtClean="0">
                <a:latin typeface="+mn-lt"/>
              </a:rPr>
              <a:t>La visita della CEV è stata comunicata ufficialmente all’Ateneo lo scorso </a:t>
            </a:r>
            <a:r>
              <a:rPr lang="it-IT" sz="2800" b="1" dirty="0" smtClean="0">
                <a:solidFill>
                  <a:srgbClr val="ED7D31"/>
                </a:solidFill>
                <a:latin typeface="+mn-lt"/>
              </a:rPr>
              <a:t>10 maggio 2016 </a:t>
            </a:r>
            <a:r>
              <a:rPr lang="it-IT" sz="2800" dirty="0" smtClean="0">
                <a:latin typeface="+mn-lt"/>
              </a:rPr>
              <a:t>e l’elenco completo dei Corsi di Studio e dei Dipartimenti oggetto di visita è stato inviato dall’ANVUR il </a:t>
            </a:r>
            <a:r>
              <a:rPr lang="it-IT" sz="2800" b="1" dirty="0" smtClean="0">
                <a:solidFill>
                  <a:srgbClr val="ED7D31"/>
                </a:solidFill>
                <a:latin typeface="+mn-lt"/>
              </a:rPr>
              <a:t>26 giugno 2016</a:t>
            </a:r>
            <a:r>
              <a:rPr lang="it-IT" sz="2800" dirty="0">
                <a:latin typeface="+mn-lt"/>
              </a:rPr>
              <a:t>.</a:t>
            </a:r>
            <a:r>
              <a:rPr lang="it-IT" sz="2800" b="1" dirty="0" smtClean="0">
                <a:solidFill>
                  <a:srgbClr val="ED7D31"/>
                </a:solidFill>
                <a:latin typeface="+mn-lt"/>
              </a:rPr>
              <a:t> </a:t>
            </a:r>
          </a:p>
          <a:p>
            <a:pPr>
              <a:spcAft>
                <a:spcPts val="600"/>
              </a:spcAft>
            </a:pPr>
            <a:r>
              <a:rPr lang="it-IT" sz="2800" dirty="0" smtClean="0">
                <a:latin typeface="+mn-lt"/>
              </a:rPr>
              <a:t>L’Università degli Studi di Udine ha iniziato molto prima il </a:t>
            </a:r>
            <a:r>
              <a:rPr lang="it-IT" sz="2800" dirty="0">
                <a:latin typeface="+mn-lt"/>
              </a:rPr>
              <a:t>percorso di avvicinamento </a:t>
            </a:r>
            <a:r>
              <a:rPr lang="it-IT" sz="2800" dirty="0" smtClean="0">
                <a:latin typeface="+mn-lt"/>
              </a:rPr>
              <a:t>alla visita della CEV, la cosiddetta </a:t>
            </a:r>
            <a:r>
              <a:rPr lang="it-IT" sz="2800" b="1" i="1" dirty="0" smtClean="0">
                <a:solidFill>
                  <a:srgbClr val="ED7D31"/>
                </a:solidFill>
                <a:latin typeface="+mn-lt"/>
              </a:rPr>
              <a:t>road </a:t>
            </a:r>
            <a:r>
              <a:rPr lang="it-IT" sz="2800" b="1" i="1" dirty="0" err="1" smtClean="0">
                <a:solidFill>
                  <a:srgbClr val="ED7D31"/>
                </a:solidFill>
                <a:latin typeface="+mn-lt"/>
              </a:rPr>
              <a:t>map</a:t>
            </a:r>
            <a:r>
              <a:rPr lang="it-IT" sz="2800" dirty="0" smtClean="0">
                <a:latin typeface="+mn-lt"/>
              </a:rPr>
              <a:t>, per impulso del Presidio della Qualità di Ateneo (</a:t>
            </a:r>
            <a:r>
              <a:rPr lang="it-IT" sz="2800" b="1" dirty="0" smtClean="0">
                <a:solidFill>
                  <a:srgbClr val="ED7D31"/>
                </a:solidFill>
                <a:latin typeface="+mn-lt"/>
              </a:rPr>
              <a:t>PQ</a:t>
            </a:r>
            <a:r>
              <a:rPr lang="it-IT" sz="2800" dirty="0" smtClean="0">
                <a:latin typeface="+mn-lt"/>
              </a:rPr>
              <a:t>).</a:t>
            </a:r>
          </a:p>
          <a:p>
            <a:pPr>
              <a:spcAft>
                <a:spcPts val="600"/>
              </a:spcAft>
            </a:pPr>
            <a:r>
              <a:rPr lang="it-IT" sz="2800" dirty="0" smtClean="0">
                <a:latin typeface="+mn-lt"/>
              </a:rPr>
              <a:t>Già nei </a:t>
            </a:r>
            <a:r>
              <a:rPr lang="it-IT" sz="2800" b="1" dirty="0" smtClean="0">
                <a:solidFill>
                  <a:srgbClr val="ED7D31"/>
                </a:solidFill>
                <a:latin typeface="+mn-lt"/>
              </a:rPr>
              <a:t>primi mesi del 2015 </a:t>
            </a:r>
            <a:r>
              <a:rPr lang="it-IT" sz="2800" dirty="0" smtClean="0">
                <a:latin typeface="+mn-lt"/>
              </a:rPr>
              <a:t>il Presidio della Qualità ha iniziato a effettuare </a:t>
            </a:r>
            <a:r>
              <a:rPr lang="it-IT" sz="2800" b="1" dirty="0" smtClean="0">
                <a:solidFill>
                  <a:srgbClr val="ED7D31"/>
                </a:solidFill>
                <a:latin typeface="+mn-lt"/>
              </a:rPr>
              <a:t>audizioni</a:t>
            </a:r>
            <a:r>
              <a:rPr lang="it-IT" sz="2800" dirty="0" smtClean="0">
                <a:latin typeface="+mn-lt"/>
              </a:rPr>
              <a:t> presso i </a:t>
            </a:r>
            <a:r>
              <a:rPr lang="it-IT" sz="2800" b="1" dirty="0" smtClean="0">
                <a:solidFill>
                  <a:srgbClr val="ED7D31"/>
                </a:solidFill>
                <a:latin typeface="+mn-lt"/>
              </a:rPr>
              <a:t>CdS</a:t>
            </a:r>
            <a:r>
              <a:rPr lang="it-IT" sz="2800" dirty="0" smtClean="0">
                <a:solidFill>
                  <a:srgbClr val="ED7D31"/>
                </a:solidFill>
                <a:latin typeface="+mn-lt"/>
              </a:rPr>
              <a:t> </a:t>
            </a:r>
            <a:r>
              <a:rPr lang="it-IT" sz="2800" dirty="0" smtClean="0">
                <a:latin typeface="+mn-lt"/>
              </a:rPr>
              <a:t>che si sono autocandidati a simulare una visita della CEV. Nel </a:t>
            </a:r>
            <a:r>
              <a:rPr lang="it-IT" sz="2800" b="1" dirty="0" smtClean="0">
                <a:solidFill>
                  <a:srgbClr val="ED7D31"/>
                </a:solidFill>
                <a:latin typeface="+mn-lt"/>
              </a:rPr>
              <a:t>2016</a:t>
            </a:r>
            <a:r>
              <a:rPr lang="it-IT" sz="2800" dirty="0" smtClean="0">
                <a:latin typeface="+mn-lt"/>
              </a:rPr>
              <a:t> tali audizioni sono proseguite con caratteristiche ancora più aderenti alle visite delle CEV e con un calendario che ha riguardato prima i </a:t>
            </a:r>
            <a:r>
              <a:rPr lang="it-IT" sz="2800" b="1" dirty="0" smtClean="0">
                <a:solidFill>
                  <a:srgbClr val="ED7D31"/>
                </a:solidFill>
                <a:latin typeface="+mn-lt"/>
              </a:rPr>
              <a:t>5 CdS </a:t>
            </a:r>
            <a:r>
              <a:rPr lang="it-IT" sz="2800" dirty="0" smtClean="0">
                <a:latin typeface="+mn-lt"/>
              </a:rPr>
              <a:t>oggetto di visita CEV scelti dall’Ateneo e successivamente gli altri </a:t>
            </a:r>
            <a:r>
              <a:rPr lang="it-IT" sz="2800" b="1" dirty="0" smtClean="0">
                <a:solidFill>
                  <a:srgbClr val="ED7D31"/>
                </a:solidFill>
                <a:latin typeface="+mn-lt"/>
              </a:rPr>
              <a:t>4</a:t>
            </a:r>
            <a:r>
              <a:rPr lang="it-IT" sz="2800" dirty="0" smtClean="0">
                <a:latin typeface="+mn-lt"/>
              </a:rPr>
              <a:t> </a:t>
            </a:r>
            <a:r>
              <a:rPr lang="it-IT" sz="2800" b="1" dirty="0" smtClean="0">
                <a:solidFill>
                  <a:srgbClr val="ED7D31"/>
                </a:solidFill>
                <a:latin typeface="+mn-lt"/>
              </a:rPr>
              <a:t>CdS</a:t>
            </a:r>
            <a:r>
              <a:rPr lang="it-IT" sz="2800" dirty="0" smtClean="0">
                <a:solidFill>
                  <a:srgbClr val="ED7D31"/>
                </a:solidFill>
                <a:latin typeface="+mn-lt"/>
              </a:rPr>
              <a:t> </a:t>
            </a:r>
            <a:r>
              <a:rPr lang="it-IT" sz="2800" dirty="0" smtClean="0">
                <a:latin typeface="+mn-lt"/>
              </a:rPr>
              <a:t>scelti dall’ANVUR.</a:t>
            </a:r>
            <a:endParaRPr lang="it-IT" sz="3000" dirty="0" smtClean="0">
              <a:latin typeface="+mn-lt"/>
            </a:endParaRPr>
          </a:p>
          <a:p>
            <a:endParaRPr lang="it-IT" sz="3000" dirty="0" smtClean="0">
              <a:latin typeface="+mn-lt"/>
            </a:endParaRPr>
          </a:p>
          <a:p>
            <a:pPr algn="ctr"/>
            <a:endParaRPr lang="it-IT" sz="4000" b="1" dirty="0">
              <a:solidFill>
                <a:srgbClr val="ED7D31"/>
              </a:solidFill>
              <a:latin typeface="+mn-lt"/>
            </a:endParaRPr>
          </a:p>
          <a:p>
            <a:endParaRPr lang="it-IT" sz="3000" dirty="0">
              <a:latin typeface="+mn-lt"/>
            </a:endParaRPr>
          </a:p>
          <a:p>
            <a:endParaRPr lang="it-IT" sz="3000" dirty="0">
              <a:latin typeface="+mn-lt"/>
            </a:endParaRPr>
          </a:p>
          <a:p>
            <a:endParaRPr lang="it-IT" sz="3000" dirty="0" smtClean="0">
              <a:latin typeface="+mn-lt"/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it-IT" sz="3000" dirty="0">
              <a:latin typeface="+mn-lt"/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it-IT" sz="30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40705799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ttangolo 8"/>
          <p:cNvSpPr/>
          <p:nvPr/>
        </p:nvSpPr>
        <p:spPr>
          <a:xfrm>
            <a:off x="754063" y="0"/>
            <a:ext cx="335211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t-IT"/>
          </a:p>
        </p:txBody>
      </p:sp>
      <p:sp>
        <p:nvSpPr>
          <p:cNvPr id="10" name="Rettangolo 9"/>
          <p:cNvSpPr/>
          <p:nvPr/>
        </p:nvSpPr>
        <p:spPr>
          <a:xfrm>
            <a:off x="0" y="0"/>
            <a:ext cx="830263" cy="457200"/>
          </a:xfrm>
          <a:prstGeom prst="rect">
            <a:avLst/>
          </a:prstGeom>
          <a:solidFill>
            <a:srgbClr val="51250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t-IT"/>
          </a:p>
        </p:txBody>
      </p:sp>
      <p:sp>
        <p:nvSpPr>
          <p:cNvPr id="11" name="Rettangolo 10"/>
          <p:cNvSpPr/>
          <p:nvPr/>
        </p:nvSpPr>
        <p:spPr>
          <a:xfrm>
            <a:off x="4106173" y="0"/>
            <a:ext cx="8085827" cy="457200"/>
          </a:xfrm>
          <a:prstGeom prst="rect">
            <a:avLst/>
          </a:prstGeom>
          <a:solidFill>
            <a:srgbClr val="7698B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r"/>
            <a:r>
              <a:rPr lang="it-IT" sz="2000" b="1" i="1" dirty="0" smtClean="0">
                <a:solidFill>
                  <a:schemeClr val="bg1"/>
                </a:solidFill>
                <a:cs typeface="Helvetica"/>
              </a:rPr>
              <a:t>I RIFERIMENTI NORMATIVI</a:t>
            </a:r>
            <a:endParaRPr lang="it-IT" sz="2000" b="1" i="1" dirty="0">
              <a:solidFill>
                <a:schemeClr val="bg1"/>
              </a:solidFill>
              <a:cs typeface="Helvetica"/>
            </a:endParaRPr>
          </a:p>
        </p:txBody>
      </p:sp>
      <p:grpSp>
        <p:nvGrpSpPr>
          <p:cNvPr id="15" name="Gruppo 14"/>
          <p:cNvGrpSpPr/>
          <p:nvPr/>
        </p:nvGrpSpPr>
        <p:grpSpPr>
          <a:xfrm>
            <a:off x="0" y="6391544"/>
            <a:ext cx="12192000" cy="457200"/>
            <a:chOff x="0" y="6400800"/>
            <a:chExt cx="12192000" cy="457200"/>
          </a:xfrm>
        </p:grpSpPr>
        <p:sp>
          <p:nvSpPr>
            <p:cNvPr id="16" name="Rettangolo 15"/>
            <p:cNvSpPr/>
            <p:nvPr/>
          </p:nvSpPr>
          <p:spPr>
            <a:xfrm>
              <a:off x="0" y="6400800"/>
              <a:ext cx="1262063" cy="457200"/>
            </a:xfrm>
            <a:prstGeom prst="rect">
              <a:avLst/>
            </a:prstGeom>
            <a:solidFill>
              <a:srgbClr val="51250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it-IT"/>
            </a:p>
          </p:txBody>
        </p:sp>
        <p:sp>
          <p:nvSpPr>
            <p:cNvPr id="17" name="Rettangolo 16"/>
            <p:cNvSpPr/>
            <p:nvPr/>
          </p:nvSpPr>
          <p:spPr>
            <a:xfrm>
              <a:off x="3787775" y="6400800"/>
              <a:ext cx="8404225" cy="457200"/>
            </a:xfrm>
            <a:prstGeom prst="rect">
              <a:avLst/>
            </a:prstGeom>
            <a:solidFill>
              <a:srgbClr val="7698B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it-IT" dirty="0"/>
            </a:p>
          </p:txBody>
        </p:sp>
        <p:pic>
          <p:nvPicPr>
            <p:cNvPr id="19" name="Immagine 18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00692" y="6408685"/>
              <a:ext cx="429571" cy="437994"/>
            </a:xfrm>
            <a:prstGeom prst="rect">
              <a:avLst/>
            </a:prstGeom>
          </p:spPr>
        </p:pic>
        <p:sp>
          <p:nvSpPr>
            <p:cNvPr id="20" name="Rettangolo 19"/>
            <p:cNvSpPr/>
            <p:nvPr/>
          </p:nvSpPr>
          <p:spPr>
            <a:xfrm>
              <a:off x="1262063" y="6400800"/>
              <a:ext cx="2565081" cy="4572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it-IT"/>
            </a:p>
          </p:txBody>
        </p:sp>
        <p:pic>
          <p:nvPicPr>
            <p:cNvPr id="21" name="Immagine 20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280745" y="6408686"/>
              <a:ext cx="1069221" cy="437994"/>
            </a:xfrm>
            <a:prstGeom prst="rect">
              <a:avLst/>
            </a:prstGeom>
          </p:spPr>
        </p:pic>
      </p:grpSp>
      <p:sp>
        <p:nvSpPr>
          <p:cNvPr id="3" name="Segnaposto numero diapositiva 2"/>
          <p:cNvSpPr>
            <a:spLocks noGrp="1"/>
          </p:cNvSpPr>
          <p:nvPr>
            <p:ph type="sldNum" sz="quarter" idx="12"/>
          </p:nvPr>
        </p:nvSpPr>
        <p:spPr>
          <a:xfrm>
            <a:off x="9448800" y="6428015"/>
            <a:ext cx="2743200" cy="365125"/>
          </a:xfrm>
        </p:spPr>
        <p:txBody>
          <a:bodyPr/>
          <a:lstStyle/>
          <a:p>
            <a:pPr>
              <a:defRPr/>
            </a:pPr>
            <a:fld id="{2B247FFE-C2D7-4F4A-A0E4-5BC49D6F85A4}" type="slidenum">
              <a:rPr lang="it-IT" sz="1600" b="1" smtClean="0">
                <a:solidFill>
                  <a:schemeClr val="bg1"/>
                </a:solidFill>
              </a:rPr>
              <a:pPr>
                <a:defRPr/>
              </a:pPr>
              <a:t>2</a:t>
            </a:fld>
            <a:endParaRPr lang="it-IT" sz="1600" b="1" dirty="0">
              <a:solidFill>
                <a:schemeClr val="bg1"/>
              </a:solidFill>
            </a:endParaRPr>
          </a:p>
        </p:txBody>
      </p:sp>
      <p:grpSp>
        <p:nvGrpSpPr>
          <p:cNvPr id="18" name="Gruppo 17"/>
          <p:cNvGrpSpPr/>
          <p:nvPr/>
        </p:nvGrpSpPr>
        <p:grpSpPr>
          <a:xfrm>
            <a:off x="0" y="6400422"/>
            <a:ext cx="12192000" cy="457578"/>
            <a:chOff x="0" y="6400800"/>
            <a:chExt cx="12192000" cy="457200"/>
          </a:xfrm>
        </p:grpSpPr>
        <p:sp>
          <p:nvSpPr>
            <p:cNvPr id="22" name="Rettangolo 21"/>
            <p:cNvSpPr/>
            <p:nvPr/>
          </p:nvSpPr>
          <p:spPr>
            <a:xfrm>
              <a:off x="0" y="6400800"/>
              <a:ext cx="1262063" cy="457200"/>
            </a:xfrm>
            <a:prstGeom prst="rect">
              <a:avLst/>
            </a:prstGeom>
            <a:solidFill>
              <a:srgbClr val="51250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it-IT"/>
            </a:p>
          </p:txBody>
        </p:sp>
        <p:sp>
          <p:nvSpPr>
            <p:cNvPr id="23" name="Rettangolo 22"/>
            <p:cNvSpPr/>
            <p:nvPr/>
          </p:nvSpPr>
          <p:spPr>
            <a:xfrm>
              <a:off x="3787775" y="6400800"/>
              <a:ext cx="8404225" cy="457200"/>
            </a:xfrm>
            <a:prstGeom prst="rect">
              <a:avLst/>
            </a:prstGeom>
            <a:solidFill>
              <a:srgbClr val="7698B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it-IT" dirty="0"/>
            </a:p>
          </p:txBody>
        </p:sp>
        <p:pic>
          <p:nvPicPr>
            <p:cNvPr id="24" name="Immagine 23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00692" y="6408685"/>
              <a:ext cx="429571" cy="437994"/>
            </a:xfrm>
            <a:prstGeom prst="rect">
              <a:avLst/>
            </a:prstGeom>
          </p:spPr>
        </p:pic>
        <p:sp>
          <p:nvSpPr>
            <p:cNvPr id="25" name="Rettangolo 24"/>
            <p:cNvSpPr/>
            <p:nvPr/>
          </p:nvSpPr>
          <p:spPr>
            <a:xfrm>
              <a:off x="1262063" y="6400800"/>
              <a:ext cx="2565081" cy="4572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it-IT"/>
            </a:p>
          </p:txBody>
        </p:sp>
        <p:pic>
          <p:nvPicPr>
            <p:cNvPr id="26" name="Immagine 25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280745" y="6408686"/>
              <a:ext cx="1069221" cy="437994"/>
            </a:xfrm>
            <a:prstGeom prst="rect">
              <a:avLst/>
            </a:prstGeom>
          </p:spPr>
        </p:pic>
      </p:grpSp>
      <p:sp>
        <p:nvSpPr>
          <p:cNvPr id="28" name="CasellaDiTesto 27"/>
          <p:cNvSpPr txBox="1"/>
          <p:nvPr/>
        </p:nvSpPr>
        <p:spPr>
          <a:xfrm>
            <a:off x="3827144" y="6470304"/>
            <a:ext cx="701545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200" b="1" dirty="0" smtClean="0">
                <a:solidFill>
                  <a:schemeClr val="bg1"/>
                </a:solidFill>
              </a:rPr>
              <a:t>AREA PIANIFICAZIONE E CONTROLLO DIREZIONALE (APIC)</a:t>
            </a:r>
            <a:endParaRPr lang="it-IT" sz="1200" b="1" dirty="0">
              <a:solidFill>
                <a:schemeClr val="bg1"/>
              </a:solidFill>
            </a:endParaRPr>
          </a:p>
        </p:txBody>
      </p:sp>
      <p:sp>
        <p:nvSpPr>
          <p:cNvPr id="29" name="Rettangolo 28"/>
          <p:cNvSpPr/>
          <p:nvPr/>
        </p:nvSpPr>
        <p:spPr>
          <a:xfrm>
            <a:off x="754063" y="0"/>
            <a:ext cx="3033712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2200" b="1" dirty="0" smtClean="0"/>
              <a:t>HIC SUNT FUTURA</a:t>
            </a:r>
            <a:endParaRPr lang="it-IT" sz="2200" b="1" dirty="0"/>
          </a:p>
        </p:txBody>
      </p:sp>
      <p:sp>
        <p:nvSpPr>
          <p:cNvPr id="33" name="CasellaDiTesto 32"/>
          <p:cNvSpPr txBox="1"/>
          <p:nvPr/>
        </p:nvSpPr>
        <p:spPr>
          <a:xfrm>
            <a:off x="270933" y="499489"/>
            <a:ext cx="11249626" cy="62478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3400" dirty="0" smtClean="0">
                <a:latin typeface="+mn-lt"/>
              </a:rPr>
              <a:t>La </a:t>
            </a:r>
            <a:r>
              <a:rPr lang="it-IT" sz="3400" dirty="0">
                <a:latin typeface="+mn-lt"/>
              </a:rPr>
              <a:t>legge 240/2010 </a:t>
            </a:r>
            <a:r>
              <a:rPr lang="it-IT" sz="3400" dirty="0" smtClean="0">
                <a:latin typeface="+mn-lt"/>
              </a:rPr>
              <a:t>ha, tra l’altro, previsto: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it-IT" sz="3400" b="1" dirty="0">
                <a:solidFill>
                  <a:srgbClr val="ED7D31"/>
                </a:solidFill>
                <a:latin typeface="+mn-lt"/>
              </a:rPr>
              <a:t>introduzione</a:t>
            </a:r>
            <a:r>
              <a:rPr lang="it-IT" sz="3400" dirty="0">
                <a:latin typeface="+mn-lt"/>
              </a:rPr>
              <a:t> di un sistema di </a:t>
            </a:r>
            <a:r>
              <a:rPr lang="it-IT" sz="3400" b="1" dirty="0">
                <a:solidFill>
                  <a:srgbClr val="ED7D31"/>
                </a:solidFill>
                <a:latin typeface="+mn-lt"/>
              </a:rPr>
              <a:t>valutazione</a:t>
            </a:r>
            <a:r>
              <a:rPr lang="it-IT" sz="3400" dirty="0">
                <a:solidFill>
                  <a:srgbClr val="ED7D31"/>
                </a:solidFill>
                <a:latin typeface="+mn-lt"/>
              </a:rPr>
              <a:t> </a:t>
            </a:r>
            <a:r>
              <a:rPr lang="it-IT" sz="3400" b="1" dirty="0">
                <a:solidFill>
                  <a:srgbClr val="ED7D31"/>
                </a:solidFill>
                <a:latin typeface="+mn-lt"/>
              </a:rPr>
              <a:t>periodica</a:t>
            </a:r>
            <a:r>
              <a:rPr lang="it-IT" sz="3400" dirty="0">
                <a:solidFill>
                  <a:srgbClr val="ED7D31"/>
                </a:solidFill>
                <a:latin typeface="+mn-lt"/>
              </a:rPr>
              <a:t> </a:t>
            </a:r>
            <a:r>
              <a:rPr lang="it-IT" sz="3400" dirty="0">
                <a:latin typeface="+mn-lt"/>
              </a:rPr>
              <a:t>basato su criteri e indicatori stabiliti ex ante, da parte dell'ANVUR, dell'efficienza e dei risultati conseguiti nell'ambito della didattica e della ricerca dalle singole università e dalle loro articolazioni </a:t>
            </a:r>
            <a:r>
              <a:rPr lang="it-IT" sz="3400" dirty="0" smtClean="0">
                <a:latin typeface="+mn-lt"/>
              </a:rPr>
              <a:t>interne;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it-IT" sz="3400" b="1" dirty="0">
                <a:solidFill>
                  <a:srgbClr val="ED7D31"/>
                </a:solidFill>
                <a:latin typeface="+mn-lt"/>
              </a:rPr>
              <a:t>potenziamento</a:t>
            </a:r>
            <a:r>
              <a:rPr lang="it-IT" sz="3400" dirty="0">
                <a:latin typeface="+mn-lt"/>
              </a:rPr>
              <a:t> del sistema di </a:t>
            </a:r>
            <a:r>
              <a:rPr lang="it-IT" sz="3400" b="1" dirty="0">
                <a:solidFill>
                  <a:srgbClr val="ED7D31"/>
                </a:solidFill>
                <a:latin typeface="+mn-lt"/>
              </a:rPr>
              <a:t>autovalutazione</a:t>
            </a:r>
            <a:r>
              <a:rPr lang="it-IT" sz="3400" dirty="0">
                <a:latin typeface="+mn-lt"/>
              </a:rPr>
              <a:t> della qualità e dell'efficacia delle proprie attività da parte delle </a:t>
            </a:r>
            <a:r>
              <a:rPr lang="it-IT" sz="3400" dirty="0" smtClean="0">
                <a:latin typeface="+mn-lt"/>
              </a:rPr>
              <a:t>università;</a:t>
            </a:r>
            <a:endParaRPr lang="it-IT" sz="3400" dirty="0">
              <a:latin typeface="+mn-lt"/>
            </a:endParaRP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it-IT" sz="3400" b="1" dirty="0" smtClean="0">
                <a:solidFill>
                  <a:srgbClr val="ED7D31"/>
                </a:solidFill>
                <a:latin typeface="+mn-lt"/>
              </a:rPr>
              <a:t>definizione</a:t>
            </a:r>
            <a:r>
              <a:rPr lang="it-IT" sz="3400" dirty="0" smtClean="0">
                <a:latin typeface="+mn-lt"/>
              </a:rPr>
              <a:t> </a:t>
            </a:r>
            <a:r>
              <a:rPr lang="it-IT" sz="3400" dirty="0">
                <a:latin typeface="+mn-lt"/>
              </a:rPr>
              <a:t>del </a:t>
            </a:r>
            <a:r>
              <a:rPr lang="it-IT" sz="3400" b="1" dirty="0">
                <a:solidFill>
                  <a:srgbClr val="ED7D31"/>
                </a:solidFill>
                <a:latin typeface="+mn-lt"/>
              </a:rPr>
              <a:t>sistema</a:t>
            </a:r>
            <a:r>
              <a:rPr lang="it-IT" sz="3400" dirty="0">
                <a:latin typeface="+mn-lt"/>
              </a:rPr>
              <a:t> di </a:t>
            </a:r>
            <a:r>
              <a:rPr lang="it-IT" sz="3400" b="1" dirty="0">
                <a:solidFill>
                  <a:srgbClr val="ED7D31"/>
                </a:solidFill>
                <a:latin typeface="+mn-lt"/>
              </a:rPr>
              <a:t>valutazione</a:t>
            </a:r>
            <a:r>
              <a:rPr lang="it-IT" sz="3400" dirty="0">
                <a:latin typeface="+mn-lt"/>
              </a:rPr>
              <a:t> e di </a:t>
            </a:r>
            <a:r>
              <a:rPr lang="it-IT" sz="3400" b="1" dirty="0" smtClean="0">
                <a:solidFill>
                  <a:srgbClr val="ED7D31"/>
                </a:solidFill>
                <a:latin typeface="+mn-lt"/>
              </a:rPr>
              <a:t>Assicurazione</a:t>
            </a:r>
            <a:r>
              <a:rPr lang="it-IT" sz="3400" dirty="0" smtClean="0">
                <a:solidFill>
                  <a:srgbClr val="ED7D31"/>
                </a:solidFill>
                <a:latin typeface="+mn-lt"/>
              </a:rPr>
              <a:t> </a:t>
            </a:r>
            <a:r>
              <a:rPr lang="it-IT" sz="3400" b="1" dirty="0">
                <a:solidFill>
                  <a:srgbClr val="ED7D31"/>
                </a:solidFill>
                <a:latin typeface="+mn-lt"/>
              </a:rPr>
              <a:t>della</a:t>
            </a:r>
            <a:r>
              <a:rPr lang="it-IT" sz="3400" dirty="0">
                <a:solidFill>
                  <a:srgbClr val="ED7D31"/>
                </a:solidFill>
                <a:latin typeface="+mn-lt"/>
              </a:rPr>
              <a:t> </a:t>
            </a:r>
            <a:r>
              <a:rPr lang="it-IT" sz="3400" b="1" dirty="0" smtClean="0">
                <a:solidFill>
                  <a:srgbClr val="ED7D31"/>
                </a:solidFill>
                <a:latin typeface="+mn-lt"/>
              </a:rPr>
              <a:t>Qualità</a:t>
            </a:r>
            <a:r>
              <a:rPr lang="it-IT" sz="3400" dirty="0" smtClean="0">
                <a:solidFill>
                  <a:srgbClr val="ED7D31"/>
                </a:solidFill>
                <a:latin typeface="+mn-lt"/>
              </a:rPr>
              <a:t> (</a:t>
            </a:r>
            <a:r>
              <a:rPr lang="it-IT" sz="3400" b="1" dirty="0" smtClean="0">
                <a:solidFill>
                  <a:srgbClr val="ED7D31"/>
                </a:solidFill>
                <a:latin typeface="+mn-lt"/>
              </a:rPr>
              <a:t>AQ</a:t>
            </a:r>
            <a:r>
              <a:rPr lang="it-IT" sz="3400" dirty="0" smtClean="0">
                <a:solidFill>
                  <a:srgbClr val="ED7D31"/>
                </a:solidFill>
                <a:latin typeface="+mn-lt"/>
              </a:rPr>
              <a:t>) </a:t>
            </a:r>
            <a:r>
              <a:rPr lang="it-IT" sz="3400" dirty="0" smtClean="0">
                <a:latin typeface="+mn-lt"/>
              </a:rPr>
              <a:t>degli atenei. 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it-IT" sz="3000" dirty="0">
              <a:latin typeface="+mn-lt"/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it-IT" sz="30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5973682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ttangolo 8"/>
          <p:cNvSpPr/>
          <p:nvPr/>
        </p:nvSpPr>
        <p:spPr>
          <a:xfrm>
            <a:off x="754063" y="0"/>
            <a:ext cx="335211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t-IT"/>
          </a:p>
        </p:txBody>
      </p:sp>
      <p:sp>
        <p:nvSpPr>
          <p:cNvPr id="10" name="Rettangolo 9"/>
          <p:cNvSpPr/>
          <p:nvPr/>
        </p:nvSpPr>
        <p:spPr>
          <a:xfrm>
            <a:off x="0" y="0"/>
            <a:ext cx="830263" cy="457200"/>
          </a:xfrm>
          <a:prstGeom prst="rect">
            <a:avLst/>
          </a:prstGeom>
          <a:solidFill>
            <a:srgbClr val="51250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t-IT"/>
          </a:p>
        </p:txBody>
      </p:sp>
      <p:sp>
        <p:nvSpPr>
          <p:cNvPr id="11" name="Rettangolo 10"/>
          <p:cNvSpPr/>
          <p:nvPr/>
        </p:nvSpPr>
        <p:spPr>
          <a:xfrm>
            <a:off x="4106173" y="0"/>
            <a:ext cx="8085827" cy="457200"/>
          </a:xfrm>
          <a:prstGeom prst="rect">
            <a:avLst/>
          </a:prstGeom>
          <a:solidFill>
            <a:srgbClr val="7698B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r"/>
            <a:r>
              <a:rPr lang="it-IT" sz="2000" b="1" i="1" dirty="0" smtClean="0">
                <a:solidFill>
                  <a:schemeClr val="bg1"/>
                </a:solidFill>
                <a:cs typeface="Helvetica"/>
              </a:rPr>
              <a:t>LA ROAD MAP</a:t>
            </a:r>
            <a:endParaRPr lang="it-IT" sz="2000" b="1" i="1" dirty="0">
              <a:solidFill>
                <a:schemeClr val="bg1"/>
              </a:solidFill>
              <a:cs typeface="Helvetica"/>
            </a:endParaRPr>
          </a:p>
        </p:txBody>
      </p:sp>
      <p:grpSp>
        <p:nvGrpSpPr>
          <p:cNvPr id="15" name="Gruppo 14"/>
          <p:cNvGrpSpPr/>
          <p:nvPr/>
        </p:nvGrpSpPr>
        <p:grpSpPr>
          <a:xfrm>
            <a:off x="0" y="6391544"/>
            <a:ext cx="12192000" cy="457200"/>
            <a:chOff x="0" y="6400800"/>
            <a:chExt cx="12192000" cy="457200"/>
          </a:xfrm>
        </p:grpSpPr>
        <p:sp>
          <p:nvSpPr>
            <p:cNvPr id="16" name="Rettangolo 15"/>
            <p:cNvSpPr/>
            <p:nvPr/>
          </p:nvSpPr>
          <p:spPr>
            <a:xfrm>
              <a:off x="0" y="6400800"/>
              <a:ext cx="1262063" cy="457200"/>
            </a:xfrm>
            <a:prstGeom prst="rect">
              <a:avLst/>
            </a:prstGeom>
            <a:solidFill>
              <a:srgbClr val="51250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it-IT"/>
            </a:p>
          </p:txBody>
        </p:sp>
        <p:sp>
          <p:nvSpPr>
            <p:cNvPr id="17" name="Rettangolo 16"/>
            <p:cNvSpPr/>
            <p:nvPr/>
          </p:nvSpPr>
          <p:spPr>
            <a:xfrm>
              <a:off x="3787775" y="6400800"/>
              <a:ext cx="8404225" cy="457200"/>
            </a:xfrm>
            <a:prstGeom prst="rect">
              <a:avLst/>
            </a:prstGeom>
            <a:solidFill>
              <a:srgbClr val="7698B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it-IT" dirty="0"/>
            </a:p>
          </p:txBody>
        </p:sp>
        <p:pic>
          <p:nvPicPr>
            <p:cNvPr id="19" name="Immagine 18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00692" y="6408685"/>
              <a:ext cx="429571" cy="437994"/>
            </a:xfrm>
            <a:prstGeom prst="rect">
              <a:avLst/>
            </a:prstGeom>
          </p:spPr>
        </p:pic>
        <p:sp>
          <p:nvSpPr>
            <p:cNvPr id="20" name="Rettangolo 19"/>
            <p:cNvSpPr/>
            <p:nvPr/>
          </p:nvSpPr>
          <p:spPr>
            <a:xfrm>
              <a:off x="1262063" y="6400800"/>
              <a:ext cx="2565081" cy="4572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it-IT"/>
            </a:p>
          </p:txBody>
        </p:sp>
        <p:pic>
          <p:nvPicPr>
            <p:cNvPr id="21" name="Immagine 20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280745" y="6408686"/>
              <a:ext cx="1069221" cy="437994"/>
            </a:xfrm>
            <a:prstGeom prst="rect">
              <a:avLst/>
            </a:prstGeom>
          </p:spPr>
        </p:pic>
      </p:grpSp>
      <p:sp>
        <p:nvSpPr>
          <p:cNvPr id="3" name="Segnaposto numero diapositiva 2"/>
          <p:cNvSpPr>
            <a:spLocks noGrp="1"/>
          </p:cNvSpPr>
          <p:nvPr>
            <p:ph type="sldNum" sz="quarter" idx="12"/>
          </p:nvPr>
        </p:nvSpPr>
        <p:spPr>
          <a:xfrm>
            <a:off x="9448800" y="6428015"/>
            <a:ext cx="2743200" cy="365125"/>
          </a:xfrm>
        </p:spPr>
        <p:txBody>
          <a:bodyPr/>
          <a:lstStyle/>
          <a:p>
            <a:pPr>
              <a:defRPr/>
            </a:pPr>
            <a:fld id="{2B247FFE-C2D7-4F4A-A0E4-5BC49D6F85A4}" type="slidenum">
              <a:rPr lang="it-IT" sz="1600" b="1" smtClean="0">
                <a:solidFill>
                  <a:schemeClr val="bg1"/>
                </a:solidFill>
              </a:rPr>
              <a:pPr>
                <a:defRPr/>
              </a:pPr>
              <a:t>20</a:t>
            </a:fld>
            <a:endParaRPr lang="it-IT" sz="1600" b="1" dirty="0">
              <a:solidFill>
                <a:schemeClr val="bg1"/>
              </a:solidFill>
            </a:endParaRPr>
          </a:p>
        </p:txBody>
      </p:sp>
      <p:grpSp>
        <p:nvGrpSpPr>
          <p:cNvPr id="18" name="Gruppo 17"/>
          <p:cNvGrpSpPr/>
          <p:nvPr/>
        </p:nvGrpSpPr>
        <p:grpSpPr>
          <a:xfrm>
            <a:off x="0" y="6400422"/>
            <a:ext cx="12192000" cy="457578"/>
            <a:chOff x="0" y="6400800"/>
            <a:chExt cx="12192000" cy="457200"/>
          </a:xfrm>
        </p:grpSpPr>
        <p:sp>
          <p:nvSpPr>
            <p:cNvPr id="22" name="Rettangolo 21"/>
            <p:cNvSpPr/>
            <p:nvPr/>
          </p:nvSpPr>
          <p:spPr>
            <a:xfrm>
              <a:off x="0" y="6400800"/>
              <a:ext cx="1262063" cy="457200"/>
            </a:xfrm>
            <a:prstGeom prst="rect">
              <a:avLst/>
            </a:prstGeom>
            <a:solidFill>
              <a:srgbClr val="51250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it-IT"/>
            </a:p>
          </p:txBody>
        </p:sp>
        <p:sp>
          <p:nvSpPr>
            <p:cNvPr id="23" name="Rettangolo 22"/>
            <p:cNvSpPr/>
            <p:nvPr/>
          </p:nvSpPr>
          <p:spPr>
            <a:xfrm>
              <a:off x="3787775" y="6400800"/>
              <a:ext cx="8404225" cy="457200"/>
            </a:xfrm>
            <a:prstGeom prst="rect">
              <a:avLst/>
            </a:prstGeom>
            <a:solidFill>
              <a:srgbClr val="7698B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it-IT" dirty="0"/>
            </a:p>
          </p:txBody>
        </p:sp>
        <p:pic>
          <p:nvPicPr>
            <p:cNvPr id="24" name="Immagine 23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00692" y="6408685"/>
              <a:ext cx="429571" cy="437994"/>
            </a:xfrm>
            <a:prstGeom prst="rect">
              <a:avLst/>
            </a:prstGeom>
          </p:spPr>
        </p:pic>
        <p:sp>
          <p:nvSpPr>
            <p:cNvPr id="25" name="Rettangolo 24"/>
            <p:cNvSpPr/>
            <p:nvPr/>
          </p:nvSpPr>
          <p:spPr>
            <a:xfrm>
              <a:off x="1262063" y="6400800"/>
              <a:ext cx="2565081" cy="4572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it-IT"/>
            </a:p>
          </p:txBody>
        </p:sp>
        <p:pic>
          <p:nvPicPr>
            <p:cNvPr id="26" name="Immagine 25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280745" y="6408686"/>
              <a:ext cx="1069221" cy="437994"/>
            </a:xfrm>
            <a:prstGeom prst="rect">
              <a:avLst/>
            </a:prstGeom>
          </p:spPr>
        </p:pic>
      </p:grpSp>
      <p:sp>
        <p:nvSpPr>
          <p:cNvPr id="28" name="CasellaDiTesto 27"/>
          <p:cNvSpPr txBox="1"/>
          <p:nvPr/>
        </p:nvSpPr>
        <p:spPr>
          <a:xfrm>
            <a:off x="3827144" y="6470304"/>
            <a:ext cx="701545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200" b="1" dirty="0" smtClean="0">
                <a:solidFill>
                  <a:schemeClr val="bg1"/>
                </a:solidFill>
              </a:rPr>
              <a:t>AREA PIANIFICAZIONE E CONTROLLO DIREZIONALE (APIC)</a:t>
            </a:r>
            <a:endParaRPr lang="it-IT" sz="1200" b="1" dirty="0">
              <a:solidFill>
                <a:schemeClr val="bg1"/>
              </a:solidFill>
            </a:endParaRPr>
          </a:p>
        </p:txBody>
      </p:sp>
      <p:sp>
        <p:nvSpPr>
          <p:cNvPr id="29" name="Rettangolo 28"/>
          <p:cNvSpPr/>
          <p:nvPr/>
        </p:nvSpPr>
        <p:spPr>
          <a:xfrm>
            <a:off x="754063" y="0"/>
            <a:ext cx="3033712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2200" b="1" dirty="0" smtClean="0"/>
              <a:t>HIC SUNT FUTURA</a:t>
            </a:r>
            <a:endParaRPr lang="it-IT" sz="2200" b="1" dirty="0"/>
          </a:p>
        </p:txBody>
      </p:sp>
      <p:sp>
        <p:nvSpPr>
          <p:cNvPr id="33" name="CasellaDiTesto 32"/>
          <p:cNvSpPr txBox="1"/>
          <p:nvPr/>
        </p:nvSpPr>
        <p:spPr>
          <a:xfrm>
            <a:off x="244300" y="457200"/>
            <a:ext cx="11249626" cy="96949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it-IT" sz="2800" dirty="0" smtClean="0">
                <a:latin typeface="+mn-lt"/>
              </a:rPr>
              <a:t>Il </a:t>
            </a:r>
            <a:r>
              <a:rPr lang="it-IT" sz="2800" b="1" dirty="0" smtClean="0">
                <a:solidFill>
                  <a:srgbClr val="ED7D31"/>
                </a:solidFill>
                <a:latin typeface="+mn-lt"/>
              </a:rPr>
              <a:t>Presidio della Qualità </a:t>
            </a:r>
            <a:r>
              <a:rPr lang="it-IT" sz="2800" dirty="0" smtClean="0">
                <a:latin typeface="+mn-lt"/>
              </a:rPr>
              <a:t>ha impostato una </a:t>
            </a:r>
            <a:r>
              <a:rPr lang="it-IT" sz="2800" b="1" i="1" u="sng" dirty="0" smtClean="0">
                <a:solidFill>
                  <a:srgbClr val="ED7D31"/>
                </a:solidFill>
                <a:latin typeface="+mn-lt"/>
              </a:rPr>
              <a:t>road </a:t>
            </a:r>
            <a:r>
              <a:rPr lang="it-IT" sz="2800" b="1" i="1" u="sng" dirty="0" err="1" smtClean="0">
                <a:solidFill>
                  <a:srgbClr val="ED7D31"/>
                </a:solidFill>
                <a:latin typeface="+mn-lt"/>
              </a:rPr>
              <a:t>map</a:t>
            </a:r>
            <a:r>
              <a:rPr lang="it-IT" sz="2800" b="1" i="1" u="sng" dirty="0" smtClean="0">
                <a:solidFill>
                  <a:srgbClr val="ED7D31"/>
                </a:solidFill>
                <a:latin typeface="+mn-lt"/>
              </a:rPr>
              <a:t> </a:t>
            </a:r>
            <a:r>
              <a:rPr lang="it-IT" sz="2800" dirty="0" smtClean="0">
                <a:latin typeface="+mn-lt"/>
              </a:rPr>
              <a:t>e l’ha comunicata il </a:t>
            </a:r>
            <a:r>
              <a:rPr lang="it-IT" sz="2800" b="1" dirty="0">
                <a:solidFill>
                  <a:srgbClr val="ED7D31"/>
                </a:solidFill>
                <a:latin typeface="+mn-lt"/>
              </a:rPr>
              <a:t>27 luglio </a:t>
            </a:r>
            <a:r>
              <a:rPr lang="it-IT" sz="2800" b="1" dirty="0" smtClean="0">
                <a:solidFill>
                  <a:srgbClr val="ED7D31"/>
                </a:solidFill>
                <a:latin typeface="+mn-lt"/>
              </a:rPr>
              <a:t>2016</a:t>
            </a:r>
            <a:r>
              <a:rPr lang="it-IT" sz="2800" dirty="0" smtClean="0">
                <a:latin typeface="+mn-lt"/>
              </a:rPr>
              <a:t>, in modo </a:t>
            </a:r>
            <a:r>
              <a:rPr lang="it-IT" sz="2800" u="sng" dirty="0" smtClean="0">
                <a:latin typeface="+mn-lt"/>
              </a:rPr>
              <a:t>mirato</a:t>
            </a:r>
            <a:r>
              <a:rPr lang="it-IT" sz="2800" dirty="0" smtClean="0">
                <a:latin typeface="+mn-lt"/>
              </a:rPr>
              <a:t> e </a:t>
            </a:r>
            <a:r>
              <a:rPr lang="it-IT" sz="2800" u="sng" dirty="0" smtClean="0">
                <a:latin typeface="+mn-lt"/>
              </a:rPr>
              <a:t>coordinato</a:t>
            </a:r>
            <a:r>
              <a:rPr lang="it-IT" sz="2800" dirty="0" smtClean="0">
                <a:latin typeface="+mn-lt"/>
              </a:rPr>
              <a:t>, ai seguenti destinatari:</a:t>
            </a:r>
          </a:p>
          <a:p>
            <a:pPr marL="457200" indent="-4572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it-IT" sz="2800" b="1" dirty="0" smtClean="0">
                <a:solidFill>
                  <a:srgbClr val="ED7D31"/>
                </a:solidFill>
                <a:latin typeface="+mn-lt"/>
              </a:rPr>
              <a:t>Componenti</a:t>
            </a:r>
            <a:r>
              <a:rPr lang="it-IT" sz="2800" dirty="0" smtClean="0">
                <a:solidFill>
                  <a:srgbClr val="ED7D31"/>
                </a:solidFill>
                <a:latin typeface="+mn-lt"/>
              </a:rPr>
              <a:t> </a:t>
            </a:r>
            <a:r>
              <a:rPr lang="it-IT" sz="2800" dirty="0" smtClean="0">
                <a:latin typeface="+mn-lt"/>
              </a:rPr>
              <a:t>del </a:t>
            </a:r>
            <a:r>
              <a:rPr lang="it-IT" sz="2800" b="1" dirty="0" smtClean="0">
                <a:solidFill>
                  <a:srgbClr val="ED7D31"/>
                </a:solidFill>
                <a:latin typeface="+mn-lt"/>
              </a:rPr>
              <a:t>Senato Accademico</a:t>
            </a:r>
            <a:r>
              <a:rPr lang="it-IT" sz="2800" dirty="0" smtClean="0">
                <a:latin typeface="+mn-lt"/>
              </a:rPr>
              <a:t>, del </a:t>
            </a:r>
            <a:r>
              <a:rPr lang="it-IT" sz="2800" b="1" dirty="0" smtClean="0">
                <a:solidFill>
                  <a:srgbClr val="ED7D31"/>
                </a:solidFill>
                <a:latin typeface="+mn-lt"/>
              </a:rPr>
              <a:t>Consiglio degli Studenti </a:t>
            </a:r>
            <a:r>
              <a:rPr lang="it-IT" sz="2800" dirty="0" smtClean="0">
                <a:latin typeface="+mn-lt"/>
              </a:rPr>
              <a:t>e del </a:t>
            </a:r>
            <a:r>
              <a:rPr lang="it-IT" sz="2800" b="1" dirty="0" smtClean="0">
                <a:solidFill>
                  <a:srgbClr val="ED7D31"/>
                </a:solidFill>
                <a:latin typeface="+mn-lt"/>
              </a:rPr>
              <a:t>Consiglio di Amministrazione</a:t>
            </a:r>
            <a:r>
              <a:rPr lang="it-IT" sz="2800" b="1" dirty="0" smtClean="0">
                <a:latin typeface="+mn-lt"/>
              </a:rPr>
              <a:t>;</a:t>
            </a:r>
          </a:p>
          <a:p>
            <a:pPr marL="457200" indent="-4572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it-IT" sz="2800" b="1" dirty="0" smtClean="0">
                <a:solidFill>
                  <a:srgbClr val="ED7D31"/>
                </a:solidFill>
                <a:latin typeface="+mn-lt"/>
              </a:rPr>
              <a:t>Direttori</a:t>
            </a:r>
            <a:r>
              <a:rPr lang="it-IT" sz="2800" dirty="0" smtClean="0">
                <a:solidFill>
                  <a:srgbClr val="ED7D31"/>
                </a:solidFill>
                <a:latin typeface="+mn-lt"/>
              </a:rPr>
              <a:t> </a:t>
            </a:r>
            <a:r>
              <a:rPr lang="it-IT" sz="2800" dirty="0" smtClean="0">
                <a:latin typeface="+mn-lt"/>
              </a:rPr>
              <a:t>di Dipartimento dei due Dipartimenti oggetto di visita CEV (</a:t>
            </a:r>
            <a:r>
              <a:rPr lang="it-IT" sz="2800" b="1" dirty="0" smtClean="0">
                <a:solidFill>
                  <a:srgbClr val="ED7D31"/>
                </a:solidFill>
                <a:latin typeface="+mn-lt"/>
              </a:rPr>
              <a:t>DIES</a:t>
            </a:r>
            <a:r>
              <a:rPr lang="it-IT" sz="2800" dirty="0" smtClean="0">
                <a:solidFill>
                  <a:srgbClr val="ED7D31"/>
                </a:solidFill>
                <a:latin typeface="+mn-lt"/>
              </a:rPr>
              <a:t> </a:t>
            </a:r>
            <a:r>
              <a:rPr lang="it-IT" sz="2800" dirty="0" smtClean="0">
                <a:latin typeface="+mn-lt"/>
              </a:rPr>
              <a:t>e </a:t>
            </a:r>
            <a:r>
              <a:rPr lang="it-IT" sz="2800" b="1" dirty="0" smtClean="0">
                <a:solidFill>
                  <a:srgbClr val="ED7D31"/>
                </a:solidFill>
                <a:latin typeface="+mn-lt"/>
              </a:rPr>
              <a:t>DSMB</a:t>
            </a:r>
            <a:r>
              <a:rPr lang="it-IT" sz="2800" dirty="0" smtClean="0">
                <a:latin typeface="+mn-lt"/>
              </a:rPr>
              <a:t>)</a:t>
            </a:r>
          </a:p>
          <a:p>
            <a:pPr marL="457200" indent="-4572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it-IT" sz="2800" b="1" dirty="0">
                <a:solidFill>
                  <a:srgbClr val="ED7D31"/>
                </a:solidFill>
                <a:latin typeface="+mn-lt"/>
              </a:rPr>
              <a:t>Presidenti</a:t>
            </a:r>
            <a:r>
              <a:rPr lang="it-IT" sz="2800" dirty="0">
                <a:solidFill>
                  <a:srgbClr val="ED7D31"/>
                </a:solidFill>
                <a:latin typeface="+mn-lt"/>
              </a:rPr>
              <a:t> </a:t>
            </a:r>
            <a:r>
              <a:rPr lang="it-IT" sz="2800" dirty="0">
                <a:latin typeface="+mn-lt"/>
              </a:rPr>
              <a:t>Commissioni Paritetiche Docenti-Studenti (</a:t>
            </a:r>
            <a:r>
              <a:rPr lang="it-IT" sz="2800" b="1" dirty="0">
                <a:solidFill>
                  <a:srgbClr val="ED7D31"/>
                </a:solidFill>
                <a:latin typeface="+mn-lt"/>
              </a:rPr>
              <a:t>CP</a:t>
            </a:r>
            <a:r>
              <a:rPr lang="it-IT" sz="2800" dirty="0">
                <a:latin typeface="+mn-lt"/>
              </a:rPr>
              <a:t>), di rifermento per i CdS oggetto di visita CEV;</a:t>
            </a:r>
          </a:p>
          <a:p>
            <a:pPr marL="457200" indent="-4572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it-IT" sz="2800" b="1" dirty="0" smtClean="0">
                <a:solidFill>
                  <a:srgbClr val="ED7D31"/>
                </a:solidFill>
                <a:latin typeface="+mn-lt"/>
              </a:rPr>
              <a:t>Coordinatori</a:t>
            </a:r>
            <a:r>
              <a:rPr lang="it-IT" sz="2800" dirty="0" smtClean="0">
                <a:solidFill>
                  <a:srgbClr val="ED7D31"/>
                </a:solidFill>
                <a:latin typeface="+mn-lt"/>
              </a:rPr>
              <a:t> </a:t>
            </a:r>
            <a:r>
              <a:rPr lang="it-IT" sz="2800" dirty="0" smtClean="0">
                <a:latin typeface="+mn-lt"/>
              </a:rPr>
              <a:t>dei </a:t>
            </a:r>
            <a:r>
              <a:rPr lang="it-IT" sz="2800" b="1" dirty="0" smtClean="0">
                <a:solidFill>
                  <a:srgbClr val="ED7D31"/>
                </a:solidFill>
                <a:latin typeface="+mn-lt"/>
              </a:rPr>
              <a:t>CdS</a:t>
            </a:r>
            <a:r>
              <a:rPr lang="it-IT" sz="2800" dirty="0" smtClean="0">
                <a:solidFill>
                  <a:srgbClr val="ED7D31"/>
                </a:solidFill>
                <a:latin typeface="+mn-lt"/>
              </a:rPr>
              <a:t> </a:t>
            </a:r>
            <a:r>
              <a:rPr lang="it-IT" sz="2800" dirty="0" smtClean="0">
                <a:latin typeface="+mn-lt"/>
              </a:rPr>
              <a:t>oggetto di visita della CEV, con </a:t>
            </a:r>
            <a:r>
              <a:rPr lang="it-IT" sz="2800" b="1" i="1" dirty="0" smtClean="0">
                <a:solidFill>
                  <a:srgbClr val="ED7D31"/>
                </a:solidFill>
                <a:latin typeface="+mn-lt"/>
              </a:rPr>
              <a:t>road </a:t>
            </a:r>
            <a:r>
              <a:rPr lang="it-IT" sz="2800" b="1" i="1" dirty="0" err="1" smtClean="0">
                <a:solidFill>
                  <a:srgbClr val="ED7D31"/>
                </a:solidFill>
                <a:latin typeface="+mn-lt"/>
              </a:rPr>
              <a:t>map</a:t>
            </a:r>
            <a:r>
              <a:rPr lang="it-IT" sz="2800" b="1" i="1" dirty="0" smtClean="0">
                <a:solidFill>
                  <a:srgbClr val="ED7D31"/>
                </a:solidFill>
                <a:latin typeface="+mn-lt"/>
              </a:rPr>
              <a:t> </a:t>
            </a:r>
            <a:r>
              <a:rPr lang="it-IT" sz="2800" b="1" dirty="0" smtClean="0">
                <a:solidFill>
                  <a:srgbClr val="ED7D31"/>
                </a:solidFill>
                <a:latin typeface="+mn-lt"/>
              </a:rPr>
              <a:t>supplementare</a:t>
            </a:r>
            <a:r>
              <a:rPr lang="it-IT" sz="2800" dirty="0" smtClean="0">
                <a:solidFill>
                  <a:srgbClr val="ED7D31"/>
                </a:solidFill>
                <a:latin typeface="+mn-lt"/>
              </a:rPr>
              <a:t> </a:t>
            </a:r>
            <a:r>
              <a:rPr lang="it-IT" sz="2800" dirty="0" smtClean="0">
                <a:latin typeface="+mn-lt"/>
              </a:rPr>
              <a:t>inviata direttamente ai Coordinatori dei </a:t>
            </a:r>
            <a:r>
              <a:rPr lang="it-IT" sz="2800" b="1" dirty="0" smtClean="0">
                <a:solidFill>
                  <a:srgbClr val="ED7D31"/>
                </a:solidFill>
                <a:latin typeface="+mn-lt"/>
              </a:rPr>
              <a:t>CdS</a:t>
            </a:r>
            <a:r>
              <a:rPr lang="it-IT" sz="2800" dirty="0" smtClean="0">
                <a:latin typeface="+mn-lt"/>
              </a:rPr>
              <a:t> </a:t>
            </a:r>
            <a:r>
              <a:rPr lang="it-IT" sz="2800" b="1" dirty="0" smtClean="0">
                <a:solidFill>
                  <a:srgbClr val="ED7D31"/>
                </a:solidFill>
                <a:latin typeface="+mn-lt"/>
              </a:rPr>
              <a:t>scelti</a:t>
            </a:r>
            <a:r>
              <a:rPr lang="it-IT" sz="2800" dirty="0" smtClean="0">
                <a:solidFill>
                  <a:srgbClr val="ED7D31"/>
                </a:solidFill>
                <a:latin typeface="+mn-lt"/>
              </a:rPr>
              <a:t> </a:t>
            </a:r>
            <a:r>
              <a:rPr lang="it-IT" sz="2800" dirty="0" smtClean="0">
                <a:latin typeface="+mn-lt"/>
              </a:rPr>
              <a:t>dall’ </a:t>
            </a:r>
            <a:r>
              <a:rPr lang="it-IT" sz="2800" b="1" dirty="0" smtClean="0">
                <a:solidFill>
                  <a:srgbClr val="ED7D31"/>
                </a:solidFill>
                <a:latin typeface="+mn-lt"/>
              </a:rPr>
              <a:t>ANVUR</a:t>
            </a:r>
            <a:r>
              <a:rPr lang="it-IT" sz="2800" dirty="0">
                <a:latin typeface="+mn-lt"/>
              </a:rPr>
              <a:t>.</a:t>
            </a:r>
            <a:endParaRPr lang="it-IT" sz="2800" dirty="0" smtClean="0">
              <a:latin typeface="+mn-lt"/>
            </a:endParaRPr>
          </a:p>
          <a:p>
            <a:pPr marL="457200" indent="-457200"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it-IT" sz="2800" dirty="0" smtClean="0">
              <a:latin typeface="+mn-lt"/>
            </a:endParaRPr>
          </a:p>
          <a:p>
            <a:pPr marL="457200" indent="-457200"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it-IT" sz="2800" dirty="0" smtClean="0">
              <a:latin typeface="+mn-lt"/>
            </a:endParaRPr>
          </a:p>
          <a:p>
            <a:pPr>
              <a:spcAft>
                <a:spcPts val="600"/>
              </a:spcAft>
            </a:pPr>
            <a:endParaRPr lang="it-IT" sz="3000" dirty="0" smtClean="0">
              <a:latin typeface="+mn-lt"/>
            </a:endParaRPr>
          </a:p>
          <a:p>
            <a:pPr algn="ctr"/>
            <a:endParaRPr lang="it-IT" sz="4000" b="1" dirty="0">
              <a:solidFill>
                <a:srgbClr val="ED7D31"/>
              </a:solidFill>
              <a:latin typeface="+mn-lt"/>
            </a:endParaRPr>
          </a:p>
          <a:p>
            <a:endParaRPr lang="it-IT" sz="3000" dirty="0">
              <a:latin typeface="+mn-lt"/>
            </a:endParaRPr>
          </a:p>
          <a:p>
            <a:endParaRPr lang="it-IT" sz="3000" dirty="0">
              <a:latin typeface="+mn-lt"/>
            </a:endParaRPr>
          </a:p>
          <a:p>
            <a:endParaRPr lang="it-IT" sz="3000" dirty="0" smtClean="0">
              <a:latin typeface="+mn-lt"/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it-IT" sz="3000" dirty="0">
              <a:latin typeface="+mn-lt"/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it-IT" sz="30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847340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ttangolo 8"/>
          <p:cNvSpPr/>
          <p:nvPr/>
        </p:nvSpPr>
        <p:spPr>
          <a:xfrm>
            <a:off x="754063" y="0"/>
            <a:ext cx="335211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t-IT"/>
          </a:p>
        </p:txBody>
      </p:sp>
      <p:sp>
        <p:nvSpPr>
          <p:cNvPr id="10" name="Rettangolo 9"/>
          <p:cNvSpPr/>
          <p:nvPr/>
        </p:nvSpPr>
        <p:spPr>
          <a:xfrm>
            <a:off x="0" y="0"/>
            <a:ext cx="830263" cy="457200"/>
          </a:xfrm>
          <a:prstGeom prst="rect">
            <a:avLst/>
          </a:prstGeom>
          <a:solidFill>
            <a:srgbClr val="51250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t-IT"/>
          </a:p>
        </p:txBody>
      </p:sp>
      <p:sp>
        <p:nvSpPr>
          <p:cNvPr id="11" name="Rettangolo 10"/>
          <p:cNvSpPr/>
          <p:nvPr/>
        </p:nvSpPr>
        <p:spPr>
          <a:xfrm>
            <a:off x="4106173" y="0"/>
            <a:ext cx="8085827" cy="457200"/>
          </a:xfrm>
          <a:prstGeom prst="rect">
            <a:avLst/>
          </a:prstGeom>
          <a:solidFill>
            <a:srgbClr val="7698B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r"/>
            <a:r>
              <a:rPr lang="it-IT" sz="2000" b="1" i="1" dirty="0" smtClean="0">
                <a:solidFill>
                  <a:schemeClr val="bg1"/>
                </a:solidFill>
                <a:cs typeface="Helvetica"/>
              </a:rPr>
              <a:t>LA ROAD MAP</a:t>
            </a:r>
            <a:endParaRPr lang="it-IT" sz="2000" b="1" i="1" dirty="0">
              <a:solidFill>
                <a:schemeClr val="bg1"/>
              </a:solidFill>
              <a:cs typeface="Helvetica"/>
            </a:endParaRPr>
          </a:p>
        </p:txBody>
      </p:sp>
      <p:grpSp>
        <p:nvGrpSpPr>
          <p:cNvPr id="15" name="Gruppo 14"/>
          <p:cNvGrpSpPr/>
          <p:nvPr/>
        </p:nvGrpSpPr>
        <p:grpSpPr>
          <a:xfrm>
            <a:off x="0" y="6391544"/>
            <a:ext cx="12192000" cy="457200"/>
            <a:chOff x="0" y="6400800"/>
            <a:chExt cx="12192000" cy="457200"/>
          </a:xfrm>
        </p:grpSpPr>
        <p:sp>
          <p:nvSpPr>
            <p:cNvPr id="16" name="Rettangolo 15"/>
            <p:cNvSpPr/>
            <p:nvPr/>
          </p:nvSpPr>
          <p:spPr>
            <a:xfrm>
              <a:off x="0" y="6400800"/>
              <a:ext cx="1262063" cy="457200"/>
            </a:xfrm>
            <a:prstGeom prst="rect">
              <a:avLst/>
            </a:prstGeom>
            <a:solidFill>
              <a:srgbClr val="51250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it-IT"/>
            </a:p>
          </p:txBody>
        </p:sp>
        <p:sp>
          <p:nvSpPr>
            <p:cNvPr id="17" name="Rettangolo 16"/>
            <p:cNvSpPr/>
            <p:nvPr/>
          </p:nvSpPr>
          <p:spPr>
            <a:xfrm>
              <a:off x="3787775" y="6400800"/>
              <a:ext cx="8404225" cy="457200"/>
            </a:xfrm>
            <a:prstGeom prst="rect">
              <a:avLst/>
            </a:prstGeom>
            <a:solidFill>
              <a:srgbClr val="7698B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it-IT" dirty="0"/>
            </a:p>
          </p:txBody>
        </p:sp>
        <p:pic>
          <p:nvPicPr>
            <p:cNvPr id="19" name="Immagine 18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00692" y="6408685"/>
              <a:ext cx="429571" cy="437994"/>
            </a:xfrm>
            <a:prstGeom prst="rect">
              <a:avLst/>
            </a:prstGeom>
          </p:spPr>
        </p:pic>
        <p:sp>
          <p:nvSpPr>
            <p:cNvPr id="20" name="Rettangolo 19"/>
            <p:cNvSpPr/>
            <p:nvPr/>
          </p:nvSpPr>
          <p:spPr>
            <a:xfrm>
              <a:off x="1262063" y="6400800"/>
              <a:ext cx="2565081" cy="4572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it-IT"/>
            </a:p>
          </p:txBody>
        </p:sp>
        <p:pic>
          <p:nvPicPr>
            <p:cNvPr id="21" name="Immagine 20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280745" y="6408686"/>
              <a:ext cx="1069221" cy="437994"/>
            </a:xfrm>
            <a:prstGeom prst="rect">
              <a:avLst/>
            </a:prstGeom>
          </p:spPr>
        </p:pic>
      </p:grpSp>
      <p:sp>
        <p:nvSpPr>
          <p:cNvPr id="3" name="Segnaposto numero diapositiva 2"/>
          <p:cNvSpPr>
            <a:spLocks noGrp="1"/>
          </p:cNvSpPr>
          <p:nvPr>
            <p:ph type="sldNum" sz="quarter" idx="12"/>
          </p:nvPr>
        </p:nvSpPr>
        <p:spPr>
          <a:xfrm>
            <a:off x="9448800" y="6428015"/>
            <a:ext cx="2743200" cy="365125"/>
          </a:xfrm>
        </p:spPr>
        <p:txBody>
          <a:bodyPr/>
          <a:lstStyle/>
          <a:p>
            <a:pPr>
              <a:defRPr/>
            </a:pPr>
            <a:fld id="{2B247FFE-C2D7-4F4A-A0E4-5BC49D6F85A4}" type="slidenum">
              <a:rPr lang="it-IT" sz="1600" b="1" smtClean="0">
                <a:solidFill>
                  <a:schemeClr val="bg1"/>
                </a:solidFill>
              </a:rPr>
              <a:pPr>
                <a:defRPr/>
              </a:pPr>
              <a:t>21</a:t>
            </a:fld>
            <a:endParaRPr lang="it-IT" sz="1600" b="1" dirty="0">
              <a:solidFill>
                <a:schemeClr val="bg1"/>
              </a:solidFill>
            </a:endParaRPr>
          </a:p>
        </p:txBody>
      </p:sp>
      <p:grpSp>
        <p:nvGrpSpPr>
          <p:cNvPr id="18" name="Gruppo 17"/>
          <p:cNvGrpSpPr/>
          <p:nvPr/>
        </p:nvGrpSpPr>
        <p:grpSpPr>
          <a:xfrm>
            <a:off x="0" y="6400422"/>
            <a:ext cx="12192000" cy="457578"/>
            <a:chOff x="0" y="6400800"/>
            <a:chExt cx="12192000" cy="457200"/>
          </a:xfrm>
        </p:grpSpPr>
        <p:sp>
          <p:nvSpPr>
            <p:cNvPr id="22" name="Rettangolo 21"/>
            <p:cNvSpPr/>
            <p:nvPr/>
          </p:nvSpPr>
          <p:spPr>
            <a:xfrm>
              <a:off x="0" y="6400800"/>
              <a:ext cx="1262063" cy="457200"/>
            </a:xfrm>
            <a:prstGeom prst="rect">
              <a:avLst/>
            </a:prstGeom>
            <a:solidFill>
              <a:srgbClr val="51250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it-IT"/>
            </a:p>
          </p:txBody>
        </p:sp>
        <p:sp>
          <p:nvSpPr>
            <p:cNvPr id="23" name="Rettangolo 22"/>
            <p:cNvSpPr/>
            <p:nvPr/>
          </p:nvSpPr>
          <p:spPr>
            <a:xfrm>
              <a:off x="3787775" y="6400800"/>
              <a:ext cx="8404225" cy="457200"/>
            </a:xfrm>
            <a:prstGeom prst="rect">
              <a:avLst/>
            </a:prstGeom>
            <a:solidFill>
              <a:srgbClr val="7698B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it-IT" dirty="0"/>
            </a:p>
          </p:txBody>
        </p:sp>
        <p:pic>
          <p:nvPicPr>
            <p:cNvPr id="24" name="Immagine 23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00692" y="6408685"/>
              <a:ext cx="429571" cy="437994"/>
            </a:xfrm>
            <a:prstGeom prst="rect">
              <a:avLst/>
            </a:prstGeom>
          </p:spPr>
        </p:pic>
        <p:sp>
          <p:nvSpPr>
            <p:cNvPr id="25" name="Rettangolo 24"/>
            <p:cNvSpPr/>
            <p:nvPr/>
          </p:nvSpPr>
          <p:spPr>
            <a:xfrm>
              <a:off x="1262063" y="6400800"/>
              <a:ext cx="2565081" cy="4572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it-IT"/>
            </a:p>
          </p:txBody>
        </p:sp>
        <p:pic>
          <p:nvPicPr>
            <p:cNvPr id="26" name="Immagine 25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280745" y="6408686"/>
              <a:ext cx="1069221" cy="437994"/>
            </a:xfrm>
            <a:prstGeom prst="rect">
              <a:avLst/>
            </a:prstGeom>
          </p:spPr>
        </p:pic>
      </p:grpSp>
      <p:sp>
        <p:nvSpPr>
          <p:cNvPr id="28" name="CasellaDiTesto 27"/>
          <p:cNvSpPr txBox="1"/>
          <p:nvPr/>
        </p:nvSpPr>
        <p:spPr>
          <a:xfrm>
            <a:off x="3827144" y="6470304"/>
            <a:ext cx="701545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200" b="1" dirty="0" smtClean="0">
                <a:solidFill>
                  <a:schemeClr val="bg1"/>
                </a:solidFill>
              </a:rPr>
              <a:t>AREA PIANIFICAZIONE E CONTROLLO DIREZIONALE (APIC)</a:t>
            </a:r>
            <a:endParaRPr lang="it-IT" sz="1200" b="1" dirty="0">
              <a:solidFill>
                <a:schemeClr val="bg1"/>
              </a:solidFill>
            </a:endParaRPr>
          </a:p>
        </p:txBody>
      </p:sp>
      <p:sp>
        <p:nvSpPr>
          <p:cNvPr id="29" name="Rettangolo 28"/>
          <p:cNvSpPr/>
          <p:nvPr/>
        </p:nvSpPr>
        <p:spPr>
          <a:xfrm>
            <a:off x="754063" y="0"/>
            <a:ext cx="3033712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2200" b="1" dirty="0" smtClean="0"/>
              <a:t>HIC SUNT FUTURA</a:t>
            </a:r>
            <a:endParaRPr lang="it-IT" sz="2200" b="1" dirty="0"/>
          </a:p>
        </p:txBody>
      </p:sp>
      <p:sp>
        <p:nvSpPr>
          <p:cNvPr id="33" name="CasellaDiTesto 32"/>
          <p:cNvSpPr txBox="1"/>
          <p:nvPr/>
        </p:nvSpPr>
        <p:spPr>
          <a:xfrm>
            <a:off x="244300" y="457200"/>
            <a:ext cx="11249626" cy="75251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it-IT" sz="2800" dirty="0" smtClean="0">
                <a:latin typeface="+mn-lt"/>
              </a:rPr>
              <a:t>L’orizzonte temporale della </a:t>
            </a:r>
            <a:r>
              <a:rPr lang="it-IT" sz="2800" b="1" i="1" u="sng" dirty="0">
                <a:solidFill>
                  <a:srgbClr val="ED7D31"/>
                </a:solidFill>
                <a:latin typeface="+mn-lt"/>
              </a:rPr>
              <a:t>road </a:t>
            </a:r>
            <a:r>
              <a:rPr lang="it-IT" sz="2800" b="1" i="1" u="sng" dirty="0" err="1">
                <a:solidFill>
                  <a:srgbClr val="ED7D31"/>
                </a:solidFill>
                <a:latin typeface="+mn-lt"/>
              </a:rPr>
              <a:t>map</a:t>
            </a:r>
            <a:r>
              <a:rPr lang="it-IT" sz="2800" b="1" i="1" u="sng" dirty="0">
                <a:solidFill>
                  <a:srgbClr val="ED7D31"/>
                </a:solidFill>
                <a:latin typeface="+mn-lt"/>
              </a:rPr>
              <a:t> </a:t>
            </a:r>
            <a:r>
              <a:rPr lang="it-IT" sz="2800" i="1" dirty="0" smtClean="0">
                <a:latin typeface="+mn-lt"/>
              </a:rPr>
              <a:t>completa arriva fino alla settimana </a:t>
            </a:r>
            <a:r>
              <a:rPr lang="it-IT" sz="2800" dirty="0" smtClean="0">
                <a:latin typeface="+mn-lt"/>
              </a:rPr>
              <a:t>della visita della CEV del 12-16 dicembre.</a:t>
            </a:r>
          </a:p>
          <a:p>
            <a:pPr>
              <a:spcAft>
                <a:spcPts val="600"/>
              </a:spcAft>
            </a:pPr>
            <a:r>
              <a:rPr lang="it-IT" sz="2800" dirty="0" smtClean="0">
                <a:latin typeface="+mn-lt"/>
              </a:rPr>
              <a:t>In questa prima fase il </a:t>
            </a:r>
            <a:r>
              <a:rPr lang="it-IT" sz="2800" b="1" i="1" dirty="0" smtClean="0">
                <a:solidFill>
                  <a:srgbClr val="ED7D31"/>
                </a:solidFill>
                <a:latin typeface="+mn-lt"/>
              </a:rPr>
              <a:t>focus</a:t>
            </a:r>
            <a:r>
              <a:rPr lang="it-IT" sz="2800" dirty="0" smtClean="0">
                <a:latin typeface="+mn-lt"/>
              </a:rPr>
              <a:t> stato posto su:</a:t>
            </a:r>
          </a:p>
          <a:p>
            <a:pPr marL="457200" indent="-4572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it-IT" sz="2800" b="1" dirty="0" smtClean="0">
                <a:solidFill>
                  <a:srgbClr val="ED7D31"/>
                </a:solidFill>
                <a:latin typeface="+mn-lt"/>
              </a:rPr>
              <a:t>Raccolta</a:t>
            </a:r>
            <a:r>
              <a:rPr lang="it-IT" sz="2800" dirty="0" smtClean="0">
                <a:latin typeface="+mn-lt"/>
              </a:rPr>
              <a:t>, presso Dipartimenti e CdS,  della documentazione da mettere a disposizione della CEV;</a:t>
            </a:r>
          </a:p>
          <a:p>
            <a:pPr marL="457200" indent="-4572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it-IT" sz="2800" b="1" dirty="0" smtClean="0">
                <a:solidFill>
                  <a:srgbClr val="ED7D31"/>
                </a:solidFill>
                <a:latin typeface="+mn-lt"/>
              </a:rPr>
              <a:t>Predisposizione</a:t>
            </a:r>
            <a:r>
              <a:rPr lang="it-IT" sz="2800" dirty="0" smtClean="0">
                <a:latin typeface="+mn-lt"/>
              </a:rPr>
              <a:t> di un </a:t>
            </a:r>
            <a:r>
              <a:rPr lang="it-IT" sz="2800" b="1" i="1" dirty="0" err="1" smtClean="0">
                <a:solidFill>
                  <a:srgbClr val="ED7D31"/>
                </a:solidFill>
                <a:latin typeface="+mn-lt"/>
              </a:rPr>
              <a:t>repository</a:t>
            </a:r>
            <a:r>
              <a:rPr lang="it-IT" sz="2800" dirty="0" smtClean="0">
                <a:solidFill>
                  <a:srgbClr val="ED7D31"/>
                </a:solidFill>
                <a:latin typeface="+mn-lt"/>
              </a:rPr>
              <a:t> (archivio documentale accessibile via web) </a:t>
            </a:r>
            <a:r>
              <a:rPr lang="it-IT" sz="2800" dirty="0" smtClean="0">
                <a:latin typeface="+mn-lt"/>
              </a:rPr>
              <a:t>che consenta di mettere a disposizione della CEV la documentazione resa disponibile dai Dipartimenti e dai CdS per la visita della CEV,</a:t>
            </a:r>
          </a:p>
          <a:p>
            <a:pPr marL="457200" indent="-4572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it-IT" sz="2800" b="1" dirty="0" smtClean="0">
                <a:solidFill>
                  <a:srgbClr val="ED7D31"/>
                </a:solidFill>
                <a:latin typeface="+mn-lt"/>
              </a:rPr>
              <a:t>Conclusione</a:t>
            </a:r>
            <a:r>
              <a:rPr lang="it-IT" sz="2800" dirty="0" smtClean="0">
                <a:latin typeface="+mn-lt"/>
              </a:rPr>
              <a:t> delle </a:t>
            </a:r>
            <a:r>
              <a:rPr lang="it-IT" sz="2800" b="1" dirty="0" smtClean="0">
                <a:solidFill>
                  <a:srgbClr val="ED7D31"/>
                </a:solidFill>
                <a:latin typeface="+mn-lt"/>
              </a:rPr>
              <a:t>audizioni</a:t>
            </a:r>
            <a:r>
              <a:rPr lang="it-IT" sz="2800" dirty="0" smtClean="0">
                <a:latin typeface="+mn-lt"/>
              </a:rPr>
              <a:t>, così da aver simulato con tutti i CdS (singolarmente) la visita della CEV.</a:t>
            </a:r>
            <a:endParaRPr lang="it-IT" sz="4000" b="1" dirty="0">
              <a:solidFill>
                <a:srgbClr val="ED7D31"/>
              </a:solidFill>
              <a:latin typeface="+mn-lt"/>
            </a:endParaRPr>
          </a:p>
          <a:p>
            <a:endParaRPr lang="it-IT" sz="3000" dirty="0">
              <a:latin typeface="+mn-lt"/>
            </a:endParaRPr>
          </a:p>
          <a:p>
            <a:endParaRPr lang="it-IT" sz="3000" dirty="0">
              <a:latin typeface="+mn-lt"/>
            </a:endParaRPr>
          </a:p>
          <a:p>
            <a:endParaRPr lang="it-IT" sz="3000" dirty="0" smtClean="0">
              <a:latin typeface="+mn-lt"/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it-IT" sz="3000" dirty="0">
              <a:latin typeface="+mn-lt"/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it-IT" sz="30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40417649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ttangolo 8"/>
          <p:cNvSpPr/>
          <p:nvPr/>
        </p:nvSpPr>
        <p:spPr>
          <a:xfrm>
            <a:off x="754063" y="0"/>
            <a:ext cx="335211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t-IT"/>
          </a:p>
        </p:txBody>
      </p:sp>
      <p:sp>
        <p:nvSpPr>
          <p:cNvPr id="10" name="Rettangolo 9"/>
          <p:cNvSpPr/>
          <p:nvPr/>
        </p:nvSpPr>
        <p:spPr>
          <a:xfrm>
            <a:off x="0" y="0"/>
            <a:ext cx="830263" cy="457200"/>
          </a:xfrm>
          <a:prstGeom prst="rect">
            <a:avLst/>
          </a:prstGeom>
          <a:solidFill>
            <a:srgbClr val="51250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t-IT"/>
          </a:p>
        </p:txBody>
      </p:sp>
      <p:sp>
        <p:nvSpPr>
          <p:cNvPr id="11" name="Rettangolo 10"/>
          <p:cNvSpPr/>
          <p:nvPr/>
        </p:nvSpPr>
        <p:spPr>
          <a:xfrm>
            <a:off x="4106173" y="0"/>
            <a:ext cx="8085827" cy="457200"/>
          </a:xfrm>
          <a:prstGeom prst="rect">
            <a:avLst/>
          </a:prstGeom>
          <a:solidFill>
            <a:srgbClr val="7698B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r"/>
            <a:endParaRPr lang="it-IT" sz="2000" b="1" i="1" dirty="0">
              <a:solidFill>
                <a:schemeClr val="bg1"/>
              </a:solidFill>
              <a:cs typeface="Helvetica"/>
            </a:endParaRPr>
          </a:p>
        </p:txBody>
      </p:sp>
      <p:grpSp>
        <p:nvGrpSpPr>
          <p:cNvPr id="15" name="Gruppo 14"/>
          <p:cNvGrpSpPr/>
          <p:nvPr/>
        </p:nvGrpSpPr>
        <p:grpSpPr>
          <a:xfrm>
            <a:off x="0" y="6391544"/>
            <a:ext cx="12192000" cy="457200"/>
            <a:chOff x="0" y="6400800"/>
            <a:chExt cx="12192000" cy="457200"/>
          </a:xfrm>
        </p:grpSpPr>
        <p:sp>
          <p:nvSpPr>
            <p:cNvPr id="16" name="Rettangolo 15"/>
            <p:cNvSpPr/>
            <p:nvPr/>
          </p:nvSpPr>
          <p:spPr>
            <a:xfrm>
              <a:off x="0" y="6400800"/>
              <a:ext cx="1262063" cy="457200"/>
            </a:xfrm>
            <a:prstGeom prst="rect">
              <a:avLst/>
            </a:prstGeom>
            <a:solidFill>
              <a:srgbClr val="51250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it-IT"/>
            </a:p>
          </p:txBody>
        </p:sp>
        <p:sp>
          <p:nvSpPr>
            <p:cNvPr id="17" name="Rettangolo 16"/>
            <p:cNvSpPr/>
            <p:nvPr/>
          </p:nvSpPr>
          <p:spPr>
            <a:xfrm>
              <a:off x="3787775" y="6400800"/>
              <a:ext cx="8404225" cy="457200"/>
            </a:xfrm>
            <a:prstGeom prst="rect">
              <a:avLst/>
            </a:prstGeom>
            <a:solidFill>
              <a:srgbClr val="7698B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it-IT" dirty="0"/>
            </a:p>
          </p:txBody>
        </p:sp>
        <p:pic>
          <p:nvPicPr>
            <p:cNvPr id="19" name="Immagine 18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00692" y="6408685"/>
              <a:ext cx="429571" cy="437994"/>
            </a:xfrm>
            <a:prstGeom prst="rect">
              <a:avLst/>
            </a:prstGeom>
          </p:spPr>
        </p:pic>
        <p:sp>
          <p:nvSpPr>
            <p:cNvPr id="20" name="Rettangolo 19"/>
            <p:cNvSpPr/>
            <p:nvPr/>
          </p:nvSpPr>
          <p:spPr>
            <a:xfrm>
              <a:off x="1262063" y="6400800"/>
              <a:ext cx="2565081" cy="4572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it-IT"/>
            </a:p>
          </p:txBody>
        </p:sp>
        <p:pic>
          <p:nvPicPr>
            <p:cNvPr id="21" name="Immagine 20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280745" y="6408686"/>
              <a:ext cx="1069221" cy="437994"/>
            </a:xfrm>
            <a:prstGeom prst="rect">
              <a:avLst/>
            </a:prstGeom>
          </p:spPr>
        </p:pic>
      </p:grpSp>
      <p:sp>
        <p:nvSpPr>
          <p:cNvPr id="3" name="Segnaposto numero diapositiva 2"/>
          <p:cNvSpPr>
            <a:spLocks noGrp="1"/>
          </p:cNvSpPr>
          <p:nvPr>
            <p:ph type="sldNum" sz="quarter" idx="12"/>
          </p:nvPr>
        </p:nvSpPr>
        <p:spPr>
          <a:xfrm>
            <a:off x="9448800" y="6428015"/>
            <a:ext cx="2743200" cy="365125"/>
          </a:xfrm>
        </p:spPr>
        <p:txBody>
          <a:bodyPr/>
          <a:lstStyle/>
          <a:p>
            <a:pPr>
              <a:defRPr/>
            </a:pPr>
            <a:fld id="{2B247FFE-C2D7-4F4A-A0E4-5BC49D6F85A4}" type="slidenum">
              <a:rPr lang="it-IT" sz="1600" b="1" smtClean="0">
                <a:solidFill>
                  <a:schemeClr val="bg1"/>
                </a:solidFill>
              </a:rPr>
              <a:pPr>
                <a:defRPr/>
              </a:pPr>
              <a:t>22</a:t>
            </a:fld>
            <a:endParaRPr lang="it-IT" sz="1600" b="1" dirty="0">
              <a:solidFill>
                <a:schemeClr val="bg1"/>
              </a:solidFill>
            </a:endParaRPr>
          </a:p>
        </p:txBody>
      </p:sp>
      <p:grpSp>
        <p:nvGrpSpPr>
          <p:cNvPr id="18" name="Gruppo 17"/>
          <p:cNvGrpSpPr/>
          <p:nvPr/>
        </p:nvGrpSpPr>
        <p:grpSpPr>
          <a:xfrm>
            <a:off x="0" y="6400422"/>
            <a:ext cx="12192000" cy="457578"/>
            <a:chOff x="0" y="6400800"/>
            <a:chExt cx="12192000" cy="457200"/>
          </a:xfrm>
        </p:grpSpPr>
        <p:sp>
          <p:nvSpPr>
            <p:cNvPr id="22" name="Rettangolo 21"/>
            <p:cNvSpPr/>
            <p:nvPr/>
          </p:nvSpPr>
          <p:spPr>
            <a:xfrm>
              <a:off x="0" y="6400800"/>
              <a:ext cx="1262063" cy="457200"/>
            </a:xfrm>
            <a:prstGeom prst="rect">
              <a:avLst/>
            </a:prstGeom>
            <a:solidFill>
              <a:srgbClr val="51250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it-IT"/>
            </a:p>
          </p:txBody>
        </p:sp>
        <p:sp>
          <p:nvSpPr>
            <p:cNvPr id="23" name="Rettangolo 22"/>
            <p:cNvSpPr/>
            <p:nvPr/>
          </p:nvSpPr>
          <p:spPr>
            <a:xfrm>
              <a:off x="3787775" y="6400800"/>
              <a:ext cx="8404225" cy="457200"/>
            </a:xfrm>
            <a:prstGeom prst="rect">
              <a:avLst/>
            </a:prstGeom>
            <a:solidFill>
              <a:srgbClr val="7698B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it-IT" dirty="0"/>
            </a:p>
          </p:txBody>
        </p:sp>
        <p:pic>
          <p:nvPicPr>
            <p:cNvPr id="24" name="Immagine 23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00692" y="6408685"/>
              <a:ext cx="429571" cy="437994"/>
            </a:xfrm>
            <a:prstGeom prst="rect">
              <a:avLst/>
            </a:prstGeom>
          </p:spPr>
        </p:pic>
        <p:sp>
          <p:nvSpPr>
            <p:cNvPr id="25" name="Rettangolo 24"/>
            <p:cNvSpPr/>
            <p:nvPr/>
          </p:nvSpPr>
          <p:spPr>
            <a:xfrm>
              <a:off x="1262063" y="6400800"/>
              <a:ext cx="2565081" cy="4572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it-IT"/>
            </a:p>
          </p:txBody>
        </p:sp>
        <p:pic>
          <p:nvPicPr>
            <p:cNvPr id="26" name="Immagine 25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280745" y="6408686"/>
              <a:ext cx="1069221" cy="437994"/>
            </a:xfrm>
            <a:prstGeom prst="rect">
              <a:avLst/>
            </a:prstGeom>
          </p:spPr>
        </p:pic>
      </p:grpSp>
      <p:sp>
        <p:nvSpPr>
          <p:cNvPr id="28" name="CasellaDiTesto 27"/>
          <p:cNvSpPr txBox="1"/>
          <p:nvPr/>
        </p:nvSpPr>
        <p:spPr>
          <a:xfrm>
            <a:off x="3827144" y="6470304"/>
            <a:ext cx="701545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200" b="1" dirty="0" smtClean="0">
                <a:solidFill>
                  <a:schemeClr val="bg1"/>
                </a:solidFill>
              </a:rPr>
              <a:t>AREA PIANIFICAZIONE E CONTROLLO DIREZIONALE (APIC)</a:t>
            </a:r>
            <a:endParaRPr lang="it-IT" sz="1200" b="1" dirty="0">
              <a:solidFill>
                <a:schemeClr val="bg1"/>
              </a:solidFill>
            </a:endParaRPr>
          </a:p>
        </p:txBody>
      </p:sp>
      <p:sp>
        <p:nvSpPr>
          <p:cNvPr id="29" name="Rettangolo 28"/>
          <p:cNvSpPr/>
          <p:nvPr/>
        </p:nvSpPr>
        <p:spPr>
          <a:xfrm>
            <a:off x="754063" y="0"/>
            <a:ext cx="3033712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2200" b="1" dirty="0" smtClean="0"/>
              <a:t>HIC SUNT FUTURA</a:t>
            </a:r>
            <a:endParaRPr lang="it-IT" sz="2200" b="1" dirty="0"/>
          </a:p>
        </p:txBody>
      </p:sp>
      <p:sp>
        <p:nvSpPr>
          <p:cNvPr id="33" name="CasellaDiTesto 32"/>
          <p:cNvSpPr txBox="1"/>
          <p:nvPr/>
        </p:nvSpPr>
        <p:spPr>
          <a:xfrm>
            <a:off x="244300" y="457200"/>
            <a:ext cx="11249626" cy="62170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it-IT" sz="4000" dirty="0" smtClean="0">
              <a:latin typeface="+mn-lt"/>
            </a:endParaRPr>
          </a:p>
          <a:p>
            <a:endParaRPr lang="it-IT" sz="4000" dirty="0">
              <a:latin typeface="+mn-lt"/>
            </a:endParaRPr>
          </a:p>
          <a:p>
            <a:endParaRPr lang="it-IT" sz="4000" dirty="0">
              <a:latin typeface="+mn-lt"/>
            </a:endParaRPr>
          </a:p>
          <a:p>
            <a:pPr algn="ctr"/>
            <a:r>
              <a:rPr lang="it-IT" sz="4000" b="1" dirty="0" smtClean="0">
                <a:solidFill>
                  <a:srgbClr val="ED7D31"/>
                </a:solidFill>
                <a:latin typeface="+mn-lt"/>
              </a:rPr>
              <a:t>APPROFONDIMENTI METODOLOGICI</a:t>
            </a:r>
          </a:p>
          <a:p>
            <a:pPr algn="ctr"/>
            <a:endParaRPr lang="it-IT" sz="4000" b="1" dirty="0">
              <a:solidFill>
                <a:srgbClr val="ED7D31"/>
              </a:solidFill>
              <a:latin typeface="+mn-lt"/>
            </a:endParaRPr>
          </a:p>
          <a:p>
            <a:pPr algn="ctr"/>
            <a:r>
              <a:rPr lang="it-IT" sz="2400" b="1" dirty="0">
                <a:solidFill>
                  <a:srgbClr val="ED7D31"/>
                </a:solidFill>
                <a:latin typeface="+mn-lt"/>
                <a:hlinkClick r:id="rId5"/>
              </a:rPr>
              <a:t>http://www.anvur.org/attachments/article/26/2.%20onvenzionali%20-%</a:t>
            </a:r>
            <a:r>
              <a:rPr lang="it-IT" sz="2400" b="1" dirty="0" smtClean="0">
                <a:solidFill>
                  <a:srgbClr val="ED7D31"/>
                </a:solidFill>
                <a:latin typeface="+mn-lt"/>
                <a:hlinkClick r:id="rId5"/>
              </a:rPr>
              <a:t>20Finalit%C3%A0%20e%20procedure.pdf</a:t>
            </a:r>
            <a:r>
              <a:rPr lang="it-IT" sz="2400" b="1" dirty="0" smtClean="0">
                <a:solidFill>
                  <a:srgbClr val="ED7D31"/>
                </a:solidFill>
                <a:latin typeface="+mn-lt"/>
              </a:rPr>
              <a:t> </a:t>
            </a:r>
            <a:endParaRPr lang="it-IT" sz="2400" b="1" dirty="0">
              <a:solidFill>
                <a:srgbClr val="ED7D31"/>
              </a:solidFill>
              <a:latin typeface="+mn-lt"/>
            </a:endParaRPr>
          </a:p>
          <a:p>
            <a:endParaRPr lang="it-IT" sz="3000" dirty="0">
              <a:latin typeface="+mn-lt"/>
            </a:endParaRPr>
          </a:p>
          <a:p>
            <a:endParaRPr lang="it-IT" sz="3000" dirty="0">
              <a:latin typeface="+mn-lt"/>
            </a:endParaRPr>
          </a:p>
          <a:p>
            <a:endParaRPr lang="it-IT" sz="3000" dirty="0" smtClean="0">
              <a:latin typeface="+mn-lt"/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it-IT" sz="3000" dirty="0">
              <a:latin typeface="+mn-lt"/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it-IT" sz="30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1579278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ttangolo 8"/>
          <p:cNvSpPr/>
          <p:nvPr/>
        </p:nvSpPr>
        <p:spPr>
          <a:xfrm>
            <a:off x="754063" y="0"/>
            <a:ext cx="335211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t-IT"/>
          </a:p>
        </p:txBody>
      </p:sp>
      <p:sp>
        <p:nvSpPr>
          <p:cNvPr id="10" name="Rettangolo 9"/>
          <p:cNvSpPr/>
          <p:nvPr/>
        </p:nvSpPr>
        <p:spPr>
          <a:xfrm>
            <a:off x="0" y="0"/>
            <a:ext cx="830263" cy="457200"/>
          </a:xfrm>
          <a:prstGeom prst="rect">
            <a:avLst/>
          </a:prstGeom>
          <a:solidFill>
            <a:srgbClr val="51250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t-IT"/>
          </a:p>
        </p:txBody>
      </p:sp>
      <p:sp>
        <p:nvSpPr>
          <p:cNvPr id="11" name="Rettangolo 10"/>
          <p:cNvSpPr/>
          <p:nvPr/>
        </p:nvSpPr>
        <p:spPr>
          <a:xfrm>
            <a:off x="4106173" y="0"/>
            <a:ext cx="8085827" cy="457200"/>
          </a:xfrm>
          <a:prstGeom prst="rect">
            <a:avLst/>
          </a:prstGeom>
          <a:solidFill>
            <a:srgbClr val="7698B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r"/>
            <a:r>
              <a:rPr lang="it-IT" sz="2000" b="1" i="1" dirty="0" smtClean="0">
                <a:solidFill>
                  <a:schemeClr val="bg1"/>
                </a:solidFill>
                <a:cs typeface="Helvetica"/>
              </a:rPr>
              <a:t>ESEMPIO SCHEDA DI VALUTAZIONE DI UNO DEGLI INDICATORI </a:t>
            </a:r>
            <a:endParaRPr lang="it-IT" sz="2000" b="1" i="1" dirty="0">
              <a:solidFill>
                <a:schemeClr val="bg1"/>
              </a:solidFill>
              <a:cs typeface="Helvetica"/>
            </a:endParaRPr>
          </a:p>
        </p:txBody>
      </p:sp>
      <p:grpSp>
        <p:nvGrpSpPr>
          <p:cNvPr id="15" name="Gruppo 14"/>
          <p:cNvGrpSpPr/>
          <p:nvPr/>
        </p:nvGrpSpPr>
        <p:grpSpPr>
          <a:xfrm>
            <a:off x="0" y="6391544"/>
            <a:ext cx="12192000" cy="457200"/>
            <a:chOff x="0" y="6400800"/>
            <a:chExt cx="12192000" cy="457200"/>
          </a:xfrm>
        </p:grpSpPr>
        <p:sp>
          <p:nvSpPr>
            <p:cNvPr id="16" name="Rettangolo 15"/>
            <p:cNvSpPr/>
            <p:nvPr/>
          </p:nvSpPr>
          <p:spPr>
            <a:xfrm>
              <a:off x="0" y="6400800"/>
              <a:ext cx="1262063" cy="457200"/>
            </a:xfrm>
            <a:prstGeom prst="rect">
              <a:avLst/>
            </a:prstGeom>
            <a:solidFill>
              <a:srgbClr val="51250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it-IT"/>
            </a:p>
          </p:txBody>
        </p:sp>
        <p:sp>
          <p:nvSpPr>
            <p:cNvPr id="17" name="Rettangolo 16"/>
            <p:cNvSpPr/>
            <p:nvPr/>
          </p:nvSpPr>
          <p:spPr>
            <a:xfrm>
              <a:off x="3787775" y="6400800"/>
              <a:ext cx="8404225" cy="457200"/>
            </a:xfrm>
            <a:prstGeom prst="rect">
              <a:avLst/>
            </a:prstGeom>
            <a:solidFill>
              <a:srgbClr val="7698B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it-IT" dirty="0"/>
            </a:p>
          </p:txBody>
        </p:sp>
        <p:pic>
          <p:nvPicPr>
            <p:cNvPr id="19" name="Immagine 18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00692" y="6408685"/>
              <a:ext cx="429571" cy="437994"/>
            </a:xfrm>
            <a:prstGeom prst="rect">
              <a:avLst/>
            </a:prstGeom>
          </p:spPr>
        </p:pic>
        <p:sp>
          <p:nvSpPr>
            <p:cNvPr id="20" name="Rettangolo 19"/>
            <p:cNvSpPr/>
            <p:nvPr/>
          </p:nvSpPr>
          <p:spPr>
            <a:xfrm>
              <a:off x="1262063" y="6400800"/>
              <a:ext cx="2565081" cy="4572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it-IT"/>
            </a:p>
          </p:txBody>
        </p:sp>
        <p:pic>
          <p:nvPicPr>
            <p:cNvPr id="21" name="Immagine 20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280745" y="6408686"/>
              <a:ext cx="1069221" cy="437994"/>
            </a:xfrm>
            <a:prstGeom prst="rect">
              <a:avLst/>
            </a:prstGeom>
          </p:spPr>
        </p:pic>
      </p:grpSp>
      <p:sp>
        <p:nvSpPr>
          <p:cNvPr id="3" name="Segnaposto numero diapositiva 2"/>
          <p:cNvSpPr>
            <a:spLocks noGrp="1"/>
          </p:cNvSpPr>
          <p:nvPr>
            <p:ph type="sldNum" sz="quarter" idx="12"/>
          </p:nvPr>
        </p:nvSpPr>
        <p:spPr>
          <a:xfrm>
            <a:off x="9448800" y="6428015"/>
            <a:ext cx="2743200" cy="365125"/>
          </a:xfrm>
        </p:spPr>
        <p:txBody>
          <a:bodyPr/>
          <a:lstStyle/>
          <a:p>
            <a:pPr>
              <a:defRPr/>
            </a:pPr>
            <a:fld id="{2B247FFE-C2D7-4F4A-A0E4-5BC49D6F85A4}" type="slidenum">
              <a:rPr lang="it-IT" sz="1600" b="1" smtClean="0">
                <a:solidFill>
                  <a:schemeClr val="bg1"/>
                </a:solidFill>
              </a:rPr>
              <a:pPr>
                <a:defRPr/>
              </a:pPr>
              <a:t>23</a:t>
            </a:fld>
            <a:endParaRPr lang="it-IT" sz="1600" b="1" dirty="0">
              <a:solidFill>
                <a:schemeClr val="bg1"/>
              </a:solidFill>
            </a:endParaRPr>
          </a:p>
        </p:txBody>
      </p:sp>
      <p:grpSp>
        <p:nvGrpSpPr>
          <p:cNvPr id="18" name="Gruppo 17"/>
          <p:cNvGrpSpPr/>
          <p:nvPr/>
        </p:nvGrpSpPr>
        <p:grpSpPr>
          <a:xfrm>
            <a:off x="0" y="6400422"/>
            <a:ext cx="12192000" cy="457578"/>
            <a:chOff x="0" y="6400800"/>
            <a:chExt cx="12192000" cy="457200"/>
          </a:xfrm>
        </p:grpSpPr>
        <p:sp>
          <p:nvSpPr>
            <p:cNvPr id="22" name="Rettangolo 21"/>
            <p:cNvSpPr/>
            <p:nvPr/>
          </p:nvSpPr>
          <p:spPr>
            <a:xfrm>
              <a:off x="0" y="6400800"/>
              <a:ext cx="1262063" cy="457200"/>
            </a:xfrm>
            <a:prstGeom prst="rect">
              <a:avLst/>
            </a:prstGeom>
            <a:solidFill>
              <a:srgbClr val="51250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it-IT"/>
            </a:p>
          </p:txBody>
        </p:sp>
        <p:sp>
          <p:nvSpPr>
            <p:cNvPr id="23" name="Rettangolo 22"/>
            <p:cNvSpPr/>
            <p:nvPr/>
          </p:nvSpPr>
          <p:spPr>
            <a:xfrm>
              <a:off x="3787775" y="6400800"/>
              <a:ext cx="8404225" cy="457200"/>
            </a:xfrm>
            <a:prstGeom prst="rect">
              <a:avLst/>
            </a:prstGeom>
            <a:solidFill>
              <a:srgbClr val="7698B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it-IT" dirty="0"/>
            </a:p>
          </p:txBody>
        </p:sp>
        <p:pic>
          <p:nvPicPr>
            <p:cNvPr id="24" name="Immagine 23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00692" y="6408685"/>
              <a:ext cx="429571" cy="437994"/>
            </a:xfrm>
            <a:prstGeom prst="rect">
              <a:avLst/>
            </a:prstGeom>
          </p:spPr>
        </p:pic>
        <p:sp>
          <p:nvSpPr>
            <p:cNvPr id="25" name="Rettangolo 24"/>
            <p:cNvSpPr/>
            <p:nvPr/>
          </p:nvSpPr>
          <p:spPr>
            <a:xfrm>
              <a:off x="1262063" y="6400800"/>
              <a:ext cx="2565081" cy="4572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it-IT"/>
            </a:p>
          </p:txBody>
        </p:sp>
        <p:pic>
          <p:nvPicPr>
            <p:cNvPr id="26" name="Immagine 25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280745" y="6408686"/>
              <a:ext cx="1069221" cy="437994"/>
            </a:xfrm>
            <a:prstGeom prst="rect">
              <a:avLst/>
            </a:prstGeom>
          </p:spPr>
        </p:pic>
      </p:grpSp>
      <p:sp>
        <p:nvSpPr>
          <p:cNvPr id="28" name="CasellaDiTesto 27"/>
          <p:cNvSpPr txBox="1"/>
          <p:nvPr/>
        </p:nvSpPr>
        <p:spPr>
          <a:xfrm>
            <a:off x="3827144" y="6470304"/>
            <a:ext cx="701545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200" b="1" dirty="0" smtClean="0">
                <a:solidFill>
                  <a:schemeClr val="bg1"/>
                </a:solidFill>
              </a:rPr>
              <a:t>AREA PIANIFICAZIONE E CONTROLLO DIREZIONALE (APIC)</a:t>
            </a:r>
            <a:endParaRPr lang="it-IT" sz="1200" b="1" dirty="0">
              <a:solidFill>
                <a:schemeClr val="bg1"/>
              </a:solidFill>
            </a:endParaRPr>
          </a:p>
        </p:txBody>
      </p:sp>
      <p:sp>
        <p:nvSpPr>
          <p:cNvPr id="29" name="Rettangolo 28"/>
          <p:cNvSpPr/>
          <p:nvPr/>
        </p:nvSpPr>
        <p:spPr>
          <a:xfrm>
            <a:off x="754063" y="0"/>
            <a:ext cx="3033712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2200" b="1" dirty="0" smtClean="0"/>
              <a:t>HIC SUNT FUTURA</a:t>
            </a:r>
            <a:endParaRPr lang="it-IT" sz="2200" b="1" dirty="0"/>
          </a:p>
        </p:txBody>
      </p:sp>
      <p:pic>
        <p:nvPicPr>
          <p:cNvPr id="27" name="Immagine 26"/>
          <p:cNvPicPr/>
          <p:nvPr/>
        </p:nvPicPr>
        <p:blipFill rotWithShape="1">
          <a:blip r:embed="rId5"/>
          <a:srcRect l="25856" t="27613" r="25380" b="10140"/>
          <a:stretch/>
        </p:blipFill>
        <p:spPr bwMode="auto">
          <a:xfrm>
            <a:off x="1372912" y="527082"/>
            <a:ext cx="8729876" cy="5770907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8362959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ttangolo 8"/>
          <p:cNvSpPr/>
          <p:nvPr/>
        </p:nvSpPr>
        <p:spPr>
          <a:xfrm>
            <a:off x="754063" y="0"/>
            <a:ext cx="335211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t-IT"/>
          </a:p>
        </p:txBody>
      </p:sp>
      <p:sp>
        <p:nvSpPr>
          <p:cNvPr id="10" name="Rettangolo 9"/>
          <p:cNvSpPr/>
          <p:nvPr/>
        </p:nvSpPr>
        <p:spPr>
          <a:xfrm>
            <a:off x="0" y="0"/>
            <a:ext cx="830263" cy="457200"/>
          </a:xfrm>
          <a:prstGeom prst="rect">
            <a:avLst/>
          </a:prstGeom>
          <a:solidFill>
            <a:srgbClr val="51250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t-IT"/>
          </a:p>
        </p:txBody>
      </p:sp>
      <p:sp>
        <p:nvSpPr>
          <p:cNvPr id="11" name="Rettangolo 10"/>
          <p:cNvSpPr/>
          <p:nvPr/>
        </p:nvSpPr>
        <p:spPr>
          <a:xfrm>
            <a:off x="4106173" y="0"/>
            <a:ext cx="8085827" cy="457200"/>
          </a:xfrm>
          <a:prstGeom prst="rect">
            <a:avLst/>
          </a:prstGeom>
          <a:solidFill>
            <a:srgbClr val="7698B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r"/>
            <a:r>
              <a:rPr lang="it-IT" sz="2000" b="1" i="1" dirty="0" smtClean="0">
                <a:solidFill>
                  <a:schemeClr val="bg1"/>
                </a:solidFill>
                <a:cs typeface="Helvetica"/>
              </a:rPr>
              <a:t>IL GIUDIZIO DELLA CEV SUL CDS</a:t>
            </a:r>
            <a:endParaRPr lang="it-IT" sz="2000" b="1" i="1" dirty="0">
              <a:solidFill>
                <a:schemeClr val="bg1"/>
              </a:solidFill>
              <a:cs typeface="Helvetica"/>
            </a:endParaRPr>
          </a:p>
        </p:txBody>
      </p:sp>
      <p:grpSp>
        <p:nvGrpSpPr>
          <p:cNvPr id="15" name="Gruppo 14"/>
          <p:cNvGrpSpPr/>
          <p:nvPr/>
        </p:nvGrpSpPr>
        <p:grpSpPr>
          <a:xfrm>
            <a:off x="0" y="6391544"/>
            <a:ext cx="12192000" cy="457200"/>
            <a:chOff x="0" y="6400800"/>
            <a:chExt cx="12192000" cy="457200"/>
          </a:xfrm>
        </p:grpSpPr>
        <p:sp>
          <p:nvSpPr>
            <p:cNvPr id="16" name="Rettangolo 15"/>
            <p:cNvSpPr/>
            <p:nvPr/>
          </p:nvSpPr>
          <p:spPr>
            <a:xfrm>
              <a:off x="0" y="6400800"/>
              <a:ext cx="1262063" cy="457200"/>
            </a:xfrm>
            <a:prstGeom prst="rect">
              <a:avLst/>
            </a:prstGeom>
            <a:solidFill>
              <a:srgbClr val="51250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it-IT"/>
            </a:p>
          </p:txBody>
        </p:sp>
        <p:sp>
          <p:nvSpPr>
            <p:cNvPr id="17" name="Rettangolo 16"/>
            <p:cNvSpPr/>
            <p:nvPr/>
          </p:nvSpPr>
          <p:spPr>
            <a:xfrm>
              <a:off x="3787775" y="6400800"/>
              <a:ext cx="8404225" cy="457200"/>
            </a:xfrm>
            <a:prstGeom prst="rect">
              <a:avLst/>
            </a:prstGeom>
            <a:solidFill>
              <a:srgbClr val="7698B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it-IT" dirty="0"/>
            </a:p>
          </p:txBody>
        </p:sp>
        <p:pic>
          <p:nvPicPr>
            <p:cNvPr id="19" name="Immagine 18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00692" y="6408685"/>
              <a:ext cx="429571" cy="437994"/>
            </a:xfrm>
            <a:prstGeom prst="rect">
              <a:avLst/>
            </a:prstGeom>
          </p:spPr>
        </p:pic>
        <p:sp>
          <p:nvSpPr>
            <p:cNvPr id="20" name="Rettangolo 19"/>
            <p:cNvSpPr/>
            <p:nvPr/>
          </p:nvSpPr>
          <p:spPr>
            <a:xfrm>
              <a:off x="1262063" y="6400800"/>
              <a:ext cx="2565081" cy="4572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it-IT"/>
            </a:p>
          </p:txBody>
        </p:sp>
        <p:pic>
          <p:nvPicPr>
            <p:cNvPr id="21" name="Immagine 20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280745" y="6408686"/>
              <a:ext cx="1069221" cy="437994"/>
            </a:xfrm>
            <a:prstGeom prst="rect">
              <a:avLst/>
            </a:prstGeom>
          </p:spPr>
        </p:pic>
      </p:grpSp>
      <p:sp>
        <p:nvSpPr>
          <p:cNvPr id="3" name="Segnaposto numero diapositiva 2"/>
          <p:cNvSpPr>
            <a:spLocks noGrp="1"/>
          </p:cNvSpPr>
          <p:nvPr>
            <p:ph type="sldNum" sz="quarter" idx="12"/>
          </p:nvPr>
        </p:nvSpPr>
        <p:spPr>
          <a:xfrm>
            <a:off x="9448800" y="6428015"/>
            <a:ext cx="2743200" cy="365125"/>
          </a:xfrm>
        </p:spPr>
        <p:txBody>
          <a:bodyPr/>
          <a:lstStyle/>
          <a:p>
            <a:pPr>
              <a:defRPr/>
            </a:pPr>
            <a:fld id="{2B247FFE-C2D7-4F4A-A0E4-5BC49D6F85A4}" type="slidenum">
              <a:rPr lang="it-IT" sz="1600" b="1" smtClean="0">
                <a:solidFill>
                  <a:schemeClr val="bg1"/>
                </a:solidFill>
              </a:rPr>
              <a:pPr>
                <a:defRPr/>
              </a:pPr>
              <a:t>24</a:t>
            </a:fld>
            <a:endParaRPr lang="it-IT" sz="1600" b="1" dirty="0">
              <a:solidFill>
                <a:schemeClr val="bg1"/>
              </a:solidFill>
            </a:endParaRPr>
          </a:p>
        </p:txBody>
      </p:sp>
      <p:grpSp>
        <p:nvGrpSpPr>
          <p:cNvPr id="18" name="Gruppo 17"/>
          <p:cNvGrpSpPr/>
          <p:nvPr/>
        </p:nvGrpSpPr>
        <p:grpSpPr>
          <a:xfrm>
            <a:off x="0" y="6400422"/>
            <a:ext cx="12192000" cy="457578"/>
            <a:chOff x="0" y="6400800"/>
            <a:chExt cx="12192000" cy="457200"/>
          </a:xfrm>
        </p:grpSpPr>
        <p:sp>
          <p:nvSpPr>
            <p:cNvPr id="22" name="Rettangolo 21"/>
            <p:cNvSpPr/>
            <p:nvPr/>
          </p:nvSpPr>
          <p:spPr>
            <a:xfrm>
              <a:off x="0" y="6400800"/>
              <a:ext cx="1262063" cy="457200"/>
            </a:xfrm>
            <a:prstGeom prst="rect">
              <a:avLst/>
            </a:prstGeom>
            <a:solidFill>
              <a:srgbClr val="51250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it-IT"/>
            </a:p>
          </p:txBody>
        </p:sp>
        <p:sp>
          <p:nvSpPr>
            <p:cNvPr id="23" name="Rettangolo 22"/>
            <p:cNvSpPr/>
            <p:nvPr/>
          </p:nvSpPr>
          <p:spPr>
            <a:xfrm>
              <a:off x="3787775" y="6400800"/>
              <a:ext cx="8404225" cy="457200"/>
            </a:xfrm>
            <a:prstGeom prst="rect">
              <a:avLst/>
            </a:prstGeom>
            <a:solidFill>
              <a:srgbClr val="7698B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it-IT" dirty="0"/>
            </a:p>
          </p:txBody>
        </p:sp>
        <p:pic>
          <p:nvPicPr>
            <p:cNvPr id="24" name="Immagine 23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00692" y="6408685"/>
              <a:ext cx="429571" cy="437994"/>
            </a:xfrm>
            <a:prstGeom prst="rect">
              <a:avLst/>
            </a:prstGeom>
          </p:spPr>
        </p:pic>
        <p:sp>
          <p:nvSpPr>
            <p:cNvPr id="25" name="Rettangolo 24"/>
            <p:cNvSpPr/>
            <p:nvPr/>
          </p:nvSpPr>
          <p:spPr>
            <a:xfrm>
              <a:off x="1262063" y="6400800"/>
              <a:ext cx="2565081" cy="4572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it-IT"/>
            </a:p>
          </p:txBody>
        </p:sp>
        <p:pic>
          <p:nvPicPr>
            <p:cNvPr id="26" name="Immagine 25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280745" y="6408686"/>
              <a:ext cx="1069221" cy="437994"/>
            </a:xfrm>
            <a:prstGeom prst="rect">
              <a:avLst/>
            </a:prstGeom>
          </p:spPr>
        </p:pic>
      </p:grpSp>
      <p:sp>
        <p:nvSpPr>
          <p:cNvPr id="28" name="CasellaDiTesto 27"/>
          <p:cNvSpPr txBox="1"/>
          <p:nvPr/>
        </p:nvSpPr>
        <p:spPr>
          <a:xfrm>
            <a:off x="3827144" y="6470304"/>
            <a:ext cx="701545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200" b="1" dirty="0" smtClean="0">
                <a:solidFill>
                  <a:schemeClr val="bg1"/>
                </a:solidFill>
              </a:rPr>
              <a:t>AREA PIANIFICAZIONE E CONTROLLO DIREZIONALE (APIC)</a:t>
            </a:r>
            <a:endParaRPr lang="it-IT" sz="1200" b="1" dirty="0">
              <a:solidFill>
                <a:schemeClr val="bg1"/>
              </a:solidFill>
            </a:endParaRPr>
          </a:p>
        </p:txBody>
      </p:sp>
      <p:sp>
        <p:nvSpPr>
          <p:cNvPr id="29" name="Rettangolo 28"/>
          <p:cNvSpPr/>
          <p:nvPr/>
        </p:nvSpPr>
        <p:spPr>
          <a:xfrm>
            <a:off x="754063" y="0"/>
            <a:ext cx="3033712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2200" b="1" dirty="0" smtClean="0"/>
              <a:t>HIC SUNT FUTURA</a:t>
            </a:r>
            <a:endParaRPr lang="it-IT" sz="2200" b="1" dirty="0"/>
          </a:p>
        </p:txBody>
      </p:sp>
      <p:sp>
        <p:nvSpPr>
          <p:cNvPr id="33" name="CasellaDiTesto 32"/>
          <p:cNvSpPr txBox="1"/>
          <p:nvPr/>
        </p:nvSpPr>
        <p:spPr>
          <a:xfrm>
            <a:off x="244300" y="457200"/>
            <a:ext cx="11249626" cy="67095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800" b="1" dirty="0" smtClean="0">
                <a:solidFill>
                  <a:srgbClr val="ED7D31"/>
                </a:solidFill>
                <a:latin typeface="+mn-lt"/>
              </a:rPr>
              <a:t>Raccomandazione </a:t>
            </a:r>
            <a:endParaRPr lang="it-IT" sz="2800" b="1" dirty="0">
              <a:solidFill>
                <a:srgbClr val="ED7D31"/>
              </a:solidFill>
              <a:latin typeface="+mn-lt"/>
            </a:endParaRP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it-IT" sz="2200" dirty="0">
                <a:latin typeface="+mn-lt"/>
              </a:rPr>
              <a:t>Lievi inadempienze strutturali o di contenuti, tali cioè da non impedire </a:t>
            </a:r>
            <a:r>
              <a:rPr lang="it-IT" sz="2200" dirty="0" smtClean="0">
                <a:latin typeface="+mn-lt"/>
              </a:rPr>
              <a:t>un'adeguata </a:t>
            </a:r>
            <a:r>
              <a:rPr lang="it-IT" sz="2200" dirty="0">
                <a:latin typeface="+mn-lt"/>
              </a:rPr>
              <a:t>conduzione dei processi di formazione da parte del CdS, e comunque rimediabili - tenuto anche conto della loro numerosità - in occasione di una procedura di Riesame annuale, sono segnalate tramite </a:t>
            </a:r>
            <a:r>
              <a:rPr lang="it-IT" sz="2200" dirty="0" smtClean="0">
                <a:latin typeface="+mn-lt"/>
              </a:rPr>
              <a:t>altrettante raccomandazioni</a:t>
            </a:r>
            <a:r>
              <a:rPr lang="it-IT" sz="2200" dirty="0">
                <a:latin typeface="+mn-lt"/>
              </a:rPr>
              <a:t>". </a:t>
            </a:r>
            <a:r>
              <a:rPr lang="it-IT" sz="2200" dirty="0" smtClean="0">
                <a:latin typeface="+mn-lt"/>
              </a:rPr>
              <a:t>Esse </a:t>
            </a:r>
            <a:r>
              <a:rPr lang="it-IT" sz="2200" dirty="0">
                <a:latin typeface="+mn-lt"/>
              </a:rPr>
              <a:t>non impediscono l'accreditamento e il loro superamento è oggetto di verifica in occasione del successivo accreditamento. </a:t>
            </a:r>
            <a:r>
              <a:rPr lang="it-IT" sz="2200" dirty="0" smtClean="0">
                <a:latin typeface="+mn-lt"/>
              </a:rPr>
              <a:t>Una raccomandazione</a:t>
            </a:r>
            <a:r>
              <a:rPr lang="it-IT" sz="2200" dirty="0">
                <a:latin typeface="+mn-lt"/>
              </a:rPr>
              <a:t>" non superata si trasforma automaticamente in </a:t>
            </a:r>
            <a:r>
              <a:rPr lang="it-IT" sz="2200" dirty="0" smtClean="0">
                <a:latin typeface="+mn-lt"/>
              </a:rPr>
              <a:t>una "condizione</a:t>
            </a:r>
            <a:r>
              <a:rPr lang="it-IT" sz="2200" dirty="0">
                <a:latin typeface="+mn-lt"/>
              </a:rPr>
              <a:t>". </a:t>
            </a:r>
          </a:p>
          <a:p>
            <a:r>
              <a:rPr lang="it-IT" sz="2800" b="1" dirty="0">
                <a:solidFill>
                  <a:srgbClr val="ED7D31"/>
                </a:solidFill>
                <a:latin typeface="+mn-lt"/>
              </a:rPr>
              <a:t>Condizione 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it-IT" sz="2200" dirty="0">
                <a:latin typeface="+mn-lt"/>
              </a:rPr>
              <a:t>Le inadempienze strutturali o di contenuti sono segnalate tramite altrettante "condizioni" e, se sono superabili - tenuto conto della loro gravità e numerosità - viene stabilito un termine per superarle. In caso di mancato superamento delle condizioni segnalate entro il termine stabilito al momento della valutazione, l'accreditamento temporalmente </a:t>
            </a:r>
            <a:r>
              <a:rPr lang="it-IT" sz="2200" dirty="0" smtClean="0">
                <a:latin typeface="+mn-lt"/>
              </a:rPr>
              <a:t>vincolato (condizionato</a:t>
            </a:r>
            <a:r>
              <a:rPr lang="it-IT" sz="2200" dirty="0">
                <a:latin typeface="+mn-lt"/>
              </a:rPr>
              <a:t>) si trasforma in un giudizio di non accreditamento. </a:t>
            </a:r>
          </a:p>
          <a:p>
            <a:r>
              <a:rPr lang="it-IT" sz="2800" b="1" dirty="0">
                <a:solidFill>
                  <a:srgbClr val="ED7D31"/>
                </a:solidFill>
                <a:latin typeface="+mn-lt"/>
              </a:rPr>
              <a:t>Prassi </a:t>
            </a:r>
            <a:r>
              <a:rPr lang="it-IT" sz="2800" b="1" dirty="0" smtClean="0">
                <a:solidFill>
                  <a:srgbClr val="ED7D31"/>
                </a:solidFill>
                <a:latin typeface="+mn-lt"/>
              </a:rPr>
              <a:t>eccellente </a:t>
            </a:r>
            <a:endParaRPr lang="it-IT" sz="2800" b="1" dirty="0">
              <a:solidFill>
                <a:srgbClr val="ED7D31"/>
              </a:solidFill>
              <a:latin typeface="+mn-lt"/>
            </a:endParaRP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it-IT" sz="2200" dirty="0">
                <a:latin typeface="+mn-lt"/>
              </a:rPr>
              <a:t>Quando la prassi sia tale da poter essere proposta agli altri Atenei/CdS come un possibile esempio di attività capace di produrre migliori risultati. </a:t>
            </a:r>
            <a:endParaRPr lang="it-IT" sz="2200" dirty="0" smtClean="0">
              <a:latin typeface="+mn-lt"/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it-IT" sz="3000" dirty="0">
              <a:latin typeface="+mn-lt"/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it-IT" sz="30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6458192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ttangolo 8"/>
          <p:cNvSpPr/>
          <p:nvPr/>
        </p:nvSpPr>
        <p:spPr>
          <a:xfrm>
            <a:off x="754063" y="0"/>
            <a:ext cx="335211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t-IT"/>
          </a:p>
        </p:txBody>
      </p:sp>
      <p:sp>
        <p:nvSpPr>
          <p:cNvPr id="10" name="Rettangolo 9"/>
          <p:cNvSpPr/>
          <p:nvPr/>
        </p:nvSpPr>
        <p:spPr>
          <a:xfrm>
            <a:off x="0" y="0"/>
            <a:ext cx="830263" cy="457200"/>
          </a:xfrm>
          <a:prstGeom prst="rect">
            <a:avLst/>
          </a:prstGeom>
          <a:solidFill>
            <a:srgbClr val="51250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t-IT"/>
          </a:p>
        </p:txBody>
      </p:sp>
      <p:sp>
        <p:nvSpPr>
          <p:cNvPr id="11" name="Rettangolo 10"/>
          <p:cNvSpPr/>
          <p:nvPr/>
        </p:nvSpPr>
        <p:spPr>
          <a:xfrm>
            <a:off x="4106173" y="0"/>
            <a:ext cx="8085827" cy="457200"/>
          </a:xfrm>
          <a:prstGeom prst="rect">
            <a:avLst/>
          </a:prstGeom>
          <a:solidFill>
            <a:srgbClr val="7698B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r"/>
            <a:r>
              <a:rPr lang="it-IT" sz="2000" b="1" i="1" dirty="0" smtClean="0">
                <a:solidFill>
                  <a:schemeClr val="bg1"/>
                </a:solidFill>
                <a:cs typeface="Helvetica"/>
              </a:rPr>
              <a:t>LA VALUTAZIONE DEI «PUNTI DI ATTENZIONE»</a:t>
            </a:r>
            <a:endParaRPr lang="it-IT" sz="2000" b="1" i="1" dirty="0">
              <a:solidFill>
                <a:schemeClr val="bg1"/>
              </a:solidFill>
              <a:cs typeface="Helvetica"/>
            </a:endParaRPr>
          </a:p>
        </p:txBody>
      </p:sp>
      <p:grpSp>
        <p:nvGrpSpPr>
          <p:cNvPr id="15" name="Gruppo 14"/>
          <p:cNvGrpSpPr/>
          <p:nvPr/>
        </p:nvGrpSpPr>
        <p:grpSpPr>
          <a:xfrm>
            <a:off x="0" y="6391544"/>
            <a:ext cx="12192000" cy="457200"/>
            <a:chOff x="0" y="6400800"/>
            <a:chExt cx="12192000" cy="457200"/>
          </a:xfrm>
        </p:grpSpPr>
        <p:sp>
          <p:nvSpPr>
            <p:cNvPr id="16" name="Rettangolo 15"/>
            <p:cNvSpPr/>
            <p:nvPr/>
          </p:nvSpPr>
          <p:spPr>
            <a:xfrm>
              <a:off x="0" y="6400800"/>
              <a:ext cx="1262063" cy="457200"/>
            </a:xfrm>
            <a:prstGeom prst="rect">
              <a:avLst/>
            </a:prstGeom>
            <a:solidFill>
              <a:srgbClr val="51250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it-IT"/>
            </a:p>
          </p:txBody>
        </p:sp>
        <p:sp>
          <p:nvSpPr>
            <p:cNvPr id="17" name="Rettangolo 16"/>
            <p:cNvSpPr/>
            <p:nvPr/>
          </p:nvSpPr>
          <p:spPr>
            <a:xfrm>
              <a:off x="3787775" y="6400800"/>
              <a:ext cx="8404225" cy="457200"/>
            </a:xfrm>
            <a:prstGeom prst="rect">
              <a:avLst/>
            </a:prstGeom>
            <a:solidFill>
              <a:srgbClr val="7698B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it-IT" dirty="0"/>
            </a:p>
          </p:txBody>
        </p:sp>
        <p:pic>
          <p:nvPicPr>
            <p:cNvPr id="19" name="Immagine 18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00692" y="6408685"/>
              <a:ext cx="429571" cy="437994"/>
            </a:xfrm>
            <a:prstGeom prst="rect">
              <a:avLst/>
            </a:prstGeom>
          </p:spPr>
        </p:pic>
        <p:sp>
          <p:nvSpPr>
            <p:cNvPr id="20" name="Rettangolo 19"/>
            <p:cNvSpPr/>
            <p:nvPr/>
          </p:nvSpPr>
          <p:spPr>
            <a:xfrm>
              <a:off x="1262063" y="6400800"/>
              <a:ext cx="2565081" cy="4572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it-IT"/>
            </a:p>
          </p:txBody>
        </p:sp>
        <p:pic>
          <p:nvPicPr>
            <p:cNvPr id="21" name="Immagine 20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280745" y="6408686"/>
              <a:ext cx="1069221" cy="437994"/>
            </a:xfrm>
            <a:prstGeom prst="rect">
              <a:avLst/>
            </a:prstGeom>
          </p:spPr>
        </p:pic>
      </p:grpSp>
      <p:sp>
        <p:nvSpPr>
          <p:cNvPr id="3" name="Segnaposto numero diapositiva 2"/>
          <p:cNvSpPr>
            <a:spLocks noGrp="1"/>
          </p:cNvSpPr>
          <p:nvPr>
            <p:ph type="sldNum" sz="quarter" idx="12"/>
          </p:nvPr>
        </p:nvSpPr>
        <p:spPr>
          <a:xfrm>
            <a:off x="9448800" y="6428015"/>
            <a:ext cx="2743200" cy="365125"/>
          </a:xfrm>
        </p:spPr>
        <p:txBody>
          <a:bodyPr/>
          <a:lstStyle/>
          <a:p>
            <a:pPr>
              <a:defRPr/>
            </a:pPr>
            <a:fld id="{2B247FFE-C2D7-4F4A-A0E4-5BC49D6F85A4}" type="slidenum">
              <a:rPr lang="it-IT" sz="1600" b="1" smtClean="0">
                <a:solidFill>
                  <a:schemeClr val="bg1"/>
                </a:solidFill>
              </a:rPr>
              <a:pPr>
                <a:defRPr/>
              </a:pPr>
              <a:t>25</a:t>
            </a:fld>
            <a:endParaRPr lang="it-IT" sz="1600" b="1" dirty="0">
              <a:solidFill>
                <a:schemeClr val="bg1"/>
              </a:solidFill>
            </a:endParaRPr>
          </a:p>
        </p:txBody>
      </p:sp>
      <p:grpSp>
        <p:nvGrpSpPr>
          <p:cNvPr id="18" name="Gruppo 17"/>
          <p:cNvGrpSpPr/>
          <p:nvPr/>
        </p:nvGrpSpPr>
        <p:grpSpPr>
          <a:xfrm>
            <a:off x="0" y="6400422"/>
            <a:ext cx="12192000" cy="457578"/>
            <a:chOff x="0" y="6400800"/>
            <a:chExt cx="12192000" cy="457200"/>
          </a:xfrm>
        </p:grpSpPr>
        <p:sp>
          <p:nvSpPr>
            <p:cNvPr id="22" name="Rettangolo 21"/>
            <p:cNvSpPr/>
            <p:nvPr/>
          </p:nvSpPr>
          <p:spPr>
            <a:xfrm>
              <a:off x="0" y="6400800"/>
              <a:ext cx="1262063" cy="457200"/>
            </a:xfrm>
            <a:prstGeom prst="rect">
              <a:avLst/>
            </a:prstGeom>
            <a:solidFill>
              <a:srgbClr val="51250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it-IT"/>
            </a:p>
          </p:txBody>
        </p:sp>
        <p:sp>
          <p:nvSpPr>
            <p:cNvPr id="23" name="Rettangolo 22"/>
            <p:cNvSpPr/>
            <p:nvPr/>
          </p:nvSpPr>
          <p:spPr>
            <a:xfrm>
              <a:off x="3787775" y="6400800"/>
              <a:ext cx="8404225" cy="457200"/>
            </a:xfrm>
            <a:prstGeom prst="rect">
              <a:avLst/>
            </a:prstGeom>
            <a:solidFill>
              <a:srgbClr val="7698B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it-IT" dirty="0"/>
            </a:p>
          </p:txBody>
        </p:sp>
        <p:pic>
          <p:nvPicPr>
            <p:cNvPr id="24" name="Immagine 23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00692" y="6408685"/>
              <a:ext cx="429571" cy="437994"/>
            </a:xfrm>
            <a:prstGeom prst="rect">
              <a:avLst/>
            </a:prstGeom>
          </p:spPr>
        </p:pic>
        <p:sp>
          <p:nvSpPr>
            <p:cNvPr id="25" name="Rettangolo 24"/>
            <p:cNvSpPr/>
            <p:nvPr/>
          </p:nvSpPr>
          <p:spPr>
            <a:xfrm>
              <a:off x="1262063" y="6400800"/>
              <a:ext cx="2565081" cy="4572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it-IT"/>
            </a:p>
          </p:txBody>
        </p:sp>
        <p:pic>
          <p:nvPicPr>
            <p:cNvPr id="26" name="Immagine 25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280745" y="6408686"/>
              <a:ext cx="1069221" cy="437994"/>
            </a:xfrm>
            <a:prstGeom prst="rect">
              <a:avLst/>
            </a:prstGeom>
          </p:spPr>
        </p:pic>
      </p:grpSp>
      <p:sp>
        <p:nvSpPr>
          <p:cNvPr id="28" name="CasellaDiTesto 27"/>
          <p:cNvSpPr txBox="1"/>
          <p:nvPr/>
        </p:nvSpPr>
        <p:spPr>
          <a:xfrm>
            <a:off x="3827144" y="6470304"/>
            <a:ext cx="701545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200" b="1" dirty="0" smtClean="0">
                <a:solidFill>
                  <a:schemeClr val="bg1"/>
                </a:solidFill>
              </a:rPr>
              <a:t>AREA PIANIFICAZIONE E CONTROLLO DIREZIONALE (APIC)</a:t>
            </a:r>
            <a:endParaRPr lang="it-IT" sz="1200" b="1" dirty="0">
              <a:solidFill>
                <a:schemeClr val="bg1"/>
              </a:solidFill>
            </a:endParaRPr>
          </a:p>
        </p:txBody>
      </p:sp>
      <p:sp>
        <p:nvSpPr>
          <p:cNvPr id="29" name="Rettangolo 28"/>
          <p:cNvSpPr/>
          <p:nvPr/>
        </p:nvSpPr>
        <p:spPr>
          <a:xfrm>
            <a:off x="754063" y="0"/>
            <a:ext cx="3033712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2200" b="1" dirty="0" smtClean="0"/>
              <a:t>HIC SUNT FUTURA</a:t>
            </a:r>
            <a:endParaRPr lang="it-IT" sz="2200" b="1" dirty="0"/>
          </a:p>
        </p:txBody>
      </p:sp>
      <p:sp>
        <p:nvSpPr>
          <p:cNvPr id="33" name="CasellaDiTesto 32"/>
          <p:cNvSpPr txBox="1"/>
          <p:nvPr/>
        </p:nvSpPr>
        <p:spPr>
          <a:xfrm>
            <a:off x="244300" y="457200"/>
            <a:ext cx="11249626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R="0" indent="0" algn="just">
              <a:spcBef>
                <a:spcPts val="0"/>
              </a:spcBef>
              <a:spcAft>
                <a:spcPts val="0"/>
              </a:spcAft>
            </a:pPr>
            <a:r>
              <a:rPr lang="it-IT" sz="3000" dirty="0">
                <a:latin typeface="+mn-lt"/>
              </a:rPr>
              <a:t>I </a:t>
            </a:r>
            <a:r>
              <a:rPr lang="it-IT" sz="3000" dirty="0" smtClean="0">
                <a:latin typeface="+mn-lt"/>
              </a:rPr>
              <a:t>«punti </a:t>
            </a:r>
            <a:r>
              <a:rPr lang="it-IT" sz="3000" dirty="0">
                <a:latin typeface="+mn-lt"/>
              </a:rPr>
              <a:t>di </a:t>
            </a:r>
            <a:r>
              <a:rPr lang="it-IT" sz="3000" dirty="0" smtClean="0">
                <a:latin typeface="+mn-lt"/>
              </a:rPr>
              <a:t>attenzione» </a:t>
            </a:r>
            <a:r>
              <a:rPr lang="it-IT" sz="3000" dirty="0">
                <a:latin typeface="+mn-lt"/>
              </a:rPr>
              <a:t>all'interno di una </a:t>
            </a:r>
            <a:r>
              <a:rPr lang="it-IT" sz="3000" dirty="0" smtClean="0">
                <a:latin typeface="+mn-lt"/>
              </a:rPr>
              <a:t>scheda - indicatore </a:t>
            </a:r>
            <a:r>
              <a:rPr lang="it-IT" sz="3000" dirty="0">
                <a:latin typeface="+mn-lt"/>
              </a:rPr>
              <a:t>ricevono una valutazione secondo la scala: </a:t>
            </a:r>
          </a:p>
          <a:p>
            <a:pPr marR="0" indent="502920" algn="just">
              <a:spcBef>
                <a:spcPts val="0"/>
              </a:spcBef>
              <a:spcAft>
                <a:spcPts val="0"/>
              </a:spcAft>
              <a:buFont typeface="Tahoma"/>
              <a:buAutoNum type="alphaUcPeriod"/>
            </a:pPr>
            <a:r>
              <a:rPr lang="it-IT" sz="3000" dirty="0">
                <a:latin typeface="+mn-lt"/>
              </a:rPr>
              <a:t>segnalato come prassi eccellente </a:t>
            </a:r>
          </a:p>
          <a:p>
            <a:pPr marR="0" indent="502920" algn="just">
              <a:spcBef>
                <a:spcPts val="0"/>
              </a:spcBef>
              <a:spcAft>
                <a:spcPts val="0"/>
              </a:spcAft>
              <a:buFont typeface="Tahoma"/>
              <a:buAutoNum type="alphaUcPeriod"/>
            </a:pPr>
            <a:r>
              <a:rPr lang="it-IT" sz="3000" dirty="0">
                <a:latin typeface="+mn-lt"/>
              </a:rPr>
              <a:t>approvato </a:t>
            </a:r>
          </a:p>
          <a:p>
            <a:pPr marR="0" indent="502920" algn="just">
              <a:spcBef>
                <a:spcPts val="0"/>
              </a:spcBef>
              <a:spcAft>
                <a:spcPts val="0"/>
              </a:spcAft>
              <a:buFont typeface="Tahoma"/>
              <a:buAutoNum type="alphaUcPeriod"/>
            </a:pPr>
            <a:r>
              <a:rPr lang="it-IT" sz="3000" dirty="0">
                <a:latin typeface="+mn-lt"/>
              </a:rPr>
              <a:t>accettato con una raccomandazione </a:t>
            </a:r>
          </a:p>
          <a:p>
            <a:pPr marR="0" indent="502920" algn="just">
              <a:spcBef>
                <a:spcPts val="0"/>
              </a:spcBef>
              <a:spcAft>
                <a:spcPts val="0"/>
              </a:spcAft>
              <a:buFont typeface="Tahoma"/>
              <a:buAutoNum type="alphaUcPeriod"/>
            </a:pPr>
            <a:r>
              <a:rPr lang="it-IT" sz="3000" dirty="0">
                <a:latin typeface="+mn-lt"/>
              </a:rPr>
              <a:t>non approvato per criticità importanti (comporta </a:t>
            </a:r>
          </a:p>
          <a:p>
            <a:pPr marR="0" indent="0" algn="just">
              <a:spcBef>
                <a:spcPts val="0"/>
              </a:spcBef>
              <a:spcAft>
                <a:spcPts val="0"/>
              </a:spcAft>
            </a:pPr>
            <a:r>
              <a:rPr lang="it-IT" sz="3000" dirty="0">
                <a:latin typeface="+mn-lt"/>
              </a:rPr>
              <a:t>una condizione) </a:t>
            </a:r>
          </a:p>
          <a:p>
            <a:endParaRPr lang="it-IT" sz="3000" dirty="0" smtClean="0">
              <a:latin typeface="+mn-lt"/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it-IT" sz="3000" dirty="0">
              <a:latin typeface="+mn-lt"/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it-IT" sz="30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8570353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ttangolo 8"/>
          <p:cNvSpPr/>
          <p:nvPr/>
        </p:nvSpPr>
        <p:spPr>
          <a:xfrm>
            <a:off x="754063" y="0"/>
            <a:ext cx="335211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t-IT"/>
          </a:p>
        </p:txBody>
      </p:sp>
      <p:sp>
        <p:nvSpPr>
          <p:cNvPr id="10" name="Rettangolo 9"/>
          <p:cNvSpPr/>
          <p:nvPr/>
        </p:nvSpPr>
        <p:spPr>
          <a:xfrm>
            <a:off x="0" y="0"/>
            <a:ext cx="830263" cy="457200"/>
          </a:xfrm>
          <a:prstGeom prst="rect">
            <a:avLst/>
          </a:prstGeom>
          <a:solidFill>
            <a:srgbClr val="51250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t-IT"/>
          </a:p>
        </p:txBody>
      </p:sp>
      <p:sp>
        <p:nvSpPr>
          <p:cNvPr id="11" name="Rettangolo 10"/>
          <p:cNvSpPr/>
          <p:nvPr/>
        </p:nvSpPr>
        <p:spPr>
          <a:xfrm>
            <a:off x="4106173" y="0"/>
            <a:ext cx="8085827" cy="457200"/>
          </a:xfrm>
          <a:prstGeom prst="rect">
            <a:avLst/>
          </a:prstGeom>
          <a:solidFill>
            <a:srgbClr val="7698B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r"/>
            <a:r>
              <a:rPr lang="it-IT" sz="2000" b="1" i="1" dirty="0" smtClean="0">
                <a:solidFill>
                  <a:schemeClr val="bg1"/>
                </a:solidFill>
                <a:cs typeface="Helvetica"/>
              </a:rPr>
              <a:t>LA VALUTAZIONE DEGLI INDICATORI</a:t>
            </a:r>
            <a:endParaRPr lang="it-IT" sz="2000" b="1" i="1" dirty="0">
              <a:solidFill>
                <a:schemeClr val="bg1"/>
              </a:solidFill>
              <a:cs typeface="Helvetica"/>
            </a:endParaRPr>
          </a:p>
        </p:txBody>
      </p:sp>
      <p:grpSp>
        <p:nvGrpSpPr>
          <p:cNvPr id="15" name="Gruppo 14"/>
          <p:cNvGrpSpPr/>
          <p:nvPr/>
        </p:nvGrpSpPr>
        <p:grpSpPr>
          <a:xfrm>
            <a:off x="0" y="6391544"/>
            <a:ext cx="12192000" cy="457200"/>
            <a:chOff x="0" y="6400800"/>
            <a:chExt cx="12192000" cy="457200"/>
          </a:xfrm>
        </p:grpSpPr>
        <p:sp>
          <p:nvSpPr>
            <p:cNvPr id="16" name="Rettangolo 15"/>
            <p:cNvSpPr/>
            <p:nvPr/>
          </p:nvSpPr>
          <p:spPr>
            <a:xfrm>
              <a:off x="0" y="6400800"/>
              <a:ext cx="1262063" cy="457200"/>
            </a:xfrm>
            <a:prstGeom prst="rect">
              <a:avLst/>
            </a:prstGeom>
            <a:solidFill>
              <a:srgbClr val="51250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it-IT"/>
            </a:p>
          </p:txBody>
        </p:sp>
        <p:sp>
          <p:nvSpPr>
            <p:cNvPr id="17" name="Rettangolo 16"/>
            <p:cNvSpPr/>
            <p:nvPr/>
          </p:nvSpPr>
          <p:spPr>
            <a:xfrm>
              <a:off x="3787775" y="6400800"/>
              <a:ext cx="8404225" cy="457200"/>
            </a:xfrm>
            <a:prstGeom prst="rect">
              <a:avLst/>
            </a:prstGeom>
            <a:solidFill>
              <a:srgbClr val="7698B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it-IT" dirty="0"/>
            </a:p>
          </p:txBody>
        </p:sp>
        <p:pic>
          <p:nvPicPr>
            <p:cNvPr id="19" name="Immagine 18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00692" y="6408685"/>
              <a:ext cx="429571" cy="437994"/>
            </a:xfrm>
            <a:prstGeom prst="rect">
              <a:avLst/>
            </a:prstGeom>
          </p:spPr>
        </p:pic>
        <p:sp>
          <p:nvSpPr>
            <p:cNvPr id="20" name="Rettangolo 19"/>
            <p:cNvSpPr/>
            <p:nvPr/>
          </p:nvSpPr>
          <p:spPr>
            <a:xfrm>
              <a:off x="1262063" y="6400800"/>
              <a:ext cx="2565081" cy="4572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it-IT"/>
            </a:p>
          </p:txBody>
        </p:sp>
        <p:pic>
          <p:nvPicPr>
            <p:cNvPr id="21" name="Immagine 20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280745" y="6408686"/>
              <a:ext cx="1069221" cy="437994"/>
            </a:xfrm>
            <a:prstGeom prst="rect">
              <a:avLst/>
            </a:prstGeom>
          </p:spPr>
        </p:pic>
      </p:grpSp>
      <p:sp>
        <p:nvSpPr>
          <p:cNvPr id="3" name="Segnaposto numero diapositiva 2"/>
          <p:cNvSpPr>
            <a:spLocks noGrp="1"/>
          </p:cNvSpPr>
          <p:nvPr>
            <p:ph type="sldNum" sz="quarter" idx="12"/>
          </p:nvPr>
        </p:nvSpPr>
        <p:spPr>
          <a:xfrm>
            <a:off x="9448800" y="6428015"/>
            <a:ext cx="2743200" cy="365125"/>
          </a:xfrm>
        </p:spPr>
        <p:txBody>
          <a:bodyPr/>
          <a:lstStyle/>
          <a:p>
            <a:pPr>
              <a:defRPr/>
            </a:pPr>
            <a:fld id="{2B247FFE-C2D7-4F4A-A0E4-5BC49D6F85A4}" type="slidenum">
              <a:rPr lang="it-IT" sz="1600" b="1" smtClean="0">
                <a:solidFill>
                  <a:schemeClr val="bg1"/>
                </a:solidFill>
              </a:rPr>
              <a:pPr>
                <a:defRPr/>
              </a:pPr>
              <a:t>26</a:t>
            </a:fld>
            <a:endParaRPr lang="it-IT" sz="1600" b="1" dirty="0">
              <a:solidFill>
                <a:schemeClr val="bg1"/>
              </a:solidFill>
            </a:endParaRPr>
          </a:p>
        </p:txBody>
      </p:sp>
      <p:grpSp>
        <p:nvGrpSpPr>
          <p:cNvPr id="18" name="Gruppo 17"/>
          <p:cNvGrpSpPr/>
          <p:nvPr/>
        </p:nvGrpSpPr>
        <p:grpSpPr>
          <a:xfrm>
            <a:off x="0" y="6400422"/>
            <a:ext cx="12192000" cy="457578"/>
            <a:chOff x="0" y="6400800"/>
            <a:chExt cx="12192000" cy="457200"/>
          </a:xfrm>
        </p:grpSpPr>
        <p:sp>
          <p:nvSpPr>
            <p:cNvPr id="22" name="Rettangolo 21"/>
            <p:cNvSpPr/>
            <p:nvPr/>
          </p:nvSpPr>
          <p:spPr>
            <a:xfrm>
              <a:off x="0" y="6400800"/>
              <a:ext cx="1262063" cy="457200"/>
            </a:xfrm>
            <a:prstGeom prst="rect">
              <a:avLst/>
            </a:prstGeom>
            <a:solidFill>
              <a:srgbClr val="51250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it-IT"/>
            </a:p>
          </p:txBody>
        </p:sp>
        <p:sp>
          <p:nvSpPr>
            <p:cNvPr id="23" name="Rettangolo 22"/>
            <p:cNvSpPr/>
            <p:nvPr/>
          </p:nvSpPr>
          <p:spPr>
            <a:xfrm>
              <a:off x="3787775" y="6400800"/>
              <a:ext cx="8404225" cy="457200"/>
            </a:xfrm>
            <a:prstGeom prst="rect">
              <a:avLst/>
            </a:prstGeom>
            <a:solidFill>
              <a:srgbClr val="7698B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it-IT" dirty="0"/>
            </a:p>
          </p:txBody>
        </p:sp>
        <p:pic>
          <p:nvPicPr>
            <p:cNvPr id="24" name="Immagine 23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00692" y="6408685"/>
              <a:ext cx="429571" cy="437994"/>
            </a:xfrm>
            <a:prstGeom prst="rect">
              <a:avLst/>
            </a:prstGeom>
          </p:spPr>
        </p:pic>
        <p:sp>
          <p:nvSpPr>
            <p:cNvPr id="25" name="Rettangolo 24"/>
            <p:cNvSpPr/>
            <p:nvPr/>
          </p:nvSpPr>
          <p:spPr>
            <a:xfrm>
              <a:off x="1262063" y="6400800"/>
              <a:ext cx="2565081" cy="4572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it-IT"/>
            </a:p>
          </p:txBody>
        </p:sp>
        <p:pic>
          <p:nvPicPr>
            <p:cNvPr id="26" name="Immagine 25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280745" y="6408686"/>
              <a:ext cx="1069221" cy="437994"/>
            </a:xfrm>
            <a:prstGeom prst="rect">
              <a:avLst/>
            </a:prstGeom>
          </p:spPr>
        </p:pic>
      </p:grpSp>
      <p:sp>
        <p:nvSpPr>
          <p:cNvPr id="28" name="CasellaDiTesto 27"/>
          <p:cNvSpPr txBox="1"/>
          <p:nvPr/>
        </p:nvSpPr>
        <p:spPr>
          <a:xfrm>
            <a:off x="3827144" y="6470304"/>
            <a:ext cx="701545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200" b="1" dirty="0" smtClean="0">
                <a:solidFill>
                  <a:schemeClr val="bg1"/>
                </a:solidFill>
              </a:rPr>
              <a:t>AREA PIANIFICAZIONE E CONTROLLO DIREZIONALE (APIC)</a:t>
            </a:r>
            <a:endParaRPr lang="it-IT" sz="1200" b="1" dirty="0">
              <a:solidFill>
                <a:schemeClr val="bg1"/>
              </a:solidFill>
            </a:endParaRPr>
          </a:p>
        </p:txBody>
      </p:sp>
      <p:sp>
        <p:nvSpPr>
          <p:cNvPr id="29" name="Rettangolo 28"/>
          <p:cNvSpPr/>
          <p:nvPr/>
        </p:nvSpPr>
        <p:spPr>
          <a:xfrm>
            <a:off x="754063" y="0"/>
            <a:ext cx="3033712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2200" b="1" dirty="0" smtClean="0"/>
              <a:t>HIC SUNT FUTURA</a:t>
            </a:r>
            <a:endParaRPr lang="it-IT" sz="2200" b="1" dirty="0"/>
          </a:p>
        </p:txBody>
      </p:sp>
      <p:sp>
        <p:nvSpPr>
          <p:cNvPr id="33" name="CasellaDiTesto 32"/>
          <p:cNvSpPr txBox="1"/>
          <p:nvPr/>
        </p:nvSpPr>
        <p:spPr>
          <a:xfrm>
            <a:off x="244300" y="457200"/>
            <a:ext cx="11249626" cy="60939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3000" dirty="0" smtClean="0">
                <a:latin typeface="+mn-lt"/>
              </a:rPr>
              <a:t>La CEV valuta ciascun indicatore secondo </a:t>
            </a:r>
            <a:r>
              <a:rPr lang="it-IT" sz="3000" dirty="0">
                <a:latin typeface="+mn-lt"/>
              </a:rPr>
              <a:t>la scala: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it-IT" sz="3000" b="1" dirty="0">
                <a:solidFill>
                  <a:srgbClr val="ED7D31"/>
                </a:solidFill>
                <a:latin typeface="+mn-lt"/>
              </a:rPr>
              <a:t>Pienamente positiva</a:t>
            </a:r>
            <a:r>
              <a:rPr lang="it-IT" sz="3000" dirty="0">
                <a:latin typeface="+mn-lt"/>
              </a:rPr>
              <a:t>: Tutti i punti </a:t>
            </a:r>
            <a:r>
              <a:rPr lang="it-IT" sz="3000" dirty="0" smtClean="0">
                <a:latin typeface="+mn-lt"/>
              </a:rPr>
              <a:t>di attenzione sono </a:t>
            </a:r>
            <a:r>
              <a:rPr lang="it-IT" sz="3000" dirty="0">
                <a:latin typeface="+mn-lt"/>
              </a:rPr>
              <a:t>approvati e almeno un </a:t>
            </a:r>
            <a:r>
              <a:rPr lang="it-IT" sz="3000" dirty="0" smtClean="0">
                <a:latin typeface="+mn-lt"/>
              </a:rPr>
              <a:t>punto </a:t>
            </a:r>
            <a:r>
              <a:rPr lang="it-IT" sz="3000" dirty="0">
                <a:latin typeface="+mn-lt"/>
              </a:rPr>
              <a:t>riceve una segnalazione di prassi eccellente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it-IT" sz="3000" b="1" dirty="0">
                <a:solidFill>
                  <a:srgbClr val="ED7D31"/>
                </a:solidFill>
                <a:latin typeface="+mn-lt"/>
              </a:rPr>
              <a:t>Positiva</a:t>
            </a:r>
            <a:r>
              <a:rPr lang="it-IT" sz="3000" dirty="0">
                <a:latin typeface="+mn-lt"/>
              </a:rPr>
              <a:t>: Tutti i punti sono approvati, salvo eventuali punti </a:t>
            </a:r>
            <a:r>
              <a:rPr lang="it-IT" sz="3000" dirty="0" smtClean="0">
                <a:latin typeface="+mn-lt"/>
              </a:rPr>
              <a:t>accettati </a:t>
            </a:r>
            <a:r>
              <a:rPr lang="it-IT" sz="3000" dirty="0">
                <a:latin typeface="+mn-lt"/>
              </a:rPr>
              <a:t>con raccomandazioni per la CEV valuta la possibilità </a:t>
            </a:r>
            <a:r>
              <a:rPr lang="it-IT" sz="3000" dirty="0" smtClean="0">
                <a:latin typeface="+mn-lt"/>
              </a:rPr>
              <a:t>di compensazioni </a:t>
            </a:r>
            <a:r>
              <a:rPr lang="it-IT" sz="3000" dirty="0">
                <a:latin typeface="+mn-lt"/>
              </a:rPr>
              <a:t>con segnalazioni di prassi eccellente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it-IT" sz="3000" b="1" dirty="0">
                <a:solidFill>
                  <a:srgbClr val="ED7D31"/>
                </a:solidFill>
                <a:latin typeface="+mn-lt"/>
              </a:rPr>
              <a:t>Con riserve</a:t>
            </a:r>
            <a:r>
              <a:rPr lang="it-IT" sz="3000" dirty="0">
                <a:latin typeface="+mn-lt"/>
              </a:rPr>
              <a:t>: Uno o più punti sono accettati con </a:t>
            </a:r>
            <a:r>
              <a:rPr lang="it-IT" sz="3000" dirty="0" smtClean="0">
                <a:latin typeface="+mn-lt"/>
              </a:rPr>
              <a:t>una raccomandazione </a:t>
            </a:r>
            <a:endParaRPr lang="it-IT" sz="3000" dirty="0">
              <a:latin typeface="+mn-lt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it-IT" sz="3000" b="1" dirty="0">
                <a:solidFill>
                  <a:srgbClr val="ED7D31"/>
                </a:solidFill>
                <a:latin typeface="+mn-lt"/>
              </a:rPr>
              <a:t>Insoddisfacente</a:t>
            </a:r>
            <a:r>
              <a:rPr lang="it-IT" sz="3000" dirty="0">
                <a:latin typeface="+mn-lt"/>
              </a:rPr>
              <a:t>: Su uno o più punti il giudizio è di "non </a:t>
            </a:r>
            <a:r>
              <a:rPr lang="it-IT" sz="3000" dirty="0" smtClean="0">
                <a:latin typeface="+mn-lt"/>
              </a:rPr>
              <a:t>approvato</a:t>
            </a:r>
            <a:r>
              <a:rPr lang="it-IT" sz="3000" dirty="0">
                <a:latin typeface="+mn-lt"/>
              </a:rPr>
              <a:t>" (la CEV esprime una o più condizioni) </a:t>
            </a:r>
          </a:p>
          <a:p>
            <a:endParaRPr lang="it-IT" sz="3000" dirty="0" smtClean="0">
              <a:latin typeface="+mn-lt"/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it-IT" sz="3000" dirty="0">
              <a:latin typeface="+mn-lt"/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it-IT" sz="30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4682284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ttangolo 8"/>
          <p:cNvSpPr/>
          <p:nvPr/>
        </p:nvSpPr>
        <p:spPr>
          <a:xfrm>
            <a:off x="754063" y="0"/>
            <a:ext cx="335211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t-IT"/>
          </a:p>
        </p:txBody>
      </p:sp>
      <p:sp>
        <p:nvSpPr>
          <p:cNvPr id="10" name="Rettangolo 9"/>
          <p:cNvSpPr/>
          <p:nvPr/>
        </p:nvSpPr>
        <p:spPr>
          <a:xfrm>
            <a:off x="0" y="0"/>
            <a:ext cx="830263" cy="457200"/>
          </a:xfrm>
          <a:prstGeom prst="rect">
            <a:avLst/>
          </a:prstGeom>
          <a:solidFill>
            <a:srgbClr val="51250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t-IT"/>
          </a:p>
        </p:txBody>
      </p:sp>
      <p:sp>
        <p:nvSpPr>
          <p:cNvPr id="11" name="Rettangolo 10"/>
          <p:cNvSpPr/>
          <p:nvPr/>
        </p:nvSpPr>
        <p:spPr>
          <a:xfrm>
            <a:off x="4106173" y="0"/>
            <a:ext cx="8085827" cy="457200"/>
          </a:xfrm>
          <a:prstGeom prst="rect">
            <a:avLst/>
          </a:prstGeom>
          <a:solidFill>
            <a:srgbClr val="7698B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r"/>
            <a:r>
              <a:rPr lang="it-IT" sz="2000" b="1" i="1" dirty="0" smtClean="0">
                <a:solidFill>
                  <a:schemeClr val="bg1"/>
                </a:solidFill>
                <a:cs typeface="Helvetica"/>
              </a:rPr>
              <a:t>IL GIUDIZIO DELL’ANVUR SUL CDS</a:t>
            </a:r>
            <a:endParaRPr lang="it-IT" sz="2000" b="1" i="1" dirty="0">
              <a:solidFill>
                <a:schemeClr val="bg1"/>
              </a:solidFill>
              <a:cs typeface="Helvetica"/>
            </a:endParaRPr>
          </a:p>
        </p:txBody>
      </p:sp>
      <p:grpSp>
        <p:nvGrpSpPr>
          <p:cNvPr id="15" name="Gruppo 14"/>
          <p:cNvGrpSpPr/>
          <p:nvPr/>
        </p:nvGrpSpPr>
        <p:grpSpPr>
          <a:xfrm>
            <a:off x="0" y="6391544"/>
            <a:ext cx="12192000" cy="457200"/>
            <a:chOff x="0" y="6400800"/>
            <a:chExt cx="12192000" cy="457200"/>
          </a:xfrm>
        </p:grpSpPr>
        <p:sp>
          <p:nvSpPr>
            <p:cNvPr id="16" name="Rettangolo 15"/>
            <p:cNvSpPr/>
            <p:nvPr/>
          </p:nvSpPr>
          <p:spPr>
            <a:xfrm>
              <a:off x="0" y="6400800"/>
              <a:ext cx="1262063" cy="457200"/>
            </a:xfrm>
            <a:prstGeom prst="rect">
              <a:avLst/>
            </a:prstGeom>
            <a:solidFill>
              <a:srgbClr val="51250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it-IT"/>
            </a:p>
          </p:txBody>
        </p:sp>
        <p:sp>
          <p:nvSpPr>
            <p:cNvPr id="17" name="Rettangolo 16"/>
            <p:cNvSpPr/>
            <p:nvPr/>
          </p:nvSpPr>
          <p:spPr>
            <a:xfrm>
              <a:off x="3787775" y="6400800"/>
              <a:ext cx="8404225" cy="457200"/>
            </a:xfrm>
            <a:prstGeom prst="rect">
              <a:avLst/>
            </a:prstGeom>
            <a:solidFill>
              <a:srgbClr val="7698B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it-IT" dirty="0"/>
            </a:p>
          </p:txBody>
        </p:sp>
        <p:pic>
          <p:nvPicPr>
            <p:cNvPr id="19" name="Immagine 18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00692" y="6408685"/>
              <a:ext cx="429571" cy="437994"/>
            </a:xfrm>
            <a:prstGeom prst="rect">
              <a:avLst/>
            </a:prstGeom>
          </p:spPr>
        </p:pic>
        <p:sp>
          <p:nvSpPr>
            <p:cNvPr id="20" name="Rettangolo 19"/>
            <p:cNvSpPr/>
            <p:nvPr/>
          </p:nvSpPr>
          <p:spPr>
            <a:xfrm>
              <a:off x="1262063" y="6400800"/>
              <a:ext cx="2565081" cy="4572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it-IT"/>
            </a:p>
          </p:txBody>
        </p:sp>
        <p:pic>
          <p:nvPicPr>
            <p:cNvPr id="21" name="Immagine 20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280745" y="6408686"/>
              <a:ext cx="1069221" cy="437994"/>
            </a:xfrm>
            <a:prstGeom prst="rect">
              <a:avLst/>
            </a:prstGeom>
          </p:spPr>
        </p:pic>
      </p:grpSp>
      <p:sp>
        <p:nvSpPr>
          <p:cNvPr id="3" name="Segnaposto numero diapositiva 2"/>
          <p:cNvSpPr>
            <a:spLocks noGrp="1"/>
          </p:cNvSpPr>
          <p:nvPr>
            <p:ph type="sldNum" sz="quarter" idx="12"/>
          </p:nvPr>
        </p:nvSpPr>
        <p:spPr>
          <a:xfrm>
            <a:off x="9448800" y="6428015"/>
            <a:ext cx="2743200" cy="365125"/>
          </a:xfrm>
        </p:spPr>
        <p:txBody>
          <a:bodyPr/>
          <a:lstStyle/>
          <a:p>
            <a:pPr>
              <a:defRPr/>
            </a:pPr>
            <a:fld id="{2B247FFE-C2D7-4F4A-A0E4-5BC49D6F85A4}" type="slidenum">
              <a:rPr lang="it-IT" sz="1600" b="1" smtClean="0">
                <a:solidFill>
                  <a:schemeClr val="bg1"/>
                </a:solidFill>
              </a:rPr>
              <a:pPr>
                <a:defRPr/>
              </a:pPr>
              <a:t>27</a:t>
            </a:fld>
            <a:endParaRPr lang="it-IT" sz="1600" b="1" dirty="0">
              <a:solidFill>
                <a:schemeClr val="bg1"/>
              </a:solidFill>
            </a:endParaRPr>
          </a:p>
        </p:txBody>
      </p:sp>
      <p:grpSp>
        <p:nvGrpSpPr>
          <p:cNvPr id="18" name="Gruppo 17"/>
          <p:cNvGrpSpPr/>
          <p:nvPr/>
        </p:nvGrpSpPr>
        <p:grpSpPr>
          <a:xfrm>
            <a:off x="0" y="6400422"/>
            <a:ext cx="12192000" cy="457578"/>
            <a:chOff x="0" y="6400800"/>
            <a:chExt cx="12192000" cy="457200"/>
          </a:xfrm>
        </p:grpSpPr>
        <p:sp>
          <p:nvSpPr>
            <p:cNvPr id="22" name="Rettangolo 21"/>
            <p:cNvSpPr/>
            <p:nvPr/>
          </p:nvSpPr>
          <p:spPr>
            <a:xfrm>
              <a:off x="0" y="6400800"/>
              <a:ext cx="1262063" cy="457200"/>
            </a:xfrm>
            <a:prstGeom prst="rect">
              <a:avLst/>
            </a:prstGeom>
            <a:solidFill>
              <a:srgbClr val="51250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it-IT"/>
            </a:p>
          </p:txBody>
        </p:sp>
        <p:sp>
          <p:nvSpPr>
            <p:cNvPr id="23" name="Rettangolo 22"/>
            <p:cNvSpPr/>
            <p:nvPr/>
          </p:nvSpPr>
          <p:spPr>
            <a:xfrm>
              <a:off x="3787775" y="6400800"/>
              <a:ext cx="8404225" cy="457200"/>
            </a:xfrm>
            <a:prstGeom prst="rect">
              <a:avLst/>
            </a:prstGeom>
            <a:solidFill>
              <a:srgbClr val="7698B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it-IT" dirty="0"/>
            </a:p>
          </p:txBody>
        </p:sp>
        <p:pic>
          <p:nvPicPr>
            <p:cNvPr id="24" name="Immagine 23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00692" y="6408685"/>
              <a:ext cx="429571" cy="437994"/>
            </a:xfrm>
            <a:prstGeom prst="rect">
              <a:avLst/>
            </a:prstGeom>
          </p:spPr>
        </p:pic>
        <p:sp>
          <p:nvSpPr>
            <p:cNvPr id="25" name="Rettangolo 24"/>
            <p:cNvSpPr/>
            <p:nvPr/>
          </p:nvSpPr>
          <p:spPr>
            <a:xfrm>
              <a:off x="1262063" y="6400800"/>
              <a:ext cx="2565081" cy="4572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it-IT"/>
            </a:p>
          </p:txBody>
        </p:sp>
        <p:pic>
          <p:nvPicPr>
            <p:cNvPr id="26" name="Immagine 25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280745" y="6408686"/>
              <a:ext cx="1069221" cy="437994"/>
            </a:xfrm>
            <a:prstGeom prst="rect">
              <a:avLst/>
            </a:prstGeom>
          </p:spPr>
        </p:pic>
      </p:grpSp>
      <p:sp>
        <p:nvSpPr>
          <p:cNvPr id="28" name="CasellaDiTesto 27"/>
          <p:cNvSpPr txBox="1"/>
          <p:nvPr/>
        </p:nvSpPr>
        <p:spPr>
          <a:xfrm>
            <a:off x="3827144" y="6470304"/>
            <a:ext cx="701545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200" b="1" dirty="0" smtClean="0">
                <a:solidFill>
                  <a:schemeClr val="bg1"/>
                </a:solidFill>
              </a:rPr>
              <a:t>AREA PIANIFICAZIONE E CONTROLLO DIREZIONALE (APIC)</a:t>
            </a:r>
            <a:endParaRPr lang="it-IT" sz="1200" b="1" dirty="0">
              <a:solidFill>
                <a:schemeClr val="bg1"/>
              </a:solidFill>
            </a:endParaRPr>
          </a:p>
        </p:txBody>
      </p:sp>
      <p:sp>
        <p:nvSpPr>
          <p:cNvPr id="29" name="Rettangolo 28"/>
          <p:cNvSpPr/>
          <p:nvPr/>
        </p:nvSpPr>
        <p:spPr>
          <a:xfrm>
            <a:off x="754063" y="0"/>
            <a:ext cx="3033712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2200" b="1" dirty="0" smtClean="0"/>
              <a:t>HIC SUNT FUTURA</a:t>
            </a:r>
            <a:endParaRPr lang="it-IT" sz="2200" b="1" dirty="0"/>
          </a:p>
        </p:txBody>
      </p:sp>
      <p:sp>
        <p:nvSpPr>
          <p:cNvPr id="33" name="CasellaDiTesto 32"/>
          <p:cNvSpPr txBox="1"/>
          <p:nvPr/>
        </p:nvSpPr>
        <p:spPr>
          <a:xfrm>
            <a:off x="244300" y="457200"/>
            <a:ext cx="11855336" cy="79406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3000" dirty="0">
                <a:latin typeface="+mn-lt"/>
              </a:rPr>
              <a:t>Su proposta della CEV, l'ANVUR </a:t>
            </a:r>
            <a:r>
              <a:rPr lang="it-IT" sz="3000" dirty="0" smtClean="0">
                <a:latin typeface="+mn-lt"/>
              </a:rPr>
              <a:t>determina il giudizio </a:t>
            </a:r>
            <a:r>
              <a:rPr lang="it-IT" sz="3000" dirty="0">
                <a:latin typeface="+mn-lt"/>
              </a:rPr>
              <a:t>finale </a:t>
            </a:r>
            <a:r>
              <a:rPr lang="it-IT" sz="3000" dirty="0" smtClean="0">
                <a:latin typeface="+mn-lt"/>
              </a:rPr>
              <a:t>circa l'accreditamento </a:t>
            </a:r>
            <a:r>
              <a:rPr lang="it-IT" sz="3000" dirty="0">
                <a:latin typeface="+mn-lt"/>
              </a:rPr>
              <a:t>periodico </a:t>
            </a:r>
            <a:r>
              <a:rPr lang="it-IT" sz="3000" dirty="0" smtClean="0">
                <a:latin typeface="+mn-lt"/>
              </a:rPr>
              <a:t>di ciascun CdS valutato sulla </a:t>
            </a:r>
            <a:r>
              <a:rPr lang="it-IT" sz="3000" dirty="0">
                <a:latin typeface="+mn-lt"/>
              </a:rPr>
              <a:t>base dei seguenti criteri: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it-IT" sz="3000" dirty="0" smtClean="0">
                <a:latin typeface="+mn-lt"/>
              </a:rPr>
              <a:t>Il </a:t>
            </a:r>
            <a:r>
              <a:rPr lang="it-IT" sz="3000" dirty="0">
                <a:latin typeface="+mn-lt"/>
              </a:rPr>
              <a:t>giudizio finale su un CdS è "</a:t>
            </a:r>
            <a:r>
              <a:rPr lang="it-IT" sz="3000" b="1" dirty="0">
                <a:solidFill>
                  <a:srgbClr val="ED7D31"/>
                </a:solidFill>
                <a:latin typeface="+mn-lt"/>
              </a:rPr>
              <a:t>Pienamente positivo</a:t>
            </a:r>
            <a:r>
              <a:rPr lang="it-IT" sz="3000" dirty="0">
                <a:latin typeface="+mn-lt"/>
              </a:rPr>
              <a:t>" se almeno </a:t>
            </a:r>
            <a:r>
              <a:rPr lang="it-IT" sz="3000" dirty="0" smtClean="0">
                <a:latin typeface="+mn-lt"/>
              </a:rPr>
              <a:t>due </a:t>
            </a:r>
            <a:r>
              <a:rPr lang="it-IT" sz="3000" dirty="0">
                <a:latin typeface="+mn-lt"/>
              </a:rPr>
              <a:t>su quattro degli indicatori AQ5.A, AQ5.B, AQ5.C e AQ5.D </a:t>
            </a:r>
            <a:r>
              <a:rPr lang="it-IT" sz="3000" dirty="0" smtClean="0">
                <a:latin typeface="+mn-lt"/>
              </a:rPr>
              <a:t>ricevono </a:t>
            </a:r>
            <a:r>
              <a:rPr lang="it-IT" sz="3000" dirty="0">
                <a:latin typeface="+mn-lt"/>
              </a:rPr>
              <a:t>una valutazione "Pienamente positiva" e i restanti </a:t>
            </a:r>
            <a:r>
              <a:rPr lang="it-IT" sz="3000" dirty="0" smtClean="0">
                <a:latin typeface="+mn-lt"/>
              </a:rPr>
              <a:t>indicatori </a:t>
            </a:r>
            <a:r>
              <a:rPr lang="it-IT" sz="3000" dirty="0">
                <a:latin typeface="+mn-lt"/>
              </a:rPr>
              <a:t>relativi al requisito AQ5 ricevono una valutazione non </a:t>
            </a:r>
            <a:r>
              <a:rPr lang="it-IT" sz="3000" dirty="0" smtClean="0">
                <a:latin typeface="+mn-lt"/>
              </a:rPr>
              <a:t>inferiore </a:t>
            </a:r>
            <a:r>
              <a:rPr lang="it-IT" sz="3000" dirty="0">
                <a:latin typeface="+mn-lt"/>
              </a:rPr>
              <a:t>a "Positiva";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it-IT" sz="3000" dirty="0">
                <a:latin typeface="+mn-lt"/>
              </a:rPr>
              <a:t>Il giudizio finale su un CdS è "</a:t>
            </a:r>
            <a:r>
              <a:rPr lang="it-IT" sz="3000" b="1" dirty="0">
                <a:solidFill>
                  <a:srgbClr val="ED7D31"/>
                </a:solidFill>
                <a:latin typeface="+mn-lt"/>
              </a:rPr>
              <a:t>Soddisfacente</a:t>
            </a:r>
            <a:r>
              <a:rPr lang="it-IT" sz="3000" dirty="0">
                <a:latin typeface="+mn-lt"/>
              </a:rPr>
              <a:t>" quando si </a:t>
            </a:r>
            <a:r>
              <a:rPr lang="it-IT" sz="3000" dirty="0" smtClean="0">
                <a:latin typeface="+mn-lt"/>
              </a:rPr>
              <a:t>verificano </a:t>
            </a:r>
            <a:r>
              <a:rPr lang="it-IT" sz="3000" dirty="0">
                <a:latin typeface="+mn-lt"/>
              </a:rPr>
              <a:t>combinazioni di giudizio diverse da quelle definite ai </a:t>
            </a:r>
            <a:r>
              <a:rPr lang="it-IT" sz="3000" dirty="0" smtClean="0">
                <a:latin typeface="+mn-lt"/>
              </a:rPr>
              <a:t>punti </a:t>
            </a:r>
            <a:r>
              <a:rPr lang="it-IT" sz="3000" dirty="0">
                <a:latin typeface="+mn-lt"/>
              </a:rPr>
              <a:t>1, 3 e 4. Le "raccomandazioni" che accompagnano la </a:t>
            </a:r>
            <a:r>
              <a:rPr lang="it-IT" sz="3000" dirty="0" smtClean="0">
                <a:latin typeface="+mn-lt"/>
              </a:rPr>
              <a:t>valutazione </a:t>
            </a:r>
            <a:r>
              <a:rPr lang="it-IT" sz="3000" dirty="0">
                <a:latin typeface="+mn-lt"/>
              </a:rPr>
              <a:t>"Con riserve" diventano "condizioni" da soddisfare in </a:t>
            </a:r>
            <a:r>
              <a:rPr lang="it-IT" sz="3000" dirty="0" smtClean="0">
                <a:latin typeface="+mn-lt"/>
              </a:rPr>
              <a:t>occasione dell'Accreditamento Periodico </a:t>
            </a:r>
            <a:r>
              <a:rPr lang="it-IT" sz="3000" dirty="0">
                <a:latin typeface="+mn-lt"/>
              </a:rPr>
              <a:t>successivo o nel caso </a:t>
            </a:r>
            <a:r>
              <a:rPr lang="it-IT" sz="3000" dirty="0" smtClean="0">
                <a:latin typeface="+mn-lt"/>
              </a:rPr>
              <a:t>in </a:t>
            </a:r>
            <a:r>
              <a:rPr lang="it-IT" sz="3000" dirty="0">
                <a:latin typeface="+mn-lt"/>
              </a:rPr>
              <a:t>cui il giudizio finale </a:t>
            </a:r>
            <a:r>
              <a:rPr lang="it-IT" sz="3000" dirty="0" smtClean="0">
                <a:latin typeface="+mn-lt"/>
              </a:rPr>
              <a:t>sia "Condizionato</a:t>
            </a:r>
            <a:r>
              <a:rPr lang="it-IT" sz="3000" dirty="0">
                <a:latin typeface="+mn-lt"/>
              </a:rPr>
              <a:t>"; </a:t>
            </a:r>
          </a:p>
          <a:p>
            <a:endParaRPr lang="it-IT" sz="3000" dirty="0">
              <a:latin typeface="+mn-lt"/>
            </a:endParaRPr>
          </a:p>
          <a:p>
            <a:endParaRPr lang="it-IT" sz="3000" dirty="0">
              <a:latin typeface="+mn-lt"/>
            </a:endParaRPr>
          </a:p>
          <a:p>
            <a:endParaRPr lang="it-IT" sz="3000" dirty="0" smtClean="0">
              <a:latin typeface="+mn-lt"/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it-IT" sz="3000" dirty="0">
              <a:latin typeface="+mn-lt"/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it-IT" sz="30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3991562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ttangolo 8"/>
          <p:cNvSpPr/>
          <p:nvPr/>
        </p:nvSpPr>
        <p:spPr>
          <a:xfrm>
            <a:off x="754063" y="0"/>
            <a:ext cx="335211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t-IT"/>
          </a:p>
        </p:txBody>
      </p:sp>
      <p:sp>
        <p:nvSpPr>
          <p:cNvPr id="10" name="Rettangolo 9"/>
          <p:cNvSpPr/>
          <p:nvPr/>
        </p:nvSpPr>
        <p:spPr>
          <a:xfrm>
            <a:off x="0" y="0"/>
            <a:ext cx="830263" cy="457200"/>
          </a:xfrm>
          <a:prstGeom prst="rect">
            <a:avLst/>
          </a:prstGeom>
          <a:solidFill>
            <a:srgbClr val="51250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t-IT"/>
          </a:p>
        </p:txBody>
      </p:sp>
      <p:sp>
        <p:nvSpPr>
          <p:cNvPr id="11" name="Rettangolo 10"/>
          <p:cNvSpPr/>
          <p:nvPr/>
        </p:nvSpPr>
        <p:spPr>
          <a:xfrm>
            <a:off x="4106173" y="0"/>
            <a:ext cx="8085827" cy="457200"/>
          </a:xfrm>
          <a:prstGeom prst="rect">
            <a:avLst/>
          </a:prstGeom>
          <a:solidFill>
            <a:srgbClr val="7698B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r"/>
            <a:r>
              <a:rPr lang="it-IT" sz="2000" b="1" i="1" dirty="0" smtClean="0">
                <a:solidFill>
                  <a:schemeClr val="bg1"/>
                </a:solidFill>
                <a:cs typeface="Helvetica"/>
              </a:rPr>
              <a:t>IL GIUDIZIO DELL’ANVUR SUL CDS</a:t>
            </a:r>
            <a:endParaRPr lang="it-IT" sz="2000" b="1" i="1" dirty="0">
              <a:solidFill>
                <a:schemeClr val="bg1"/>
              </a:solidFill>
              <a:cs typeface="Helvetica"/>
            </a:endParaRPr>
          </a:p>
        </p:txBody>
      </p:sp>
      <p:grpSp>
        <p:nvGrpSpPr>
          <p:cNvPr id="15" name="Gruppo 14"/>
          <p:cNvGrpSpPr/>
          <p:nvPr/>
        </p:nvGrpSpPr>
        <p:grpSpPr>
          <a:xfrm>
            <a:off x="0" y="6391544"/>
            <a:ext cx="12192000" cy="457200"/>
            <a:chOff x="0" y="6400800"/>
            <a:chExt cx="12192000" cy="457200"/>
          </a:xfrm>
        </p:grpSpPr>
        <p:sp>
          <p:nvSpPr>
            <p:cNvPr id="16" name="Rettangolo 15"/>
            <p:cNvSpPr/>
            <p:nvPr/>
          </p:nvSpPr>
          <p:spPr>
            <a:xfrm>
              <a:off x="0" y="6400800"/>
              <a:ext cx="1262063" cy="457200"/>
            </a:xfrm>
            <a:prstGeom prst="rect">
              <a:avLst/>
            </a:prstGeom>
            <a:solidFill>
              <a:srgbClr val="51250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it-IT"/>
            </a:p>
          </p:txBody>
        </p:sp>
        <p:sp>
          <p:nvSpPr>
            <p:cNvPr id="17" name="Rettangolo 16"/>
            <p:cNvSpPr/>
            <p:nvPr/>
          </p:nvSpPr>
          <p:spPr>
            <a:xfrm>
              <a:off x="3787775" y="6400800"/>
              <a:ext cx="8404225" cy="457200"/>
            </a:xfrm>
            <a:prstGeom prst="rect">
              <a:avLst/>
            </a:prstGeom>
            <a:solidFill>
              <a:srgbClr val="7698B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it-IT" dirty="0"/>
            </a:p>
          </p:txBody>
        </p:sp>
        <p:pic>
          <p:nvPicPr>
            <p:cNvPr id="19" name="Immagine 18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00692" y="6408685"/>
              <a:ext cx="429571" cy="437994"/>
            </a:xfrm>
            <a:prstGeom prst="rect">
              <a:avLst/>
            </a:prstGeom>
          </p:spPr>
        </p:pic>
        <p:sp>
          <p:nvSpPr>
            <p:cNvPr id="20" name="Rettangolo 19"/>
            <p:cNvSpPr/>
            <p:nvPr/>
          </p:nvSpPr>
          <p:spPr>
            <a:xfrm>
              <a:off x="1262063" y="6400800"/>
              <a:ext cx="2565081" cy="4572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it-IT"/>
            </a:p>
          </p:txBody>
        </p:sp>
        <p:pic>
          <p:nvPicPr>
            <p:cNvPr id="21" name="Immagine 20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280745" y="6408686"/>
              <a:ext cx="1069221" cy="437994"/>
            </a:xfrm>
            <a:prstGeom prst="rect">
              <a:avLst/>
            </a:prstGeom>
          </p:spPr>
        </p:pic>
      </p:grpSp>
      <p:sp>
        <p:nvSpPr>
          <p:cNvPr id="3" name="Segnaposto numero diapositiva 2"/>
          <p:cNvSpPr>
            <a:spLocks noGrp="1"/>
          </p:cNvSpPr>
          <p:nvPr>
            <p:ph type="sldNum" sz="quarter" idx="12"/>
          </p:nvPr>
        </p:nvSpPr>
        <p:spPr>
          <a:xfrm>
            <a:off x="9448800" y="6428015"/>
            <a:ext cx="2743200" cy="365125"/>
          </a:xfrm>
        </p:spPr>
        <p:txBody>
          <a:bodyPr/>
          <a:lstStyle/>
          <a:p>
            <a:pPr>
              <a:defRPr/>
            </a:pPr>
            <a:fld id="{2B247FFE-C2D7-4F4A-A0E4-5BC49D6F85A4}" type="slidenum">
              <a:rPr lang="it-IT" sz="1600" b="1" smtClean="0">
                <a:solidFill>
                  <a:schemeClr val="bg1"/>
                </a:solidFill>
              </a:rPr>
              <a:pPr>
                <a:defRPr/>
              </a:pPr>
              <a:t>28</a:t>
            </a:fld>
            <a:endParaRPr lang="it-IT" sz="1600" b="1" dirty="0">
              <a:solidFill>
                <a:schemeClr val="bg1"/>
              </a:solidFill>
            </a:endParaRPr>
          </a:p>
        </p:txBody>
      </p:sp>
      <p:grpSp>
        <p:nvGrpSpPr>
          <p:cNvPr id="18" name="Gruppo 17"/>
          <p:cNvGrpSpPr/>
          <p:nvPr/>
        </p:nvGrpSpPr>
        <p:grpSpPr>
          <a:xfrm>
            <a:off x="0" y="6400422"/>
            <a:ext cx="12192000" cy="457578"/>
            <a:chOff x="0" y="6400800"/>
            <a:chExt cx="12192000" cy="457200"/>
          </a:xfrm>
        </p:grpSpPr>
        <p:sp>
          <p:nvSpPr>
            <p:cNvPr id="22" name="Rettangolo 21"/>
            <p:cNvSpPr/>
            <p:nvPr/>
          </p:nvSpPr>
          <p:spPr>
            <a:xfrm>
              <a:off x="0" y="6400800"/>
              <a:ext cx="1262063" cy="457200"/>
            </a:xfrm>
            <a:prstGeom prst="rect">
              <a:avLst/>
            </a:prstGeom>
            <a:solidFill>
              <a:srgbClr val="51250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it-IT"/>
            </a:p>
          </p:txBody>
        </p:sp>
        <p:sp>
          <p:nvSpPr>
            <p:cNvPr id="23" name="Rettangolo 22"/>
            <p:cNvSpPr/>
            <p:nvPr/>
          </p:nvSpPr>
          <p:spPr>
            <a:xfrm>
              <a:off x="3787775" y="6400800"/>
              <a:ext cx="8404225" cy="457200"/>
            </a:xfrm>
            <a:prstGeom prst="rect">
              <a:avLst/>
            </a:prstGeom>
            <a:solidFill>
              <a:srgbClr val="7698B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it-IT" dirty="0"/>
            </a:p>
          </p:txBody>
        </p:sp>
        <p:pic>
          <p:nvPicPr>
            <p:cNvPr id="24" name="Immagine 23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00692" y="6408685"/>
              <a:ext cx="429571" cy="437994"/>
            </a:xfrm>
            <a:prstGeom prst="rect">
              <a:avLst/>
            </a:prstGeom>
          </p:spPr>
        </p:pic>
        <p:sp>
          <p:nvSpPr>
            <p:cNvPr id="25" name="Rettangolo 24"/>
            <p:cNvSpPr/>
            <p:nvPr/>
          </p:nvSpPr>
          <p:spPr>
            <a:xfrm>
              <a:off x="1262063" y="6400800"/>
              <a:ext cx="2565081" cy="4572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it-IT"/>
            </a:p>
          </p:txBody>
        </p:sp>
        <p:pic>
          <p:nvPicPr>
            <p:cNvPr id="26" name="Immagine 25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280745" y="6408686"/>
              <a:ext cx="1069221" cy="437994"/>
            </a:xfrm>
            <a:prstGeom prst="rect">
              <a:avLst/>
            </a:prstGeom>
          </p:spPr>
        </p:pic>
      </p:grpSp>
      <p:sp>
        <p:nvSpPr>
          <p:cNvPr id="28" name="CasellaDiTesto 27"/>
          <p:cNvSpPr txBox="1"/>
          <p:nvPr/>
        </p:nvSpPr>
        <p:spPr>
          <a:xfrm>
            <a:off x="3827144" y="6470304"/>
            <a:ext cx="701545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200" b="1" dirty="0" smtClean="0">
                <a:solidFill>
                  <a:schemeClr val="bg1"/>
                </a:solidFill>
              </a:rPr>
              <a:t>AREA PIANIFICAZIONE E CONTROLLO DIREZIONALE (APIC)</a:t>
            </a:r>
            <a:endParaRPr lang="it-IT" sz="1200" b="1" dirty="0">
              <a:solidFill>
                <a:schemeClr val="bg1"/>
              </a:solidFill>
            </a:endParaRPr>
          </a:p>
        </p:txBody>
      </p:sp>
      <p:sp>
        <p:nvSpPr>
          <p:cNvPr id="29" name="Rettangolo 28"/>
          <p:cNvSpPr/>
          <p:nvPr/>
        </p:nvSpPr>
        <p:spPr>
          <a:xfrm>
            <a:off x="754063" y="0"/>
            <a:ext cx="3033712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2200" b="1" dirty="0" smtClean="0"/>
              <a:t>HIC SUNT FUTURA</a:t>
            </a:r>
            <a:endParaRPr lang="it-IT" sz="2200" b="1" dirty="0"/>
          </a:p>
        </p:txBody>
      </p:sp>
      <p:sp>
        <p:nvSpPr>
          <p:cNvPr id="33" name="CasellaDiTesto 32"/>
          <p:cNvSpPr txBox="1"/>
          <p:nvPr/>
        </p:nvSpPr>
        <p:spPr>
          <a:xfrm>
            <a:off x="400692" y="665747"/>
            <a:ext cx="11249626" cy="51706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3000" dirty="0" smtClean="0">
                <a:latin typeface="+mn-lt"/>
              </a:rPr>
              <a:t>Il </a:t>
            </a:r>
            <a:r>
              <a:rPr lang="it-IT" sz="3000" dirty="0">
                <a:latin typeface="+mn-lt"/>
              </a:rPr>
              <a:t>giudizio finale su un CdS sarà sempre "</a:t>
            </a:r>
            <a:r>
              <a:rPr lang="it-IT" sz="3000" b="1" dirty="0">
                <a:solidFill>
                  <a:srgbClr val="ED7D31"/>
                </a:solidFill>
                <a:latin typeface="+mn-lt"/>
              </a:rPr>
              <a:t>Condizionato</a:t>
            </a:r>
            <a:r>
              <a:rPr lang="it-IT" sz="3000" dirty="0">
                <a:latin typeface="+mn-lt"/>
              </a:rPr>
              <a:t>" se si </a:t>
            </a:r>
          </a:p>
          <a:p>
            <a:r>
              <a:rPr lang="it-IT" sz="3000" dirty="0">
                <a:latin typeface="+mn-lt"/>
              </a:rPr>
              <a:t>verifica anche uno solo dei seguenti casi: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it-IT" sz="3000" dirty="0">
                <a:latin typeface="+mn-lt"/>
              </a:rPr>
              <a:t>almeno uno e non più di tre degli indicatori AQ5.A, AQ5.B, AQ5.C e AQ5.D viene valutato "Insoddisfacente", qualunque sia la valutazione di AQ5.E;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it-IT" sz="3000" dirty="0">
                <a:latin typeface="+mn-lt"/>
              </a:rPr>
              <a:t>almeno due su quattro degli indicatori AQ5.A, AQ5.B, AQ5.C e AQ5.D ricevono una valutazione "Con riserve";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it-IT" sz="3000" dirty="0" smtClean="0">
                <a:latin typeface="+mn-lt"/>
              </a:rPr>
              <a:t>se uno </a:t>
            </a:r>
            <a:r>
              <a:rPr lang="it-IT" sz="3000" dirty="0">
                <a:latin typeface="+mn-lt"/>
              </a:rPr>
              <a:t>su quattro degli indicatori AQ5.A, AQ5.B, AQ5.C e AQ5.D riceve una valutazione "Con riserve", l'indicatore AQ5.E riceve una valutazione "Con riserve" o "Insoddisfacente", e i rimanenti indicatori ricevono una valutazione </a:t>
            </a:r>
            <a:r>
              <a:rPr lang="it-IT" sz="3000" dirty="0" smtClean="0">
                <a:latin typeface="+mn-lt"/>
              </a:rPr>
              <a:t>superiore. </a:t>
            </a:r>
            <a:endParaRPr lang="it-IT" sz="30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5091202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ttangolo 8"/>
          <p:cNvSpPr/>
          <p:nvPr/>
        </p:nvSpPr>
        <p:spPr>
          <a:xfrm>
            <a:off x="754063" y="0"/>
            <a:ext cx="335211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t-IT"/>
          </a:p>
        </p:txBody>
      </p:sp>
      <p:sp>
        <p:nvSpPr>
          <p:cNvPr id="10" name="Rettangolo 9"/>
          <p:cNvSpPr/>
          <p:nvPr/>
        </p:nvSpPr>
        <p:spPr>
          <a:xfrm>
            <a:off x="0" y="0"/>
            <a:ext cx="830263" cy="457200"/>
          </a:xfrm>
          <a:prstGeom prst="rect">
            <a:avLst/>
          </a:prstGeom>
          <a:solidFill>
            <a:srgbClr val="51250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t-IT"/>
          </a:p>
        </p:txBody>
      </p:sp>
      <p:sp>
        <p:nvSpPr>
          <p:cNvPr id="11" name="Rettangolo 10"/>
          <p:cNvSpPr/>
          <p:nvPr/>
        </p:nvSpPr>
        <p:spPr>
          <a:xfrm>
            <a:off x="4106173" y="0"/>
            <a:ext cx="8085827" cy="457200"/>
          </a:xfrm>
          <a:prstGeom prst="rect">
            <a:avLst/>
          </a:prstGeom>
          <a:solidFill>
            <a:srgbClr val="7698B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r"/>
            <a:r>
              <a:rPr lang="it-IT" sz="2000" b="1" i="1" dirty="0" smtClean="0">
                <a:solidFill>
                  <a:schemeClr val="bg1"/>
                </a:solidFill>
                <a:cs typeface="Helvetica"/>
              </a:rPr>
              <a:t>IL GIUDIZIO DELL’ANVUR SUL CDS</a:t>
            </a:r>
            <a:endParaRPr lang="it-IT" sz="2000" b="1" i="1" dirty="0">
              <a:solidFill>
                <a:schemeClr val="bg1"/>
              </a:solidFill>
              <a:cs typeface="Helvetica"/>
            </a:endParaRPr>
          </a:p>
        </p:txBody>
      </p:sp>
      <p:grpSp>
        <p:nvGrpSpPr>
          <p:cNvPr id="15" name="Gruppo 14"/>
          <p:cNvGrpSpPr/>
          <p:nvPr/>
        </p:nvGrpSpPr>
        <p:grpSpPr>
          <a:xfrm>
            <a:off x="0" y="6391544"/>
            <a:ext cx="12192000" cy="457200"/>
            <a:chOff x="0" y="6400800"/>
            <a:chExt cx="12192000" cy="457200"/>
          </a:xfrm>
        </p:grpSpPr>
        <p:sp>
          <p:nvSpPr>
            <p:cNvPr id="16" name="Rettangolo 15"/>
            <p:cNvSpPr/>
            <p:nvPr/>
          </p:nvSpPr>
          <p:spPr>
            <a:xfrm>
              <a:off x="0" y="6400800"/>
              <a:ext cx="1262063" cy="457200"/>
            </a:xfrm>
            <a:prstGeom prst="rect">
              <a:avLst/>
            </a:prstGeom>
            <a:solidFill>
              <a:srgbClr val="51250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it-IT"/>
            </a:p>
          </p:txBody>
        </p:sp>
        <p:sp>
          <p:nvSpPr>
            <p:cNvPr id="17" name="Rettangolo 16"/>
            <p:cNvSpPr/>
            <p:nvPr/>
          </p:nvSpPr>
          <p:spPr>
            <a:xfrm>
              <a:off x="3787775" y="6400800"/>
              <a:ext cx="8404225" cy="457200"/>
            </a:xfrm>
            <a:prstGeom prst="rect">
              <a:avLst/>
            </a:prstGeom>
            <a:solidFill>
              <a:srgbClr val="7698B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it-IT" dirty="0"/>
            </a:p>
          </p:txBody>
        </p:sp>
        <p:pic>
          <p:nvPicPr>
            <p:cNvPr id="19" name="Immagine 18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00692" y="6408685"/>
              <a:ext cx="429571" cy="437994"/>
            </a:xfrm>
            <a:prstGeom prst="rect">
              <a:avLst/>
            </a:prstGeom>
          </p:spPr>
        </p:pic>
        <p:sp>
          <p:nvSpPr>
            <p:cNvPr id="20" name="Rettangolo 19"/>
            <p:cNvSpPr/>
            <p:nvPr/>
          </p:nvSpPr>
          <p:spPr>
            <a:xfrm>
              <a:off x="1262063" y="6400800"/>
              <a:ext cx="2565081" cy="4572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it-IT"/>
            </a:p>
          </p:txBody>
        </p:sp>
        <p:pic>
          <p:nvPicPr>
            <p:cNvPr id="21" name="Immagine 20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280745" y="6408686"/>
              <a:ext cx="1069221" cy="437994"/>
            </a:xfrm>
            <a:prstGeom prst="rect">
              <a:avLst/>
            </a:prstGeom>
          </p:spPr>
        </p:pic>
      </p:grpSp>
      <p:sp>
        <p:nvSpPr>
          <p:cNvPr id="3" name="Segnaposto numero diapositiva 2"/>
          <p:cNvSpPr>
            <a:spLocks noGrp="1"/>
          </p:cNvSpPr>
          <p:nvPr>
            <p:ph type="sldNum" sz="quarter" idx="12"/>
          </p:nvPr>
        </p:nvSpPr>
        <p:spPr>
          <a:xfrm>
            <a:off x="9448800" y="6428015"/>
            <a:ext cx="2743200" cy="365125"/>
          </a:xfrm>
        </p:spPr>
        <p:txBody>
          <a:bodyPr/>
          <a:lstStyle/>
          <a:p>
            <a:pPr>
              <a:defRPr/>
            </a:pPr>
            <a:fld id="{2B247FFE-C2D7-4F4A-A0E4-5BC49D6F85A4}" type="slidenum">
              <a:rPr lang="it-IT" sz="1600" b="1" smtClean="0">
                <a:solidFill>
                  <a:schemeClr val="bg1"/>
                </a:solidFill>
              </a:rPr>
              <a:pPr>
                <a:defRPr/>
              </a:pPr>
              <a:t>29</a:t>
            </a:fld>
            <a:endParaRPr lang="it-IT" sz="1600" b="1" dirty="0">
              <a:solidFill>
                <a:schemeClr val="bg1"/>
              </a:solidFill>
            </a:endParaRPr>
          </a:p>
        </p:txBody>
      </p:sp>
      <p:grpSp>
        <p:nvGrpSpPr>
          <p:cNvPr id="18" name="Gruppo 17"/>
          <p:cNvGrpSpPr/>
          <p:nvPr/>
        </p:nvGrpSpPr>
        <p:grpSpPr>
          <a:xfrm>
            <a:off x="0" y="6400422"/>
            <a:ext cx="12192000" cy="457578"/>
            <a:chOff x="0" y="6400800"/>
            <a:chExt cx="12192000" cy="457200"/>
          </a:xfrm>
        </p:grpSpPr>
        <p:sp>
          <p:nvSpPr>
            <p:cNvPr id="22" name="Rettangolo 21"/>
            <p:cNvSpPr/>
            <p:nvPr/>
          </p:nvSpPr>
          <p:spPr>
            <a:xfrm>
              <a:off x="0" y="6400800"/>
              <a:ext cx="1262063" cy="457200"/>
            </a:xfrm>
            <a:prstGeom prst="rect">
              <a:avLst/>
            </a:prstGeom>
            <a:solidFill>
              <a:srgbClr val="51250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it-IT"/>
            </a:p>
          </p:txBody>
        </p:sp>
        <p:sp>
          <p:nvSpPr>
            <p:cNvPr id="23" name="Rettangolo 22"/>
            <p:cNvSpPr/>
            <p:nvPr/>
          </p:nvSpPr>
          <p:spPr>
            <a:xfrm>
              <a:off x="3787775" y="6400800"/>
              <a:ext cx="8404225" cy="457200"/>
            </a:xfrm>
            <a:prstGeom prst="rect">
              <a:avLst/>
            </a:prstGeom>
            <a:solidFill>
              <a:srgbClr val="7698B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it-IT" dirty="0"/>
            </a:p>
          </p:txBody>
        </p:sp>
        <p:pic>
          <p:nvPicPr>
            <p:cNvPr id="24" name="Immagine 23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00692" y="6408685"/>
              <a:ext cx="429571" cy="437994"/>
            </a:xfrm>
            <a:prstGeom prst="rect">
              <a:avLst/>
            </a:prstGeom>
          </p:spPr>
        </p:pic>
        <p:sp>
          <p:nvSpPr>
            <p:cNvPr id="25" name="Rettangolo 24"/>
            <p:cNvSpPr/>
            <p:nvPr/>
          </p:nvSpPr>
          <p:spPr>
            <a:xfrm>
              <a:off x="1262063" y="6400800"/>
              <a:ext cx="2565081" cy="4572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it-IT"/>
            </a:p>
          </p:txBody>
        </p:sp>
        <p:pic>
          <p:nvPicPr>
            <p:cNvPr id="26" name="Immagine 25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280745" y="6408686"/>
              <a:ext cx="1069221" cy="437994"/>
            </a:xfrm>
            <a:prstGeom prst="rect">
              <a:avLst/>
            </a:prstGeom>
          </p:spPr>
        </p:pic>
      </p:grpSp>
      <p:sp>
        <p:nvSpPr>
          <p:cNvPr id="28" name="CasellaDiTesto 27"/>
          <p:cNvSpPr txBox="1"/>
          <p:nvPr/>
        </p:nvSpPr>
        <p:spPr>
          <a:xfrm>
            <a:off x="3827144" y="6470304"/>
            <a:ext cx="701545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200" b="1" dirty="0" smtClean="0">
                <a:solidFill>
                  <a:schemeClr val="bg1"/>
                </a:solidFill>
              </a:rPr>
              <a:t>AREA PIANIFICAZIONE E CONTROLLO DIREZIONALE (APIC)</a:t>
            </a:r>
            <a:endParaRPr lang="it-IT" sz="1200" b="1" dirty="0">
              <a:solidFill>
                <a:schemeClr val="bg1"/>
              </a:solidFill>
            </a:endParaRPr>
          </a:p>
        </p:txBody>
      </p:sp>
      <p:sp>
        <p:nvSpPr>
          <p:cNvPr id="29" name="Rettangolo 28"/>
          <p:cNvSpPr/>
          <p:nvPr/>
        </p:nvSpPr>
        <p:spPr>
          <a:xfrm>
            <a:off x="754063" y="0"/>
            <a:ext cx="3033712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2200" b="1" dirty="0" smtClean="0"/>
              <a:t>HIC SUNT FUTURA</a:t>
            </a:r>
            <a:endParaRPr lang="it-IT" sz="2200" b="1" dirty="0"/>
          </a:p>
        </p:txBody>
      </p:sp>
      <p:sp>
        <p:nvSpPr>
          <p:cNvPr id="33" name="CasellaDiTesto 32"/>
          <p:cNvSpPr txBox="1"/>
          <p:nvPr/>
        </p:nvSpPr>
        <p:spPr>
          <a:xfrm>
            <a:off x="400692" y="660400"/>
            <a:ext cx="11249626" cy="51706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it-IT" sz="3000" dirty="0">
                <a:latin typeface="+mn-lt"/>
              </a:rPr>
              <a:t>Nel caso di un giudizio di </a:t>
            </a:r>
            <a:r>
              <a:rPr lang="it-IT" sz="3000" b="1" dirty="0">
                <a:solidFill>
                  <a:srgbClr val="ED7D31"/>
                </a:solidFill>
                <a:latin typeface="+mn-lt"/>
              </a:rPr>
              <a:t>accreditamento condizionato</a:t>
            </a:r>
            <a:r>
              <a:rPr lang="it-IT" sz="3000" dirty="0">
                <a:latin typeface="+mn-lt"/>
              </a:rPr>
              <a:t>, la </a:t>
            </a:r>
            <a:r>
              <a:rPr lang="it-IT" sz="3000" dirty="0" smtClean="0">
                <a:latin typeface="+mn-lt"/>
              </a:rPr>
              <a:t>CEV propone </a:t>
            </a:r>
            <a:r>
              <a:rPr lang="it-IT" sz="3000" dirty="0">
                <a:latin typeface="+mn-lt"/>
              </a:rPr>
              <a:t>all'ANVUR un tempo massimo entro cui il CdS </a:t>
            </a:r>
            <a:r>
              <a:rPr lang="it-IT" sz="3000" dirty="0" smtClean="0">
                <a:latin typeface="+mn-lt"/>
              </a:rPr>
              <a:t>deve superare </a:t>
            </a:r>
            <a:r>
              <a:rPr lang="it-IT" sz="3000" dirty="0">
                <a:latin typeface="+mn-lt"/>
              </a:rPr>
              <a:t>le criticità identificate. Se dopo tale tempo, le </a:t>
            </a:r>
            <a:r>
              <a:rPr lang="it-IT" sz="3000" dirty="0" smtClean="0">
                <a:latin typeface="+mn-lt"/>
              </a:rPr>
              <a:t>criticità permangono</a:t>
            </a:r>
            <a:r>
              <a:rPr lang="it-IT" sz="3000" dirty="0">
                <a:latin typeface="+mn-lt"/>
              </a:rPr>
              <a:t>, il CdS verrà proposto per il "Non accreditamento". </a:t>
            </a:r>
          </a:p>
          <a:p>
            <a:endParaRPr lang="it-IT" sz="3000" dirty="0" smtClean="0">
              <a:latin typeface="+mn-lt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it-IT" sz="3000" dirty="0" smtClean="0">
                <a:latin typeface="+mn-lt"/>
              </a:rPr>
              <a:t>Il </a:t>
            </a:r>
            <a:r>
              <a:rPr lang="it-IT" sz="3000" dirty="0">
                <a:latin typeface="+mn-lt"/>
              </a:rPr>
              <a:t>giudizio finale è di "</a:t>
            </a:r>
            <a:r>
              <a:rPr lang="it-IT" sz="3000" b="1" dirty="0">
                <a:solidFill>
                  <a:srgbClr val="ED7D31"/>
                </a:solidFill>
                <a:latin typeface="+mn-lt"/>
              </a:rPr>
              <a:t>Non accreditamento</a:t>
            </a:r>
            <a:r>
              <a:rPr lang="it-IT" sz="3000" dirty="0">
                <a:latin typeface="+mn-lt"/>
              </a:rPr>
              <a:t>" se tutti e quattro </a:t>
            </a:r>
            <a:r>
              <a:rPr lang="it-IT" sz="3000" dirty="0" smtClean="0">
                <a:latin typeface="+mn-lt"/>
              </a:rPr>
              <a:t>gli </a:t>
            </a:r>
            <a:r>
              <a:rPr lang="it-IT" sz="3000" dirty="0">
                <a:latin typeface="+mn-lt"/>
              </a:rPr>
              <a:t>indicatori AQ5.A, AQ5.B, AQ5.C e AQ5.D sono </a:t>
            </a:r>
            <a:r>
              <a:rPr lang="it-IT" sz="3000" dirty="0" smtClean="0">
                <a:latin typeface="+mn-lt"/>
              </a:rPr>
              <a:t>valutati "Insoddisfacente</a:t>
            </a:r>
            <a:r>
              <a:rPr lang="it-IT" sz="3000" dirty="0">
                <a:latin typeface="+mn-lt"/>
              </a:rPr>
              <a:t>", qualunque sia la valutazione </a:t>
            </a:r>
            <a:r>
              <a:rPr lang="it-IT" sz="3000" dirty="0" smtClean="0">
                <a:latin typeface="+mn-lt"/>
              </a:rPr>
              <a:t>dell'indicatore AQ5.E </a:t>
            </a:r>
            <a:endParaRPr lang="it-IT" sz="3000" dirty="0">
              <a:latin typeface="+mn-lt"/>
            </a:endParaRPr>
          </a:p>
          <a:p>
            <a:pPr marL="457200" indent="-457200">
              <a:buFont typeface="Wingdings" panose="05000000000000000000" pitchFamily="2" charset="2"/>
              <a:buChar char="Ø"/>
            </a:pPr>
            <a:endParaRPr lang="it-IT" sz="3000" dirty="0" smtClean="0">
              <a:latin typeface="+mn-lt"/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it-IT" sz="3000" dirty="0">
              <a:latin typeface="+mn-lt"/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it-IT" sz="30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8131732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ttangolo 8"/>
          <p:cNvSpPr/>
          <p:nvPr/>
        </p:nvSpPr>
        <p:spPr>
          <a:xfrm>
            <a:off x="754063" y="0"/>
            <a:ext cx="335211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2400" b="1" dirty="0">
                <a:solidFill>
                  <a:srgbClr val="FFFFFF"/>
                </a:solidFill>
                <a:latin typeface="Helvetica" panose="020B0604020202020204" pitchFamily="34" charset="0"/>
              </a:rPr>
              <a:t>HIC SUNT FUTURA</a:t>
            </a:r>
          </a:p>
        </p:txBody>
      </p:sp>
      <p:sp>
        <p:nvSpPr>
          <p:cNvPr id="10" name="Rettangolo 9"/>
          <p:cNvSpPr/>
          <p:nvPr/>
        </p:nvSpPr>
        <p:spPr>
          <a:xfrm>
            <a:off x="0" y="0"/>
            <a:ext cx="830263" cy="457200"/>
          </a:xfrm>
          <a:prstGeom prst="rect">
            <a:avLst/>
          </a:prstGeom>
          <a:solidFill>
            <a:srgbClr val="51250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t-IT"/>
          </a:p>
        </p:txBody>
      </p:sp>
      <p:sp>
        <p:nvSpPr>
          <p:cNvPr id="11" name="Rettangolo 10"/>
          <p:cNvSpPr/>
          <p:nvPr/>
        </p:nvSpPr>
        <p:spPr>
          <a:xfrm>
            <a:off x="4106173" y="0"/>
            <a:ext cx="8085827" cy="457200"/>
          </a:xfrm>
          <a:prstGeom prst="rect">
            <a:avLst/>
          </a:prstGeom>
          <a:solidFill>
            <a:srgbClr val="7698B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r"/>
            <a:r>
              <a:rPr lang="it-IT" sz="2000" b="1" dirty="0" smtClean="0">
                <a:solidFill>
                  <a:srgbClr val="FFFFFF"/>
                </a:solidFill>
                <a:latin typeface="Helvetica" panose="020B0604020202020204" pitchFamily="34" charset="0"/>
              </a:rPr>
              <a:t>UNIUD: IL SISTEMA DI ASSICURAZIONE DELLA QUALITÀ (AQ)</a:t>
            </a:r>
            <a:endParaRPr lang="it-IT" sz="2000" b="1" dirty="0">
              <a:solidFill>
                <a:srgbClr val="FFFFFF"/>
              </a:solidFill>
              <a:latin typeface="Helvetica" panose="020B0604020202020204" pitchFamily="34" charset="0"/>
            </a:endParaRPr>
          </a:p>
        </p:txBody>
      </p:sp>
      <p:grpSp>
        <p:nvGrpSpPr>
          <p:cNvPr id="15" name="Gruppo 14"/>
          <p:cNvGrpSpPr/>
          <p:nvPr/>
        </p:nvGrpSpPr>
        <p:grpSpPr>
          <a:xfrm>
            <a:off x="0" y="6391544"/>
            <a:ext cx="12192000" cy="457200"/>
            <a:chOff x="0" y="6400800"/>
            <a:chExt cx="12192000" cy="457200"/>
          </a:xfrm>
        </p:grpSpPr>
        <p:sp>
          <p:nvSpPr>
            <p:cNvPr id="16" name="Rettangolo 15"/>
            <p:cNvSpPr/>
            <p:nvPr/>
          </p:nvSpPr>
          <p:spPr>
            <a:xfrm>
              <a:off x="0" y="6400800"/>
              <a:ext cx="1262063" cy="457200"/>
            </a:xfrm>
            <a:prstGeom prst="rect">
              <a:avLst/>
            </a:prstGeom>
            <a:solidFill>
              <a:srgbClr val="51250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it-IT"/>
            </a:p>
          </p:txBody>
        </p:sp>
        <p:sp>
          <p:nvSpPr>
            <p:cNvPr id="17" name="Rettangolo 16"/>
            <p:cNvSpPr/>
            <p:nvPr/>
          </p:nvSpPr>
          <p:spPr>
            <a:xfrm>
              <a:off x="3787775" y="6400800"/>
              <a:ext cx="8404225" cy="457200"/>
            </a:xfrm>
            <a:prstGeom prst="rect">
              <a:avLst/>
            </a:prstGeom>
            <a:solidFill>
              <a:srgbClr val="7698B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it-IT" dirty="0"/>
                <a:t> </a:t>
              </a:r>
              <a:r>
                <a:rPr lang="it-IT" dirty="0" smtClean="0"/>
                <a:t>Area Pianificazione e controllo direzionale (APIC)</a:t>
              </a:r>
              <a:endParaRPr lang="it-IT" dirty="0"/>
            </a:p>
          </p:txBody>
        </p:sp>
        <p:pic>
          <p:nvPicPr>
            <p:cNvPr id="19" name="Immagine 18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00692" y="6408685"/>
              <a:ext cx="429571" cy="437994"/>
            </a:xfrm>
            <a:prstGeom prst="rect">
              <a:avLst/>
            </a:prstGeom>
          </p:spPr>
        </p:pic>
        <p:sp>
          <p:nvSpPr>
            <p:cNvPr id="20" name="Rettangolo 19"/>
            <p:cNvSpPr/>
            <p:nvPr/>
          </p:nvSpPr>
          <p:spPr>
            <a:xfrm>
              <a:off x="1262063" y="6400800"/>
              <a:ext cx="2565081" cy="4572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it-IT"/>
            </a:p>
          </p:txBody>
        </p:sp>
        <p:pic>
          <p:nvPicPr>
            <p:cNvPr id="21" name="Immagine 20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280745" y="6408686"/>
              <a:ext cx="1069221" cy="437994"/>
            </a:xfrm>
            <a:prstGeom prst="rect">
              <a:avLst/>
            </a:prstGeom>
          </p:spPr>
        </p:pic>
      </p:grpSp>
      <p:sp>
        <p:nvSpPr>
          <p:cNvPr id="3" name="Segnaposto numero diapositiva 2"/>
          <p:cNvSpPr>
            <a:spLocks noGrp="1"/>
          </p:cNvSpPr>
          <p:nvPr>
            <p:ph type="sldNum" sz="quarter" idx="12"/>
          </p:nvPr>
        </p:nvSpPr>
        <p:spPr>
          <a:xfrm>
            <a:off x="9448800" y="6428015"/>
            <a:ext cx="2743200" cy="365125"/>
          </a:xfrm>
        </p:spPr>
        <p:txBody>
          <a:bodyPr/>
          <a:lstStyle/>
          <a:p>
            <a:pPr>
              <a:defRPr/>
            </a:pPr>
            <a:fld id="{2B247FFE-C2D7-4F4A-A0E4-5BC49D6F85A4}" type="slidenum">
              <a:rPr lang="it-IT" sz="1600" b="1" smtClean="0">
                <a:solidFill>
                  <a:schemeClr val="bg1"/>
                </a:solidFill>
              </a:rPr>
              <a:pPr>
                <a:defRPr/>
              </a:pPr>
              <a:t>3</a:t>
            </a:fld>
            <a:endParaRPr lang="it-IT" sz="1600" b="1" dirty="0">
              <a:solidFill>
                <a:schemeClr val="bg1"/>
              </a:solidFill>
            </a:endParaRPr>
          </a:p>
        </p:txBody>
      </p:sp>
      <p:grpSp>
        <p:nvGrpSpPr>
          <p:cNvPr id="70" name="Gruppo 69"/>
          <p:cNvGrpSpPr/>
          <p:nvPr/>
        </p:nvGrpSpPr>
        <p:grpSpPr>
          <a:xfrm>
            <a:off x="1828799" y="498413"/>
            <a:ext cx="8387239" cy="5842315"/>
            <a:chOff x="2164079" y="498413"/>
            <a:chExt cx="8387239" cy="5842315"/>
          </a:xfrm>
        </p:grpSpPr>
        <p:pic>
          <p:nvPicPr>
            <p:cNvPr id="67" name="Immagine 66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64079" y="498413"/>
              <a:ext cx="8387239" cy="5842315"/>
            </a:xfrm>
            <a:prstGeom prst="rect">
              <a:avLst/>
            </a:prstGeom>
          </p:spPr>
        </p:pic>
        <p:cxnSp>
          <p:nvCxnSpPr>
            <p:cNvPr id="5" name="Connettore 2 4"/>
            <p:cNvCxnSpPr/>
            <p:nvPr/>
          </p:nvCxnSpPr>
          <p:spPr>
            <a:xfrm flipV="1">
              <a:off x="3850105" y="739942"/>
              <a:ext cx="3008" cy="198523"/>
            </a:xfrm>
            <a:prstGeom prst="straightConnector1">
              <a:avLst/>
            </a:prstGeom>
            <a:ln w="25400">
              <a:solidFill>
                <a:srgbClr val="FF0000"/>
              </a:solidFill>
              <a:prstDash val="sysDot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Connettore 2 17"/>
            <p:cNvCxnSpPr/>
            <p:nvPr/>
          </p:nvCxnSpPr>
          <p:spPr>
            <a:xfrm flipV="1">
              <a:off x="4471226" y="1454738"/>
              <a:ext cx="325304" cy="148656"/>
            </a:xfrm>
            <a:prstGeom prst="straightConnector1">
              <a:avLst/>
            </a:prstGeom>
            <a:ln w="25400">
              <a:solidFill>
                <a:srgbClr val="FF0000"/>
              </a:solidFill>
              <a:prstDash val="sysDot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Connettore 2 21"/>
            <p:cNvCxnSpPr/>
            <p:nvPr/>
          </p:nvCxnSpPr>
          <p:spPr>
            <a:xfrm flipH="1" flipV="1">
              <a:off x="6174298" y="1436505"/>
              <a:ext cx="10055" cy="438594"/>
            </a:xfrm>
            <a:prstGeom prst="straightConnector1">
              <a:avLst/>
            </a:prstGeom>
            <a:ln w="60325">
              <a:solidFill>
                <a:srgbClr val="FF0000"/>
              </a:solidFill>
              <a:prstDash val="solid"/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Connettore 2 24"/>
            <p:cNvCxnSpPr/>
            <p:nvPr/>
          </p:nvCxnSpPr>
          <p:spPr>
            <a:xfrm flipV="1">
              <a:off x="4248924" y="2559719"/>
              <a:ext cx="444604" cy="815228"/>
            </a:xfrm>
            <a:prstGeom prst="straightConnector1">
              <a:avLst/>
            </a:prstGeom>
            <a:ln w="25400">
              <a:solidFill>
                <a:srgbClr val="FF0000"/>
              </a:solidFill>
              <a:prstDash val="sysDot"/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Connettore 2 25"/>
            <p:cNvCxnSpPr/>
            <p:nvPr/>
          </p:nvCxnSpPr>
          <p:spPr>
            <a:xfrm flipH="1" flipV="1">
              <a:off x="4413065" y="1796344"/>
              <a:ext cx="256466" cy="413457"/>
            </a:xfrm>
            <a:prstGeom prst="straightConnector1">
              <a:avLst/>
            </a:prstGeom>
            <a:ln w="25400">
              <a:solidFill>
                <a:srgbClr val="FF0000"/>
              </a:solidFill>
              <a:prstDash val="sysDot"/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Connettore 2 26"/>
            <p:cNvCxnSpPr/>
            <p:nvPr/>
          </p:nvCxnSpPr>
          <p:spPr>
            <a:xfrm flipV="1">
              <a:off x="3729088" y="1796344"/>
              <a:ext cx="16947" cy="1578603"/>
            </a:xfrm>
            <a:prstGeom prst="straightConnector1">
              <a:avLst/>
            </a:prstGeom>
            <a:ln w="25400">
              <a:solidFill>
                <a:srgbClr val="FF0000"/>
              </a:solidFill>
              <a:prstDash val="sysDot"/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Connettore 2 27"/>
            <p:cNvCxnSpPr/>
            <p:nvPr/>
          </p:nvCxnSpPr>
          <p:spPr>
            <a:xfrm flipH="1" flipV="1">
              <a:off x="4413065" y="4169757"/>
              <a:ext cx="280463" cy="58211"/>
            </a:xfrm>
            <a:prstGeom prst="straightConnector1">
              <a:avLst/>
            </a:prstGeom>
            <a:ln w="25400">
              <a:solidFill>
                <a:srgbClr val="FF0000"/>
              </a:solidFill>
              <a:prstDash val="sysDot"/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Connettore 2 28"/>
            <p:cNvCxnSpPr/>
            <p:nvPr/>
          </p:nvCxnSpPr>
          <p:spPr>
            <a:xfrm flipH="1" flipV="1">
              <a:off x="7813141" y="3485585"/>
              <a:ext cx="9053" cy="286315"/>
            </a:xfrm>
            <a:prstGeom prst="straightConnector1">
              <a:avLst/>
            </a:prstGeom>
            <a:ln w="25400">
              <a:solidFill>
                <a:srgbClr val="FF0000"/>
              </a:solidFill>
              <a:prstDash val="sysDot"/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Connettore 2 29"/>
            <p:cNvCxnSpPr/>
            <p:nvPr/>
          </p:nvCxnSpPr>
          <p:spPr>
            <a:xfrm flipH="1" flipV="1">
              <a:off x="7723450" y="2596995"/>
              <a:ext cx="8209" cy="209579"/>
            </a:xfrm>
            <a:prstGeom prst="straightConnector1">
              <a:avLst/>
            </a:prstGeom>
            <a:ln w="25400">
              <a:solidFill>
                <a:srgbClr val="FF0000"/>
              </a:solidFill>
              <a:prstDash val="sysDot"/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Connettore 2 30"/>
            <p:cNvCxnSpPr/>
            <p:nvPr/>
          </p:nvCxnSpPr>
          <p:spPr>
            <a:xfrm flipH="1" flipV="1">
              <a:off x="5069941" y="3485584"/>
              <a:ext cx="2788" cy="286316"/>
            </a:xfrm>
            <a:prstGeom prst="straightConnector1">
              <a:avLst/>
            </a:prstGeom>
            <a:ln w="25400">
              <a:solidFill>
                <a:srgbClr val="FF0000"/>
              </a:solidFill>
              <a:prstDash val="sysDot"/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Connettore 2 31"/>
            <p:cNvCxnSpPr/>
            <p:nvPr/>
          </p:nvCxnSpPr>
          <p:spPr>
            <a:xfrm flipV="1">
              <a:off x="4830724" y="2596995"/>
              <a:ext cx="38453" cy="1174905"/>
            </a:xfrm>
            <a:prstGeom prst="straightConnector1">
              <a:avLst/>
            </a:prstGeom>
            <a:ln w="25400">
              <a:solidFill>
                <a:srgbClr val="FF0000"/>
              </a:solidFill>
              <a:prstDash val="sysDot"/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Rettangolo 1"/>
          <p:cNvSpPr/>
          <p:nvPr/>
        </p:nvSpPr>
        <p:spPr>
          <a:xfrm>
            <a:off x="0" y="5412352"/>
            <a:ext cx="3514825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1200" b="1" dirty="0" smtClean="0"/>
              <a:t>Principali riferimenti normativi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it-IT" sz="1200" dirty="0" smtClean="0"/>
              <a:t>Legge </a:t>
            </a:r>
            <a:r>
              <a:rPr lang="it-IT" sz="1200" dirty="0"/>
              <a:t>n. 240 del 20/12/2010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it-IT" sz="1200" dirty="0"/>
              <a:t>Decreto legislativo n. 19 del 27/01/2012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it-IT" sz="1200" dirty="0"/>
              <a:t>Decreto Ministeriale n. 47 del 30/01/2013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it-IT" sz="1200" dirty="0"/>
              <a:t>Decreto Ministeriale n. 1059 del 23/12/2013</a:t>
            </a:r>
          </a:p>
        </p:txBody>
      </p:sp>
    </p:spTree>
    <p:extLst>
      <p:ext uri="{BB962C8B-B14F-4D97-AF65-F5344CB8AC3E}">
        <p14:creationId xmlns:p14="http://schemas.microsoft.com/office/powerpoint/2010/main" val="27160883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ttangolo 8"/>
          <p:cNvSpPr/>
          <p:nvPr/>
        </p:nvSpPr>
        <p:spPr>
          <a:xfrm>
            <a:off x="754063" y="0"/>
            <a:ext cx="335211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t-IT"/>
          </a:p>
        </p:txBody>
      </p:sp>
      <p:sp>
        <p:nvSpPr>
          <p:cNvPr id="10" name="Rettangolo 9"/>
          <p:cNvSpPr/>
          <p:nvPr/>
        </p:nvSpPr>
        <p:spPr>
          <a:xfrm>
            <a:off x="0" y="0"/>
            <a:ext cx="830263" cy="457200"/>
          </a:xfrm>
          <a:prstGeom prst="rect">
            <a:avLst/>
          </a:prstGeom>
          <a:solidFill>
            <a:srgbClr val="51250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t-IT"/>
          </a:p>
        </p:txBody>
      </p:sp>
      <p:sp>
        <p:nvSpPr>
          <p:cNvPr id="11" name="Rettangolo 10"/>
          <p:cNvSpPr/>
          <p:nvPr/>
        </p:nvSpPr>
        <p:spPr>
          <a:xfrm>
            <a:off x="4106173" y="0"/>
            <a:ext cx="8085827" cy="457200"/>
          </a:xfrm>
          <a:prstGeom prst="rect">
            <a:avLst/>
          </a:prstGeom>
          <a:solidFill>
            <a:srgbClr val="7698B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r"/>
            <a:r>
              <a:rPr lang="it-IT" sz="2000" b="1" i="1" dirty="0" smtClean="0">
                <a:solidFill>
                  <a:schemeClr val="bg1"/>
                </a:solidFill>
                <a:cs typeface="Helvetica"/>
              </a:rPr>
              <a:t>I POSSIBILI STATI DEL CDS  A SEGUITO DELLA VISITA DELLA CEV</a:t>
            </a:r>
            <a:endParaRPr lang="it-IT" sz="2000" b="1" i="1" dirty="0">
              <a:solidFill>
                <a:schemeClr val="bg1"/>
              </a:solidFill>
              <a:cs typeface="Helvetica"/>
            </a:endParaRPr>
          </a:p>
        </p:txBody>
      </p:sp>
      <p:grpSp>
        <p:nvGrpSpPr>
          <p:cNvPr id="15" name="Gruppo 14"/>
          <p:cNvGrpSpPr/>
          <p:nvPr/>
        </p:nvGrpSpPr>
        <p:grpSpPr>
          <a:xfrm>
            <a:off x="0" y="6391544"/>
            <a:ext cx="12192000" cy="457200"/>
            <a:chOff x="0" y="6400800"/>
            <a:chExt cx="12192000" cy="457200"/>
          </a:xfrm>
        </p:grpSpPr>
        <p:sp>
          <p:nvSpPr>
            <p:cNvPr id="16" name="Rettangolo 15"/>
            <p:cNvSpPr/>
            <p:nvPr/>
          </p:nvSpPr>
          <p:spPr>
            <a:xfrm>
              <a:off x="0" y="6400800"/>
              <a:ext cx="1262063" cy="457200"/>
            </a:xfrm>
            <a:prstGeom prst="rect">
              <a:avLst/>
            </a:prstGeom>
            <a:solidFill>
              <a:srgbClr val="51250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it-IT"/>
            </a:p>
          </p:txBody>
        </p:sp>
        <p:sp>
          <p:nvSpPr>
            <p:cNvPr id="17" name="Rettangolo 16"/>
            <p:cNvSpPr/>
            <p:nvPr/>
          </p:nvSpPr>
          <p:spPr>
            <a:xfrm>
              <a:off x="3787775" y="6400800"/>
              <a:ext cx="8404225" cy="457200"/>
            </a:xfrm>
            <a:prstGeom prst="rect">
              <a:avLst/>
            </a:prstGeom>
            <a:solidFill>
              <a:srgbClr val="7698B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it-IT" dirty="0"/>
            </a:p>
          </p:txBody>
        </p:sp>
        <p:pic>
          <p:nvPicPr>
            <p:cNvPr id="19" name="Immagine 18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00692" y="6408685"/>
              <a:ext cx="429571" cy="437994"/>
            </a:xfrm>
            <a:prstGeom prst="rect">
              <a:avLst/>
            </a:prstGeom>
          </p:spPr>
        </p:pic>
        <p:sp>
          <p:nvSpPr>
            <p:cNvPr id="20" name="Rettangolo 19"/>
            <p:cNvSpPr/>
            <p:nvPr/>
          </p:nvSpPr>
          <p:spPr>
            <a:xfrm>
              <a:off x="1262063" y="6400800"/>
              <a:ext cx="2565081" cy="4572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it-IT"/>
            </a:p>
          </p:txBody>
        </p:sp>
        <p:pic>
          <p:nvPicPr>
            <p:cNvPr id="21" name="Immagine 20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280745" y="6408686"/>
              <a:ext cx="1069221" cy="437994"/>
            </a:xfrm>
            <a:prstGeom prst="rect">
              <a:avLst/>
            </a:prstGeom>
          </p:spPr>
        </p:pic>
      </p:grpSp>
      <p:sp>
        <p:nvSpPr>
          <p:cNvPr id="3" name="Segnaposto numero diapositiva 2"/>
          <p:cNvSpPr>
            <a:spLocks noGrp="1"/>
          </p:cNvSpPr>
          <p:nvPr>
            <p:ph type="sldNum" sz="quarter" idx="12"/>
          </p:nvPr>
        </p:nvSpPr>
        <p:spPr>
          <a:xfrm>
            <a:off x="9448800" y="6428015"/>
            <a:ext cx="2743200" cy="365125"/>
          </a:xfrm>
        </p:spPr>
        <p:txBody>
          <a:bodyPr/>
          <a:lstStyle/>
          <a:p>
            <a:pPr>
              <a:defRPr/>
            </a:pPr>
            <a:fld id="{2B247FFE-C2D7-4F4A-A0E4-5BC49D6F85A4}" type="slidenum">
              <a:rPr lang="it-IT" sz="1600" b="1" smtClean="0">
                <a:solidFill>
                  <a:schemeClr val="bg1"/>
                </a:solidFill>
              </a:rPr>
              <a:pPr>
                <a:defRPr/>
              </a:pPr>
              <a:t>30</a:t>
            </a:fld>
            <a:endParaRPr lang="it-IT" sz="1600" b="1" dirty="0">
              <a:solidFill>
                <a:schemeClr val="bg1"/>
              </a:solidFill>
            </a:endParaRPr>
          </a:p>
        </p:txBody>
      </p:sp>
      <p:grpSp>
        <p:nvGrpSpPr>
          <p:cNvPr id="18" name="Gruppo 17"/>
          <p:cNvGrpSpPr/>
          <p:nvPr/>
        </p:nvGrpSpPr>
        <p:grpSpPr>
          <a:xfrm>
            <a:off x="0" y="6400422"/>
            <a:ext cx="12192000" cy="457578"/>
            <a:chOff x="0" y="6400800"/>
            <a:chExt cx="12192000" cy="457200"/>
          </a:xfrm>
        </p:grpSpPr>
        <p:sp>
          <p:nvSpPr>
            <p:cNvPr id="22" name="Rettangolo 21"/>
            <p:cNvSpPr/>
            <p:nvPr/>
          </p:nvSpPr>
          <p:spPr>
            <a:xfrm>
              <a:off x="0" y="6400800"/>
              <a:ext cx="1262063" cy="457200"/>
            </a:xfrm>
            <a:prstGeom prst="rect">
              <a:avLst/>
            </a:prstGeom>
            <a:solidFill>
              <a:srgbClr val="51250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it-IT"/>
            </a:p>
          </p:txBody>
        </p:sp>
        <p:sp>
          <p:nvSpPr>
            <p:cNvPr id="23" name="Rettangolo 22"/>
            <p:cNvSpPr/>
            <p:nvPr/>
          </p:nvSpPr>
          <p:spPr>
            <a:xfrm>
              <a:off x="3787775" y="6400800"/>
              <a:ext cx="8404225" cy="457200"/>
            </a:xfrm>
            <a:prstGeom prst="rect">
              <a:avLst/>
            </a:prstGeom>
            <a:solidFill>
              <a:srgbClr val="7698B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it-IT" dirty="0"/>
            </a:p>
          </p:txBody>
        </p:sp>
        <p:pic>
          <p:nvPicPr>
            <p:cNvPr id="24" name="Immagine 23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00692" y="6408685"/>
              <a:ext cx="429571" cy="437994"/>
            </a:xfrm>
            <a:prstGeom prst="rect">
              <a:avLst/>
            </a:prstGeom>
          </p:spPr>
        </p:pic>
        <p:sp>
          <p:nvSpPr>
            <p:cNvPr id="25" name="Rettangolo 24"/>
            <p:cNvSpPr/>
            <p:nvPr/>
          </p:nvSpPr>
          <p:spPr>
            <a:xfrm>
              <a:off x="1262063" y="6400800"/>
              <a:ext cx="2565081" cy="4572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it-IT"/>
            </a:p>
          </p:txBody>
        </p:sp>
        <p:pic>
          <p:nvPicPr>
            <p:cNvPr id="26" name="Immagine 25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280745" y="6408686"/>
              <a:ext cx="1069221" cy="437994"/>
            </a:xfrm>
            <a:prstGeom prst="rect">
              <a:avLst/>
            </a:prstGeom>
          </p:spPr>
        </p:pic>
      </p:grpSp>
      <p:sp>
        <p:nvSpPr>
          <p:cNvPr id="28" name="CasellaDiTesto 27"/>
          <p:cNvSpPr txBox="1"/>
          <p:nvPr/>
        </p:nvSpPr>
        <p:spPr>
          <a:xfrm>
            <a:off x="3827144" y="6470304"/>
            <a:ext cx="701545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200" b="1" dirty="0" smtClean="0">
                <a:solidFill>
                  <a:schemeClr val="bg1"/>
                </a:solidFill>
              </a:rPr>
              <a:t>AREA PIANIFICAZIONE E CONTROLLO DIREZIONALE (APIC)</a:t>
            </a:r>
            <a:endParaRPr lang="it-IT" sz="1200" b="1" dirty="0">
              <a:solidFill>
                <a:schemeClr val="bg1"/>
              </a:solidFill>
            </a:endParaRPr>
          </a:p>
        </p:txBody>
      </p:sp>
      <p:sp>
        <p:nvSpPr>
          <p:cNvPr id="29" name="Rettangolo 28"/>
          <p:cNvSpPr/>
          <p:nvPr/>
        </p:nvSpPr>
        <p:spPr>
          <a:xfrm>
            <a:off x="754063" y="0"/>
            <a:ext cx="3033712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2200" b="1" dirty="0" smtClean="0"/>
              <a:t>HIC SUNT FUTURA</a:t>
            </a:r>
            <a:endParaRPr lang="it-IT" sz="2200" b="1" dirty="0"/>
          </a:p>
        </p:txBody>
      </p:sp>
      <p:pic>
        <p:nvPicPr>
          <p:cNvPr id="2" name="Immagine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33003" y="527082"/>
            <a:ext cx="11796244" cy="56947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76589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ttangolo 8"/>
          <p:cNvSpPr/>
          <p:nvPr/>
        </p:nvSpPr>
        <p:spPr>
          <a:xfrm>
            <a:off x="754063" y="0"/>
            <a:ext cx="335211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t-IT"/>
          </a:p>
        </p:txBody>
      </p:sp>
      <p:sp>
        <p:nvSpPr>
          <p:cNvPr id="10" name="Rettangolo 9"/>
          <p:cNvSpPr/>
          <p:nvPr/>
        </p:nvSpPr>
        <p:spPr>
          <a:xfrm>
            <a:off x="0" y="0"/>
            <a:ext cx="830263" cy="457200"/>
          </a:xfrm>
          <a:prstGeom prst="rect">
            <a:avLst/>
          </a:prstGeom>
          <a:solidFill>
            <a:srgbClr val="51250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t-IT"/>
          </a:p>
        </p:txBody>
      </p:sp>
      <p:sp>
        <p:nvSpPr>
          <p:cNvPr id="11" name="Rettangolo 10"/>
          <p:cNvSpPr/>
          <p:nvPr/>
        </p:nvSpPr>
        <p:spPr>
          <a:xfrm>
            <a:off x="4106173" y="0"/>
            <a:ext cx="8085827" cy="457200"/>
          </a:xfrm>
          <a:prstGeom prst="rect">
            <a:avLst/>
          </a:prstGeom>
          <a:solidFill>
            <a:srgbClr val="7698B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r"/>
            <a:r>
              <a:rPr lang="it-IT" sz="2000" b="1" i="1" dirty="0" smtClean="0">
                <a:solidFill>
                  <a:schemeClr val="bg1"/>
                </a:solidFill>
                <a:cs typeface="Helvetica"/>
              </a:rPr>
              <a:t>IL GIUDIZIO FINALE DELL’ANVUR SULLA SEDE</a:t>
            </a:r>
            <a:endParaRPr lang="it-IT" sz="2000" b="1" i="1" dirty="0">
              <a:solidFill>
                <a:schemeClr val="bg1"/>
              </a:solidFill>
              <a:cs typeface="Helvetica"/>
            </a:endParaRPr>
          </a:p>
        </p:txBody>
      </p:sp>
      <p:grpSp>
        <p:nvGrpSpPr>
          <p:cNvPr id="15" name="Gruppo 14"/>
          <p:cNvGrpSpPr/>
          <p:nvPr/>
        </p:nvGrpSpPr>
        <p:grpSpPr>
          <a:xfrm>
            <a:off x="0" y="6391544"/>
            <a:ext cx="12192000" cy="457200"/>
            <a:chOff x="0" y="6400800"/>
            <a:chExt cx="12192000" cy="457200"/>
          </a:xfrm>
        </p:grpSpPr>
        <p:sp>
          <p:nvSpPr>
            <p:cNvPr id="16" name="Rettangolo 15"/>
            <p:cNvSpPr/>
            <p:nvPr/>
          </p:nvSpPr>
          <p:spPr>
            <a:xfrm>
              <a:off x="0" y="6400800"/>
              <a:ext cx="1262063" cy="457200"/>
            </a:xfrm>
            <a:prstGeom prst="rect">
              <a:avLst/>
            </a:prstGeom>
            <a:solidFill>
              <a:srgbClr val="51250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it-IT"/>
            </a:p>
          </p:txBody>
        </p:sp>
        <p:sp>
          <p:nvSpPr>
            <p:cNvPr id="17" name="Rettangolo 16"/>
            <p:cNvSpPr/>
            <p:nvPr/>
          </p:nvSpPr>
          <p:spPr>
            <a:xfrm>
              <a:off x="3787775" y="6400800"/>
              <a:ext cx="8404225" cy="457200"/>
            </a:xfrm>
            <a:prstGeom prst="rect">
              <a:avLst/>
            </a:prstGeom>
            <a:solidFill>
              <a:srgbClr val="7698B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it-IT" dirty="0"/>
            </a:p>
          </p:txBody>
        </p:sp>
        <p:pic>
          <p:nvPicPr>
            <p:cNvPr id="19" name="Immagine 18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00692" y="6408685"/>
              <a:ext cx="429571" cy="437994"/>
            </a:xfrm>
            <a:prstGeom prst="rect">
              <a:avLst/>
            </a:prstGeom>
          </p:spPr>
        </p:pic>
        <p:sp>
          <p:nvSpPr>
            <p:cNvPr id="20" name="Rettangolo 19"/>
            <p:cNvSpPr/>
            <p:nvPr/>
          </p:nvSpPr>
          <p:spPr>
            <a:xfrm>
              <a:off x="1262063" y="6400800"/>
              <a:ext cx="2565081" cy="4572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it-IT"/>
            </a:p>
          </p:txBody>
        </p:sp>
        <p:pic>
          <p:nvPicPr>
            <p:cNvPr id="21" name="Immagine 20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280745" y="6408686"/>
              <a:ext cx="1069221" cy="437994"/>
            </a:xfrm>
            <a:prstGeom prst="rect">
              <a:avLst/>
            </a:prstGeom>
          </p:spPr>
        </p:pic>
      </p:grpSp>
      <p:sp>
        <p:nvSpPr>
          <p:cNvPr id="3" name="Segnaposto numero diapositiva 2"/>
          <p:cNvSpPr>
            <a:spLocks noGrp="1"/>
          </p:cNvSpPr>
          <p:nvPr>
            <p:ph type="sldNum" sz="quarter" idx="12"/>
          </p:nvPr>
        </p:nvSpPr>
        <p:spPr>
          <a:xfrm>
            <a:off x="9448800" y="6428015"/>
            <a:ext cx="2743200" cy="365125"/>
          </a:xfrm>
        </p:spPr>
        <p:txBody>
          <a:bodyPr/>
          <a:lstStyle/>
          <a:p>
            <a:pPr>
              <a:defRPr/>
            </a:pPr>
            <a:fld id="{2B247FFE-C2D7-4F4A-A0E4-5BC49D6F85A4}" type="slidenum">
              <a:rPr lang="it-IT" sz="1600" b="1" smtClean="0">
                <a:solidFill>
                  <a:schemeClr val="bg1"/>
                </a:solidFill>
              </a:rPr>
              <a:pPr>
                <a:defRPr/>
              </a:pPr>
              <a:t>31</a:t>
            </a:fld>
            <a:endParaRPr lang="it-IT" sz="1600" b="1" dirty="0">
              <a:solidFill>
                <a:schemeClr val="bg1"/>
              </a:solidFill>
            </a:endParaRPr>
          </a:p>
        </p:txBody>
      </p:sp>
      <p:grpSp>
        <p:nvGrpSpPr>
          <p:cNvPr id="18" name="Gruppo 17"/>
          <p:cNvGrpSpPr/>
          <p:nvPr/>
        </p:nvGrpSpPr>
        <p:grpSpPr>
          <a:xfrm>
            <a:off x="0" y="6400422"/>
            <a:ext cx="12192000" cy="457578"/>
            <a:chOff x="0" y="6400800"/>
            <a:chExt cx="12192000" cy="457200"/>
          </a:xfrm>
        </p:grpSpPr>
        <p:sp>
          <p:nvSpPr>
            <p:cNvPr id="22" name="Rettangolo 21"/>
            <p:cNvSpPr/>
            <p:nvPr/>
          </p:nvSpPr>
          <p:spPr>
            <a:xfrm>
              <a:off x="0" y="6400800"/>
              <a:ext cx="1262063" cy="457200"/>
            </a:xfrm>
            <a:prstGeom prst="rect">
              <a:avLst/>
            </a:prstGeom>
            <a:solidFill>
              <a:srgbClr val="51250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it-IT"/>
            </a:p>
          </p:txBody>
        </p:sp>
        <p:sp>
          <p:nvSpPr>
            <p:cNvPr id="23" name="Rettangolo 22"/>
            <p:cNvSpPr/>
            <p:nvPr/>
          </p:nvSpPr>
          <p:spPr>
            <a:xfrm>
              <a:off x="3787775" y="6400800"/>
              <a:ext cx="8404225" cy="457200"/>
            </a:xfrm>
            <a:prstGeom prst="rect">
              <a:avLst/>
            </a:prstGeom>
            <a:solidFill>
              <a:srgbClr val="7698B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it-IT" dirty="0"/>
            </a:p>
          </p:txBody>
        </p:sp>
        <p:pic>
          <p:nvPicPr>
            <p:cNvPr id="24" name="Immagine 23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00692" y="6408685"/>
              <a:ext cx="429571" cy="437994"/>
            </a:xfrm>
            <a:prstGeom prst="rect">
              <a:avLst/>
            </a:prstGeom>
          </p:spPr>
        </p:pic>
        <p:sp>
          <p:nvSpPr>
            <p:cNvPr id="25" name="Rettangolo 24"/>
            <p:cNvSpPr/>
            <p:nvPr/>
          </p:nvSpPr>
          <p:spPr>
            <a:xfrm>
              <a:off x="1262063" y="6400800"/>
              <a:ext cx="2565081" cy="4572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it-IT"/>
            </a:p>
          </p:txBody>
        </p:sp>
        <p:pic>
          <p:nvPicPr>
            <p:cNvPr id="26" name="Immagine 25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280745" y="6408686"/>
              <a:ext cx="1069221" cy="437994"/>
            </a:xfrm>
            <a:prstGeom prst="rect">
              <a:avLst/>
            </a:prstGeom>
          </p:spPr>
        </p:pic>
      </p:grpSp>
      <p:sp>
        <p:nvSpPr>
          <p:cNvPr id="28" name="CasellaDiTesto 27"/>
          <p:cNvSpPr txBox="1"/>
          <p:nvPr/>
        </p:nvSpPr>
        <p:spPr>
          <a:xfrm>
            <a:off x="3827144" y="6470304"/>
            <a:ext cx="701545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200" b="1" dirty="0" smtClean="0">
                <a:solidFill>
                  <a:schemeClr val="bg1"/>
                </a:solidFill>
              </a:rPr>
              <a:t>AREA PIANIFICAZIONE E CONTROLLO DIREZIONALE (APIC)</a:t>
            </a:r>
            <a:endParaRPr lang="it-IT" sz="1200" b="1" dirty="0">
              <a:solidFill>
                <a:schemeClr val="bg1"/>
              </a:solidFill>
            </a:endParaRPr>
          </a:p>
        </p:txBody>
      </p:sp>
      <p:sp>
        <p:nvSpPr>
          <p:cNvPr id="29" name="Rettangolo 28"/>
          <p:cNvSpPr/>
          <p:nvPr/>
        </p:nvSpPr>
        <p:spPr>
          <a:xfrm>
            <a:off x="754063" y="0"/>
            <a:ext cx="3033712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2200" b="1" dirty="0" smtClean="0"/>
              <a:t>HIC SUNT FUTURA</a:t>
            </a:r>
            <a:endParaRPr lang="it-IT" sz="2200" b="1" dirty="0"/>
          </a:p>
        </p:txBody>
      </p:sp>
      <p:sp>
        <p:nvSpPr>
          <p:cNvPr id="33" name="CasellaDiTesto 32"/>
          <p:cNvSpPr txBox="1"/>
          <p:nvPr/>
        </p:nvSpPr>
        <p:spPr>
          <a:xfrm>
            <a:off x="244300" y="457200"/>
            <a:ext cx="11249626" cy="70173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3000" dirty="0" smtClean="0">
                <a:latin typeface="+mn-lt"/>
              </a:rPr>
              <a:t>Su </a:t>
            </a:r>
            <a:r>
              <a:rPr lang="it-IT" sz="3000" dirty="0">
                <a:latin typeface="+mn-lt"/>
              </a:rPr>
              <a:t>proposta della CEV, l'ANVUR </a:t>
            </a:r>
            <a:r>
              <a:rPr lang="it-IT" sz="3000" dirty="0" smtClean="0">
                <a:latin typeface="+mn-lt"/>
              </a:rPr>
              <a:t>determina il </a:t>
            </a:r>
            <a:r>
              <a:rPr lang="it-IT" sz="3000" b="1" dirty="0" smtClean="0">
                <a:solidFill>
                  <a:srgbClr val="ED7D31"/>
                </a:solidFill>
                <a:latin typeface="+mn-lt"/>
              </a:rPr>
              <a:t>giudizio </a:t>
            </a:r>
            <a:r>
              <a:rPr lang="it-IT" sz="3000" b="1" dirty="0">
                <a:solidFill>
                  <a:srgbClr val="ED7D31"/>
                </a:solidFill>
                <a:latin typeface="+mn-lt"/>
              </a:rPr>
              <a:t>finale </a:t>
            </a:r>
            <a:r>
              <a:rPr lang="it-IT" sz="3000" dirty="0" smtClean="0">
                <a:latin typeface="+mn-lt"/>
              </a:rPr>
              <a:t>sull’</a:t>
            </a:r>
            <a:r>
              <a:rPr lang="it-IT" sz="3000" b="1" dirty="0" smtClean="0">
                <a:solidFill>
                  <a:srgbClr val="ED7D31"/>
                </a:solidFill>
                <a:latin typeface="+mn-lt"/>
              </a:rPr>
              <a:t>Accreditamento</a:t>
            </a:r>
            <a:r>
              <a:rPr lang="it-IT" sz="3000" dirty="0" smtClean="0">
                <a:latin typeface="+mn-lt"/>
              </a:rPr>
              <a:t> </a:t>
            </a:r>
            <a:r>
              <a:rPr lang="it-IT" sz="3000" b="1" dirty="0" smtClean="0">
                <a:solidFill>
                  <a:srgbClr val="ED7D31"/>
                </a:solidFill>
                <a:latin typeface="+mn-lt"/>
              </a:rPr>
              <a:t>periodico</a:t>
            </a:r>
            <a:r>
              <a:rPr lang="it-IT" sz="3000" dirty="0" smtClean="0">
                <a:latin typeface="+mn-lt"/>
              </a:rPr>
              <a:t> </a:t>
            </a:r>
            <a:r>
              <a:rPr lang="it-IT" sz="3000" dirty="0">
                <a:latin typeface="+mn-lt"/>
              </a:rPr>
              <a:t>della </a:t>
            </a:r>
            <a:r>
              <a:rPr lang="it-IT" sz="3000" b="1" dirty="0">
                <a:solidFill>
                  <a:srgbClr val="ED7D31"/>
                </a:solidFill>
                <a:latin typeface="+mn-lt"/>
              </a:rPr>
              <a:t>sede</a:t>
            </a:r>
            <a:r>
              <a:rPr lang="it-IT" sz="3000" dirty="0">
                <a:solidFill>
                  <a:srgbClr val="ED7D31"/>
                </a:solidFill>
                <a:latin typeface="+mn-lt"/>
              </a:rPr>
              <a:t> </a:t>
            </a:r>
            <a:r>
              <a:rPr lang="it-IT" sz="3000" dirty="0" smtClean="0">
                <a:latin typeface="+mn-lt"/>
              </a:rPr>
              <a:t>in base ai seguenti </a:t>
            </a:r>
            <a:r>
              <a:rPr lang="it-IT" sz="3000" dirty="0">
                <a:latin typeface="+mn-lt"/>
              </a:rPr>
              <a:t>criteri: </a:t>
            </a:r>
          </a:p>
          <a:p>
            <a:endParaRPr lang="it-IT" sz="3000" dirty="0">
              <a:latin typeface="+mn-lt"/>
            </a:endParaRPr>
          </a:p>
          <a:p>
            <a:r>
              <a:rPr lang="it-IT" sz="3000" dirty="0" smtClean="0">
                <a:latin typeface="+mn-lt"/>
              </a:rPr>
              <a:t>Il </a:t>
            </a:r>
            <a:r>
              <a:rPr lang="it-IT" sz="3000" dirty="0">
                <a:latin typeface="+mn-lt"/>
              </a:rPr>
              <a:t>giudizio finale sulla Sede è "</a:t>
            </a:r>
            <a:r>
              <a:rPr lang="it-IT" sz="3000" b="1" dirty="0">
                <a:solidFill>
                  <a:srgbClr val="ED7D31"/>
                </a:solidFill>
                <a:latin typeface="+mn-lt"/>
              </a:rPr>
              <a:t>Pienamente positivo</a:t>
            </a:r>
            <a:r>
              <a:rPr lang="it-IT" sz="3000" dirty="0">
                <a:latin typeface="+mn-lt"/>
              </a:rPr>
              <a:t>" solo se è </a:t>
            </a:r>
          </a:p>
          <a:p>
            <a:r>
              <a:rPr lang="it-IT" sz="3000" dirty="0">
                <a:latin typeface="+mn-lt"/>
              </a:rPr>
              <a:t>simultaneamente verificato che: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it-IT" sz="3000" dirty="0">
                <a:latin typeface="+mn-lt"/>
              </a:rPr>
              <a:t>la maggioranza dei CdS riceve il giudizio finale "Pienamente positivo" e i restanti CdS ricevono un giudizio finale non inferiore a "Soddisfacente";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it-IT" sz="3000" dirty="0">
                <a:latin typeface="+mn-lt"/>
              </a:rPr>
              <a:t>il requisito AQ1 è "Pienamente </a:t>
            </a:r>
            <a:r>
              <a:rPr lang="it-IT" sz="3000" dirty="0" smtClean="0">
                <a:latin typeface="+mn-lt"/>
              </a:rPr>
              <a:t>positivo", almeno </a:t>
            </a:r>
            <a:r>
              <a:rPr lang="it-IT" sz="3000" dirty="0">
                <a:latin typeface="+mn-lt"/>
              </a:rPr>
              <a:t>uno tra i requisiti AQ2, AQ3, AQ4, AQ6, AQ7 è "Pienamente </a:t>
            </a:r>
            <a:r>
              <a:rPr lang="it-IT" sz="3000" dirty="0" smtClean="0">
                <a:latin typeface="+mn-lt"/>
              </a:rPr>
              <a:t>positivo", nessuno </a:t>
            </a:r>
            <a:r>
              <a:rPr lang="it-IT" sz="3000" dirty="0">
                <a:latin typeface="+mn-lt"/>
              </a:rPr>
              <a:t>dei rimanenti requisiti è valutato "Insoddisfacente" e al massimo uno è valutato "con riserve". </a:t>
            </a:r>
          </a:p>
          <a:p>
            <a:endParaRPr lang="it-IT" sz="3000" dirty="0" smtClean="0">
              <a:latin typeface="+mn-lt"/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it-IT" sz="3000" dirty="0" smtClean="0">
              <a:latin typeface="+mn-lt"/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it-IT" sz="30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4841996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ttangolo 8"/>
          <p:cNvSpPr/>
          <p:nvPr/>
        </p:nvSpPr>
        <p:spPr>
          <a:xfrm>
            <a:off x="754063" y="0"/>
            <a:ext cx="335211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t-IT"/>
          </a:p>
        </p:txBody>
      </p:sp>
      <p:sp>
        <p:nvSpPr>
          <p:cNvPr id="10" name="Rettangolo 9"/>
          <p:cNvSpPr/>
          <p:nvPr/>
        </p:nvSpPr>
        <p:spPr>
          <a:xfrm>
            <a:off x="0" y="0"/>
            <a:ext cx="830263" cy="457200"/>
          </a:xfrm>
          <a:prstGeom prst="rect">
            <a:avLst/>
          </a:prstGeom>
          <a:solidFill>
            <a:srgbClr val="51250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t-IT"/>
          </a:p>
        </p:txBody>
      </p:sp>
      <p:sp>
        <p:nvSpPr>
          <p:cNvPr id="11" name="Rettangolo 10"/>
          <p:cNvSpPr/>
          <p:nvPr/>
        </p:nvSpPr>
        <p:spPr>
          <a:xfrm>
            <a:off x="4106173" y="0"/>
            <a:ext cx="8085827" cy="457200"/>
          </a:xfrm>
          <a:prstGeom prst="rect">
            <a:avLst/>
          </a:prstGeom>
          <a:solidFill>
            <a:srgbClr val="7698B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r"/>
            <a:r>
              <a:rPr lang="it-IT" sz="2000" b="1" i="1" dirty="0" smtClean="0">
                <a:solidFill>
                  <a:schemeClr val="bg1"/>
                </a:solidFill>
                <a:cs typeface="Helvetica"/>
              </a:rPr>
              <a:t>IL GIUDIZIO FINALE DELL’ANVUR SULLA SEDE</a:t>
            </a:r>
            <a:endParaRPr lang="it-IT" sz="2000" b="1" i="1" dirty="0">
              <a:solidFill>
                <a:schemeClr val="bg1"/>
              </a:solidFill>
              <a:cs typeface="Helvetica"/>
            </a:endParaRPr>
          </a:p>
        </p:txBody>
      </p:sp>
      <p:grpSp>
        <p:nvGrpSpPr>
          <p:cNvPr id="15" name="Gruppo 14"/>
          <p:cNvGrpSpPr/>
          <p:nvPr/>
        </p:nvGrpSpPr>
        <p:grpSpPr>
          <a:xfrm>
            <a:off x="0" y="6391544"/>
            <a:ext cx="12192000" cy="457200"/>
            <a:chOff x="0" y="6400800"/>
            <a:chExt cx="12192000" cy="457200"/>
          </a:xfrm>
        </p:grpSpPr>
        <p:sp>
          <p:nvSpPr>
            <p:cNvPr id="16" name="Rettangolo 15"/>
            <p:cNvSpPr/>
            <p:nvPr/>
          </p:nvSpPr>
          <p:spPr>
            <a:xfrm>
              <a:off x="0" y="6400800"/>
              <a:ext cx="1262063" cy="457200"/>
            </a:xfrm>
            <a:prstGeom prst="rect">
              <a:avLst/>
            </a:prstGeom>
            <a:solidFill>
              <a:srgbClr val="51250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it-IT"/>
            </a:p>
          </p:txBody>
        </p:sp>
        <p:sp>
          <p:nvSpPr>
            <p:cNvPr id="17" name="Rettangolo 16"/>
            <p:cNvSpPr/>
            <p:nvPr/>
          </p:nvSpPr>
          <p:spPr>
            <a:xfrm>
              <a:off x="3787775" y="6400800"/>
              <a:ext cx="8404225" cy="457200"/>
            </a:xfrm>
            <a:prstGeom prst="rect">
              <a:avLst/>
            </a:prstGeom>
            <a:solidFill>
              <a:srgbClr val="7698B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it-IT" dirty="0"/>
            </a:p>
          </p:txBody>
        </p:sp>
        <p:pic>
          <p:nvPicPr>
            <p:cNvPr id="19" name="Immagine 18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00692" y="6408685"/>
              <a:ext cx="429571" cy="437994"/>
            </a:xfrm>
            <a:prstGeom prst="rect">
              <a:avLst/>
            </a:prstGeom>
          </p:spPr>
        </p:pic>
        <p:sp>
          <p:nvSpPr>
            <p:cNvPr id="20" name="Rettangolo 19"/>
            <p:cNvSpPr/>
            <p:nvPr/>
          </p:nvSpPr>
          <p:spPr>
            <a:xfrm>
              <a:off x="1262063" y="6400800"/>
              <a:ext cx="2565081" cy="4572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it-IT"/>
            </a:p>
          </p:txBody>
        </p:sp>
        <p:pic>
          <p:nvPicPr>
            <p:cNvPr id="21" name="Immagine 20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280745" y="6408686"/>
              <a:ext cx="1069221" cy="437994"/>
            </a:xfrm>
            <a:prstGeom prst="rect">
              <a:avLst/>
            </a:prstGeom>
          </p:spPr>
        </p:pic>
      </p:grpSp>
      <p:sp>
        <p:nvSpPr>
          <p:cNvPr id="3" name="Segnaposto numero diapositiva 2"/>
          <p:cNvSpPr>
            <a:spLocks noGrp="1"/>
          </p:cNvSpPr>
          <p:nvPr>
            <p:ph type="sldNum" sz="quarter" idx="12"/>
          </p:nvPr>
        </p:nvSpPr>
        <p:spPr>
          <a:xfrm>
            <a:off x="9448800" y="6428015"/>
            <a:ext cx="2743200" cy="365125"/>
          </a:xfrm>
        </p:spPr>
        <p:txBody>
          <a:bodyPr/>
          <a:lstStyle/>
          <a:p>
            <a:pPr>
              <a:defRPr/>
            </a:pPr>
            <a:fld id="{2B247FFE-C2D7-4F4A-A0E4-5BC49D6F85A4}" type="slidenum">
              <a:rPr lang="it-IT" sz="1600" b="1" smtClean="0">
                <a:solidFill>
                  <a:schemeClr val="bg1"/>
                </a:solidFill>
              </a:rPr>
              <a:pPr>
                <a:defRPr/>
              </a:pPr>
              <a:t>32</a:t>
            </a:fld>
            <a:endParaRPr lang="it-IT" sz="1600" b="1" dirty="0">
              <a:solidFill>
                <a:schemeClr val="bg1"/>
              </a:solidFill>
            </a:endParaRPr>
          </a:p>
        </p:txBody>
      </p:sp>
      <p:grpSp>
        <p:nvGrpSpPr>
          <p:cNvPr id="18" name="Gruppo 17"/>
          <p:cNvGrpSpPr/>
          <p:nvPr/>
        </p:nvGrpSpPr>
        <p:grpSpPr>
          <a:xfrm>
            <a:off x="0" y="6400422"/>
            <a:ext cx="12192000" cy="457578"/>
            <a:chOff x="0" y="6400800"/>
            <a:chExt cx="12192000" cy="457200"/>
          </a:xfrm>
        </p:grpSpPr>
        <p:sp>
          <p:nvSpPr>
            <p:cNvPr id="22" name="Rettangolo 21"/>
            <p:cNvSpPr/>
            <p:nvPr/>
          </p:nvSpPr>
          <p:spPr>
            <a:xfrm>
              <a:off x="0" y="6400800"/>
              <a:ext cx="1262063" cy="457200"/>
            </a:xfrm>
            <a:prstGeom prst="rect">
              <a:avLst/>
            </a:prstGeom>
            <a:solidFill>
              <a:srgbClr val="51250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it-IT"/>
            </a:p>
          </p:txBody>
        </p:sp>
        <p:sp>
          <p:nvSpPr>
            <p:cNvPr id="23" name="Rettangolo 22"/>
            <p:cNvSpPr/>
            <p:nvPr/>
          </p:nvSpPr>
          <p:spPr>
            <a:xfrm>
              <a:off x="3787775" y="6400800"/>
              <a:ext cx="8404225" cy="457200"/>
            </a:xfrm>
            <a:prstGeom prst="rect">
              <a:avLst/>
            </a:prstGeom>
            <a:solidFill>
              <a:srgbClr val="7698B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it-IT" dirty="0"/>
            </a:p>
          </p:txBody>
        </p:sp>
        <p:pic>
          <p:nvPicPr>
            <p:cNvPr id="24" name="Immagine 23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00692" y="6408685"/>
              <a:ext cx="429571" cy="437994"/>
            </a:xfrm>
            <a:prstGeom prst="rect">
              <a:avLst/>
            </a:prstGeom>
          </p:spPr>
        </p:pic>
        <p:sp>
          <p:nvSpPr>
            <p:cNvPr id="25" name="Rettangolo 24"/>
            <p:cNvSpPr/>
            <p:nvPr/>
          </p:nvSpPr>
          <p:spPr>
            <a:xfrm>
              <a:off x="1262063" y="6400800"/>
              <a:ext cx="2565081" cy="4572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it-IT"/>
            </a:p>
          </p:txBody>
        </p:sp>
        <p:pic>
          <p:nvPicPr>
            <p:cNvPr id="26" name="Immagine 25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280745" y="6408686"/>
              <a:ext cx="1069221" cy="437994"/>
            </a:xfrm>
            <a:prstGeom prst="rect">
              <a:avLst/>
            </a:prstGeom>
          </p:spPr>
        </p:pic>
      </p:grpSp>
      <p:sp>
        <p:nvSpPr>
          <p:cNvPr id="28" name="CasellaDiTesto 27"/>
          <p:cNvSpPr txBox="1"/>
          <p:nvPr/>
        </p:nvSpPr>
        <p:spPr>
          <a:xfrm>
            <a:off x="3827144" y="6470304"/>
            <a:ext cx="701545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200" b="1" dirty="0" smtClean="0">
                <a:solidFill>
                  <a:schemeClr val="bg1"/>
                </a:solidFill>
              </a:rPr>
              <a:t>AREA PIANIFICAZIONE E CONTROLLO DIREZIONALE (APIC)</a:t>
            </a:r>
            <a:endParaRPr lang="it-IT" sz="1200" b="1" dirty="0">
              <a:solidFill>
                <a:schemeClr val="bg1"/>
              </a:solidFill>
            </a:endParaRPr>
          </a:p>
        </p:txBody>
      </p:sp>
      <p:sp>
        <p:nvSpPr>
          <p:cNvPr id="29" name="Rettangolo 28"/>
          <p:cNvSpPr/>
          <p:nvPr/>
        </p:nvSpPr>
        <p:spPr>
          <a:xfrm>
            <a:off x="754063" y="0"/>
            <a:ext cx="3033712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2200" b="1" dirty="0" smtClean="0"/>
              <a:t>HIC SUNT FUTURA</a:t>
            </a:r>
            <a:endParaRPr lang="it-IT" sz="2200" b="1" dirty="0"/>
          </a:p>
        </p:txBody>
      </p:sp>
      <p:sp>
        <p:nvSpPr>
          <p:cNvPr id="33" name="CasellaDiTesto 32"/>
          <p:cNvSpPr txBox="1"/>
          <p:nvPr/>
        </p:nvSpPr>
        <p:spPr>
          <a:xfrm>
            <a:off x="415131" y="752764"/>
            <a:ext cx="11249626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3000" dirty="0" smtClean="0">
                <a:latin typeface="+mn-lt"/>
              </a:rPr>
              <a:t>Il </a:t>
            </a:r>
            <a:r>
              <a:rPr lang="it-IT" sz="3000" dirty="0">
                <a:latin typeface="+mn-lt"/>
              </a:rPr>
              <a:t>giudizio finale sulla Sede è </a:t>
            </a:r>
            <a:r>
              <a:rPr lang="it-IT" sz="3000" dirty="0" smtClean="0">
                <a:latin typeface="+mn-lt"/>
              </a:rPr>
              <a:t>«</a:t>
            </a:r>
            <a:r>
              <a:rPr lang="it-IT" sz="3000" b="1" dirty="0" smtClean="0">
                <a:solidFill>
                  <a:srgbClr val="ED7D31"/>
                </a:solidFill>
                <a:latin typeface="+mn-lt"/>
              </a:rPr>
              <a:t>Soddisfacente</a:t>
            </a:r>
            <a:r>
              <a:rPr lang="it-IT" sz="3000" dirty="0" smtClean="0">
                <a:latin typeface="+mn-lt"/>
              </a:rPr>
              <a:t>» </a:t>
            </a:r>
            <a:r>
              <a:rPr lang="it-IT" sz="3000" dirty="0">
                <a:latin typeface="+mn-lt"/>
              </a:rPr>
              <a:t>quando si verificano </a:t>
            </a:r>
          </a:p>
          <a:p>
            <a:r>
              <a:rPr lang="it-IT" sz="3000" dirty="0">
                <a:latin typeface="+mn-lt"/>
              </a:rPr>
              <a:t>combinazioni di giudizio diverse da quelle definite </a:t>
            </a:r>
            <a:r>
              <a:rPr lang="it-IT" sz="3000" dirty="0" smtClean="0">
                <a:latin typeface="+mn-lt"/>
              </a:rPr>
              <a:t>per il giudizio «pienamente </a:t>
            </a:r>
            <a:r>
              <a:rPr lang="it-IT" sz="3000" dirty="0">
                <a:latin typeface="+mn-lt"/>
              </a:rPr>
              <a:t>positivo» (</a:t>
            </a:r>
            <a:r>
              <a:rPr lang="it-IT" sz="2000" dirty="0">
                <a:latin typeface="+mn-lt"/>
                <a:hlinkClick r:id="rId5"/>
              </a:rPr>
              <a:t>http://www.anvur.org/attachments/article/26/2.%20onvenzionali%20-%</a:t>
            </a:r>
            <a:r>
              <a:rPr lang="it-IT" sz="2000" dirty="0" smtClean="0">
                <a:latin typeface="+mn-lt"/>
                <a:hlinkClick r:id="rId5"/>
              </a:rPr>
              <a:t>20Finalit%C3%A0%20e%20procedure.pdf</a:t>
            </a:r>
            <a:r>
              <a:rPr lang="it-IT" sz="2000" dirty="0" smtClean="0">
                <a:latin typeface="+mn-lt"/>
              </a:rPr>
              <a:t> </a:t>
            </a:r>
            <a:r>
              <a:rPr lang="it-IT" sz="3000" dirty="0" smtClean="0">
                <a:latin typeface="+mn-lt"/>
              </a:rPr>
              <a:t>); le «raccomandazioni» </a:t>
            </a:r>
            <a:r>
              <a:rPr lang="it-IT" sz="3000" dirty="0">
                <a:latin typeface="+mn-lt"/>
              </a:rPr>
              <a:t>che accompagnano il giudizio </a:t>
            </a:r>
            <a:r>
              <a:rPr lang="it-IT" sz="3000" dirty="0" smtClean="0">
                <a:latin typeface="+mn-lt"/>
              </a:rPr>
              <a:t>«Con riserve» diventano «condizioni» </a:t>
            </a:r>
            <a:r>
              <a:rPr lang="it-IT" sz="3000" dirty="0">
                <a:latin typeface="+mn-lt"/>
              </a:rPr>
              <a:t>da soddisfare in occasione dell'Accreditamento Periodico successivo o nel caso in cui il giudizio finale sia </a:t>
            </a:r>
            <a:r>
              <a:rPr lang="it-IT" sz="3000" dirty="0" smtClean="0">
                <a:latin typeface="+mn-lt"/>
              </a:rPr>
              <a:t>«Condizionato». </a:t>
            </a:r>
          </a:p>
          <a:p>
            <a:endParaRPr lang="it-IT" sz="3000" dirty="0">
              <a:latin typeface="+mn-lt"/>
            </a:endParaRPr>
          </a:p>
          <a:p>
            <a:endParaRPr lang="it-IT" sz="3000" dirty="0">
              <a:latin typeface="+mn-lt"/>
            </a:endParaRPr>
          </a:p>
          <a:p>
            <a:endParaRPr lang="it-IT" sz="3000" dirty="0" smtClean="0">
              <a:latin typeface="+mn-lt"/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it-IT" sz="3000" dirty="0" smtClean="0">
              <a:latin typeface="+mn-lt"/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it-IT" sz="30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4877432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ttangolo 8"/>
          <p:cNvSpPr/>
          <p:nvPr/>
        </p:nvSpPr>
        <p:spPr>
          <a:xfrm>
            <a:off x="754063" y="0"/>
            <a:ext cx="335211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t-IT"/>
          </a:p>
        </p:txBody>
      </p:sp>
      <p:sp>
        <p:nvSpPr>
          <p:cNvPr id="10" name="Rettangolo 9"/>
          <p:cNvSpPr/>
          <p:nvPr/>
        </p:nvSpPr>
        <p:spPr>
          <a:xfrm>
            <a:off x="0" y="0"/>
            <a:ext cx="830263" cy="457200"/>
          </a:xfrm>
          <a:prstGeom prst="rect">
            <a:avLst/>
          </a:prstGeom>
          <a:solidFill>
            <a:srgbClr val="51250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t-IT"/>
          </a:p>
        </p:txBody>
      </p:sp>
      <p:sp>
        <p:nvSpPr>
          <p:cNvPr id="11" name="Rettangolo 10"/>
          <p:cNvSpPr/>
          <p:nvPr/>
        </p:nvSpPr>
        <p:spPr>
          <a:xfrm>
            <a:off x="4106173" y="0"/>
            <a:ext cx="8085827" cy="457200"/>
          </a:xfrm>
          <a:prstGeom prst="rect">
            <a:avLst/>
          </a:prstGeom>
          <a:solidFill>
            <a:srgbClr val="7698B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r"/>
            <a:r>
              <a:rPr lang="it-IT" sz="2000" b="1" i="1" dirty="0" smtClean="0">
                <a:solidFill>
                  <a:schemeClr val="bg1"/>
                </a:solidFill>
                <a:cs typeface="Helvetica"/>
              </a:rPr>
              <a:t>IL GIUDIZIO FINALE DELL’ANVUR SULLA SEDE</a:t>
            </a:r>
            <a:endParaRPr lang="it-IT" sz="2000" b="1" i="1" dirty="0">
              <a:solidFill>
                <a:schemeClr val="bg1"/>
              </a:solidFill>
              <a:cs typeface="Helvetica"/>
            </a:endParaRPr>
          </a:p>
        </p:txBody>
      </p:sp>
      <p:grpSp>
        <p:nvGrpSpPr>
          <p:cNvPr id="15" name="Gruppo 14"/>
          <p:cNvGrpSpPr/>
          <p:nvPr/>
        </p:nvGrpSpPr>
        <p:grpSpPr>
          <a:xfrm>
            <a:off x="0" y="6391544"/>
            <a:ext cx="12192000" cy="457200"/>
            <a:chOff x="0" y="6400800"/>
            <a:chExt cx="12192000" cy="457200"/>
          </a:xfrm>
        </p:grpSpPr>
        <p:sp>
          <p:nvSpPr>
            <p:cNvPr id="16" name="Rettangolo 15"/>
            <p:cNvSpPr/>
            <p:nvPr/>
          </p:nvSpPr>
          <p:spPr>
            <a:xfrm>
              <a:off x="0" y="6400800"/>
              <a:ext cx="1262063" cy="457200"/>
            </a:xfrm>
            <a:prstGeom prst="rect">
              <a:avLst/>
            </a:prstGeom>
            <a:solidFill>
              <a:srgbClr val="51250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it-IT"/>
            </a:p>
          </p:txBody>
        </p:sp>
        <p:sp>
          <p:nvSpPr>
            <p:cNvPr id="17" name="Rettangolo 16"/>
            <p:cNvSpPr/>
            <p:nvPr/>
          </p:nvSpPr>
          <p:spPr>
            <a:xfrm>
              <a:off x="3787775" y="6400800"/>
              <a:ext cx="8404225" cy="457200"/>
            </a:xfrm>
            <a:prstGeom prst="rect">
              <a:avLst/>
            </a:prstGeom>
            <a:solidFill>
              <a:srgbClr val="7698B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it-IT" dirty="0"/>
            </a:p>
          </p:txBody>
        </p:sp>
        <p:pic>
          <p:nvPicPr>
            <p:cNvPr id="19" name="Immagine 18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00692" y="6408685"/>
              <a:ext cx="429571" cy="437994"/>
            </a:xfrm>
            <a:prstGeom prst="rect">
              <a:avLst/>
            </a:prstGeom>
          </p:spPr>
        </p:pic>
        <p:sp>
          <p:nvSpPr>
            <p:cNvPr id="20" name="Rettangolo 19"/>
            <p:cNvSpPr/>
            <p:nvPr/>
          </p:nvSpPr>
          <p:spPr>
            <a:xfrm>
              <a:off x="1262063" y="6400800"/>
              <a:ext cx="2565081" cy="4572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it-IT"/>
            </a:p>
          </p:txBody>
        </p:sp>
        <p:pic>
          <p:nvPicPr>
            <p:cNvPr id="21" name="Immagine 20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280745" y="6408686"/>
              <a:ext cx="1069221" cy="437994"/>
            </a:xfrm>
            <a:prstGeom prst="rect">
              <a:avLst/>
            </a:prstGeom>
          </p:spPr>
        </p:pic>
      </p:grpSp>
      <p:sp>
        <p:nvSpPr>
          <p:cNvPr id="3" name="Segnaposto numero diapositiva 2"/>
          <p:cNvSpPr>
            <a:spLocks noGrp="1"/>
          </p:cNvSpPr>
          <p:nvPr>
            <p:ph type="sldNum" sz="quarter" idx="12"/>
          </p:nvPr>
        </p:nvSpPr>
        <p:spPr>
          <a:xfrm>
            <a:off x="9448800" y="6428015"/>
            <a:ext cx="2743200" cy="365125"/>
          </a:xfrm>
        </p:spPr>
        <p:txBody>
          <a:bodyPr/>
          <a:lstStyle/>
          <a:p>
            <a:pPr>
              <a:defRPr/>
            </a:pPr>
            <a:fld id="{2B247FFE-C2D7-4F4A-A0E4-5BC49D6F85A4}" type="slidenum">
              <a:rPr lang="it-IT" sz="1600" b="1" smtClean="0">
                <a:solidFill>
                  <a:schemeClr val="bg1"/>
                </a:solidFill>
              </a:rPr>
              <a:pPr>
                <a:defRPr/>
              </a:pPr>
              <a:t>33</a:t>
            </a:fld>
            <a:endParaRPr lang="it-IT" sz="1600" b="1" dirty="0">
              <a:solidFill>
                <a:schemeClr val="bg1"/>
              </a:solidFill>
            </a:endParaRPr>
          </a:p>
        </p:txBody>
      </p:sp>
      <p:grpSp>
        <p:nvGrpSpPr>
          <p:cNvPr id="18" name="Gruppo 17"/>
          <p:cNvGrpSpPr/>
          <p:nvPr/>
        </p:nvGrpSpPr>
        <p:grpSpPr>
          <a:xfrm>
            <a:off x="0" y="6400422"/>
            <a:ext cx="12192000" cy="457578"/>
            <a:chOff x="0" y="6400800"/>
            <a:chExt cx="12192000" cy="457200"/>
          </a:xfrm>
        </p:grpSpPr>
        <p:sp>
          <p:nvSpPr>
            <p:cNvPr id="22" name="Rettangolo 21"/>
            <p:cNvSpPr/>
            <p:nvPr/>
          </p:nvSpPr>
          <p:spPr>
            <a:xfrm>
              <a:off x="0" y="6400800"/>
              <a:ext cx="1262063" cy="457200"/>
            </a:xfrm>
            <a:prstGeom prst="rect">
              <a:avLst/>
            </a:prstGeom>
            <a:solidFill>
              <a:srgbClr val="51250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it-IT"/>
            </a:p>
          </p:txBody>
        </p:sp>
        <p:sp>
          <p:nvSpPr>
            <p:cNvPr id="23" name="Rettangolo 22"/>
            <p:cNvSpPr/>
            <p:nvPr/>
          </p:nvSpPr>
          <p:spPr>
            <a:xfrm>
              <a:off x="3787775" y="6400800"/>
              <a:ext cx="8404225" cy="457200"/>
            </a:xfrm>
            <a:prstGeom prst="rect">
              <a:avLst/>
            </a:prstGeom>
            <a:solidFill>
              <a:srgbClr val="7698B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it-IT" dirty="0"/>
            </a:p>
          </p:txBody>
        </p:sp>
        <p:pic>
          <p:nvPicPr>
            <p:cNvPr id="24" name="Immagine 23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00692" y="6408685"/>
              <a:ext cx="429571" cy="437994"/>
            </a:xfrm>
            <a:prstGeom prst="rect">
              <a:avLst/>
            </a:prstGeom>
          </p:spPr>
        </p:pic>
        <p:sp>
          <p:nvSpPr>
            <p:cNvPr id="25" name="Rettangolo 24"/>
            <p:cNvSpPr/>
            <p:nvPr/>
          </p:nvSpPr>
          <p:spPr>
            <a:xfrm>
              <a:off x="1262063" y="6400800"/>
              <a:ext cx="2565081" cy="4572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it-IT"/>
            </a:p>
          </p:txBody>
        </p:sp>
        <p:pic>
          <p:nvPicPr>
            <p:cNvPr id="26" name="Immagine 25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280745" y="6408686"/>
              <a:ext cx="1069221" cy="437994"/>
            </a:xfrm>
            <a:prstGeom prst="rect">
              <a:avLst/>
            </a:prstGeom>
          </p:spPr>
        </p:pic>
      </p:grpSp>
      <p:sp>
        <p:nvSpPr>
          <p:cNvPr id="28" name="CasellaDiTesto 27"/>
          <p:cNvSpPr txBox="1"/>
          <p:nvPr/>
        </p:nvSpPr>
        <p:spPr>
          <a:xfrm>
            <a:off x="3827144" y="6470304"/>
            <a:ext cx="701545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200" b="1" dirty="0" smtClean="0">
                <a:solidFill>
                  <a:schemeClr val="bg1"/>
                </a:solidFill>
              </a:rPr>
              <a:t>AREA PIANIFICAZIONE E CONTROLLO DIREZIONALE (APIC)</a:t>
            </a:r>
            <a:endParaRPr lang="it-IT" sz="1200" b="1" dirty="0">
              <a:solidFill>
                <a:schemeClr val="bg1"/>
              </a:solidFill>
            </a:endParaRPr>
          </a:p>
        </p:txBody>
      </p:sp>
      <p:sp>
        <p:nvSpPr>
          <p:cNvPr id="29" name="Rettangolo 28"/>
          <p:cNvSpPr/>
          <p:nvPr/>
        </p:nvSpPr>
        <p:spPr>
          <a:xfrm>
            <a:off x="754063" y="0"/>
            <a:ext cx="3033712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2200" b="1" dirty="0" smtClean="0"/>
              <a:t>HIC SUNT FUTURA</a:t>
            </a:r>
            <a:endParaRPr lang="it-IT" sz="2200" b="1" dirty="0"/>
          </a:p>
        </p:txBody>
      </p:sp>
      <p:sp>
        <p:nvSpPr>
          <p:cNvPr id="33" name="CasellaDiTesto 32"/>
          <p:cNvSpPr txBox="1"/>
          <p:nvPr/>
        </p:nvSpPr>
        <p:spPr>
          <a:xfrm>
            <a:off x="415131" y="608385"/>
            <a:ext cx="11249626" cy="85869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3000" dirty="0" smtClean="0">
                <a:latin typeface="+mn-lt"/>
              </a:rPr>
              <a:t>Il </a:t>
            </a:r>
            <a:r>
              <a:rPr lang="it-IT" sz="3000" dirty="0">
                <a:latin typeface="+mn-lt"/>
              </a:rPr>
              <a:t>giudizio finale sulla Sede </a:t>
            </a:r>
            <a:r>
              <a:rPr lang="it-IT" sz="3000" dirty="0" smtClean="0">
                <a:latin typeface="+mn-lt"/>
              </a:rPr>
              <a:t>è sempre «</a:t>
            </a:r>
            <a:r>
              <a:rPr lang="it-IT" sz="3000" b="1" dirty="0" smtClean="0">
                <a:solidFill>
                  <a:srgbClr val="ED7D31"/>
                </a:solidFill>
                <a:latin typeface="+mn-lt"/>
              </a:rPr>
              <a:t>Condizionato</a:t>
            </a:r>
            <a:r>
              <a:rPr lang="it-IT" sz="3000" dirty="0" smtClean="0">
                <a:latin typeface="+mn-lt"/>
              </a:rPr>
              <a:t>» se si verifica anche uno solo dei casi seguenti: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it-IT" sz="2400" dirty="0">
                <a:latin typeface="+mn-lt"/>
              </a:rPr>
              <a:t>più del 30% e fino al 75% dei CdS riceve, anche dopo eventuale revisione, la proposta di "Non accreditamento", ad esclusione del caso in cui da cinque a sei tra gli indicatori AQ1, AQ2, AQ3, AQ4, AQ6, AQ7 ricevono la valutazione "Insoddisfacente";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it-IT" sz="2400" dirty="0">
                <a:latin typeface="+mn-lt"/>
              </a:rPr>
              <a:t>una percentuale inferiore o uguale al 75% dei CdS riceve, anche dopo eventuale revisione, la proposta di "Non accreditamento" e il requisito AQ1 riceve la valutazione "Con riserve" e tutti gli altri ricevono una valutazione superiore a "insoddisfacente";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it-IT" sz="2400" dirty="0">
                <a:latin typeface="+mn-lt"/>
              </a:rPr>
              <a:t>una percentuale inferiore o uguale al 75% dei CdS riceve, anche dopo eventuale revisione, la proposta di "Non accreditamento" e da uno a quattro tra gli </a:t>
            </a:r>
            <a:r>
              <a:rPr lang="it-IT" sz="2400" dirty="0" smtClean="0">
                <a:latin typeface="+mn-lt"/>
              </a:rPr>
              <a:t>indicatori </a:t>
            </a:r>
            <a:r>
              <a:rPr lang="it-IT" sz="2400" dirty="0">
                <a:latin typeface="+mn-lt"/>
              </a:rPr>
              <a:t>relativi ad AQ1, AQ2, AQ3, AQ4, AQ6, AQ7 ricevono la valutazione "Insoddisfacente".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it-IT" sz="2400" dirty="0">
                <a:latin typeface="+mn-lt"/>
              </a:rPr>
              <a:t>una percentuale inferiore o uguale al 75% dei CdS riceve, anche dopo eventuale revisione, la proposta di "Non accreditamento", il requisito AQ1 riceve una valutazione superiore a "con riserve" e almeno 4 dei requisiti AQ2, AQ3, AQ4, AQ6, AQ7 ricevono una valutazione "con riserve". </a:t>
            </a:r>
          </a:p>
          <a:p>
            <a:endParaRPr lang="it-IT" sz="3000" dirty="0">
              <a:latin typeface="+mn-lt"/>
            </a:endParaRPr>
          </a:p>
          <a:p>
            <a:endParaRPr lang="it-IT" sz="3000" dirty="0">
              <a:latin typeface="+mn-lt"/>
            </a:endParaRPr>
          </a:p>
          <a:p>
            <a:endParaRPr lang="it-IT" sz="3000" dirty="0">
              <a:latin typeface="+mn-lt"/>
            </a:endParaRPr>
          </a:p>
          <a:p>
            <a:endParaRPr lang="it-IT" sz="3000" dirty="0" smtClean="0">
              <a:latin typeface="+mn-lt"/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it-IT" sz="3000" dirty="0" smtClean="0">
              <a:latin typeface="+mn-lt"/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it-IT" sz="30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076503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ttangolo 8"/>
          <p:cNvSpPr/>
          <p:nvPr/>
        </p:nvSpPr>
        <p:spPr>
          <a:xfrm>
            <a:off x="754063" y="0"/>
            <a:ext cx="335211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t-IT"/>
          </a:p>
        </p:txBody>
      </p:sp>
      <p:sp>
        <p:nvSpPr>
          <p:cNvPr id="10" name="Rettangolo 9"/>
          <p:cNvSpPr/>
          <p:nvPr/>
        </p:nvSpPr>
        <p:spPr>
          <a:xfrm>
            <a:off x="0" y="0"/>
            <a:ext cx="830263" cy="457200"/>
          </a:xfrm>
          <a:prstGeom prst="rect">
            <a:avLst/>
          </a:prstGeom>
          <a:solidFill>
            <a:srgbClr val="51250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t-IT"/>
          </a:p>
        </p:txBody>
      </p:sp>
      <p:sp>
        <p:nvSpPr>
          <p:cNvPr id="11" name="Rettangolo 10"/>
          <p:cNvSpPr/>
          <p:nvPr/>
        </p:nvSpPr>
        <p:spPr>
          <a:xfrm>
            <a:off x="4106173" y="0"/>
            <a:ext cx="8085827" cy="457200"/>
          </a:xfrm>
          <a:prstGeom prst="rect">
            <a:avLst/>
          </a:prstGeom>
          <a:solidFill>
            <a:srgbClr val="7698B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r"/>
            <a:r>
              <a:rPr lang="it-IT" sz="2000" b="1" i="1" dirty="0" smtClean="0">
                <a:solidFill>
                  <a:schemeClr val="bg1"/>
                </a:solidFill>
                <a:cs typeface="Helvetica"/>
              </a:rPr>
              <a:t>IL GIUDIZIO FINALE DELL’ANVUR SULLA SEDE</a:t>
            </a:r>
            <a:endParaRPr lang="it-IT" sz="2000" b="1" i="1" dirty="0">
              <a:solidFill>
                <a:schemeClr val="bg1"/>
              </a:solidFill>
              <a:cs typeface="Helvetica"/>
            </a:endParaRPr>
          </a:p>
        </p:txBody>
      </p:sp>
      <p:grpSp>
        <p:nvGrpSpPr>
          <p:cNvPr id="15" name="Gruppo 14"/>
          <p:cNvGrpSpPr/>
          <p:nvPr/>
        </p:nvGrpSpPr>
        <p:grpSpPr>
          <a:xfrm>
            <a:off x="0" y="6391544"/>
            <a:ext cx="12192000" cy="457200"/>
            <a:chOff x="0" y="6400800"/>
            <a:chExt cx="12192000" cy="457200"/>
          </a:xfrm>
        </p:grpSpPr>
        <p:sp>
          <p:nvSpPr>
            <p:cNvPr id="16" name="Rettangolo 15"/>
            <p:cNvSpPr/>
            <p:nvPr/>
          </p:nvSpPr>
          <p:spPr>
            <a:xfrm>
              <a:off x="0" y="6400800"/>
              <a:ext cx="1262063" cy="457200"/>
            </a:xfrm>
            <a:prstGeom prst="rect">
              <a:avLst/>
            </a:prstGeom>
            <a:solidFill>
              <a:srgbClr val="51250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it-IT"/>
            </a:p>
          </p:txBody>
        </p:sp>
        <p:sp>
          <p:nvSpPr>
            <p:cNvPr id="17" name="Rettangolo 16"/>
            <p:cNvSpPr/>
            <p:nvPr/>
          </p:nvSpPr>
          <p:spPr>
            <a:xfrm>
              <a:off x="3787775" y="6400800"/>
              <a:ext cx="8404225" cy="457200"/>
            </a:xfrm>
            <a:prstGeom prst="rect">
              <a:avLst/>
            </a:prstGeom>
            <a:solidFill>
              <a:srgbClr val="7698B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it-IT" dirty="0"/>
            </a:p>
          </p:txBody>
        </p:sp>
        <p:pic>
          <p:nvPicPr>
            <p:cNvPr id="19" name="Immagine 18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00692" y="6408685"/>
              <a:ext cx="429571" cy="437994"/>
            </a:xfrm>
            <a:prstGeom prst="rect">
              <a:avLst/>
            </a:prstGeom>
          </p:spPr>
        </p:pic>
        <p:sp>
          <p:nvSpPr>
            <p:cNvPr id="20" name="Rettangolo 19"/>
            <p:cNvSpPr/>
            <p:nvPr/>
          </p:nvSpPr>
          <p:spPr>
            <a:xfrm>
              <a:off x="1262063" y="6400800"/>
              <a:ext cx="2565081" cy="4572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it-IT"/>
            </a:p>
          </p:txBody>
        </p:sp>
        <p:pic>
          <p:nvPicPr>
            <p:cNvPr id="21" name="Immagine 20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280745" y="6408686"/>
              <a:ext cx="1069221" cy="437994"/>
            </a:xfrm>
            <a:prstGeom prst="rect">
              <a:avLst/>
            </a:prstGeom>
          </p:spPr>
        </p:pic>
      </p:grpSp>
      <p:sp>
        <p:nvSpPr>
          <p:cNvPr id="3" name="Segnaposto numero diapositiva 2"/>
          <p:cNvSpPr>
            <a:spLocks noGrp="1"/>
          </p:cNvSpPr>
          <p:nvPr>
            <p:ph type="sldNum" sz="quarter" idx="12"/>
          </p:nvPr>
        </p:nvSpPr>
        <p:spPr>
          <a:xfrm>
            <a:off x="9448800" y="6428015"/>
            <a:ext cx="2743200" cy="365125"/>
          </a:xfrm>
        </p:spPr>
        <p:txBody>
          <a:bodyPr/>
          <a:lstStyle/>
          <a:p>
            <a:pPr>
              <a:defRPr/>
            </a:pPr>
            <a:fld id="{2B247FFE-C2D7-4F4A-A0E4-5BC49D6F85A4}" type="slidenum">
              <a:rPr lang="it-IT" sz="1600" b="1" smtClean="0">
                <a:solidFill>
                  <a:schemeClr val="bg1"/>
                </a:solidFill>
              </a:rPr>
              <a:pPr>
                <a:defRPr/>
              </a:pPr>
              <a:t>34</a:t>
            </a:fld>
            <a:endParaRPr lang="it-IT" sz="1600" b="1" dirty="0">
              <a:solidFill>
                <a:schemeClr val="bg1"/>
              </a:solidFill>
            </a:endParaRPr>
          </a:p>
        </p:txBody>
      </p:sp>
      <p:grpSp>
        <p:nvGrpSpPr>
          <p:cNvPr id="18" name="Gruppo 17"/>
          <p:cNvGrpSpPr/>
          <p:nvPr/>
        </p:nvGrpSpPr>
        <p:grpSpPr>
          <a:xfrm>
            <a:off x="0" y="6400422"/>
            <a:ext cx="12192000" cy="457578"/>
            <a:chOff x="0" y="6400800"/>
            <a:chExt cx="12192000" cy="457200"/>
          </a:xfrm>
        </p:grpSpPr>
        <p:sp>
          <p:nvSpPr>
            <p:cNvPr id="22" name="Rettangolo 21"/>
            <p:cNvSpPr/>
            <p:nvPr/>
          </p:nvSpPr>
          <p:spPr>
            <a:xfrm>
              <a:off x="0" y="6400800"/>
              <a:ext cx="1262063" cy="457200"/>
            </a:xfrm>
            <a:prstGeom prst="rect">
              <a:avLst/>
            </a:prstGeom>
            <a:solidFill>
              <a:srgbClr val="51250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it-IT"/>
            </a:p>
          </p:txBody>
        </p:sp>
        <p:sp>
          <p:nvSpPr>
            <p:cNvPr id="23" name="Rettangolo 22"/>
            <p:cNvSpPr/>
            <p:nvPr/>
          </p:nvSpPr>
          <p:spPr>
            <a:xfrm>
              <a:off x="3787775" y="6400800"/>
              <a:ext cx="8404225" cy="457200"/>
            </a:xfrm>
            <a:prstGeom prst="rect">
              <a:avLst/>
            </a:prstGeom>
            <a:solidFill>
              <a:srgbClr val="7698B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it-IT" dirty="0"/>
            </a:p>
          </p:txBody>
        </p:sp>
        <p:pic>
          <p:nvPicPr>
            <p:cNvPr id="24" name="Immagine 23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00692" y="6408685"/>
              <a:ext cx="429571" cy="437994"/>
            </a:xfrm>
            <a:prstGeom prst="rect">
              <a:avLst/>
            </a:prstGeom>
          </p:spPr>
        </p:pic>
        <p:sp>
          <p:nvSpPr>
            <p:cNvPr id="25" name="Rettangolo 24"/>
            <p:cNvSpPr/>
            <p:nvPr/>
          </p:nvSpPr>
          <p:spPr>
            <a:xfrm>
              <a:off x="1262063" y="6400800"/>
              <a:ext cx="2565081" cy="4572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it-IT"/>
            </a:p>
          </p:txBody>
        </p:sp>
        <p:pic>
          <p:nvPicPr>
            <p:cNvPr id="26" name="Immagine 25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280745" y="6408686"/>
              <a:ext cx="1069221" cy="437994"/>
            </a:xfrm>
            <a:prstGeom prst="rect">
              <a:avLst/>
            </a:prstGeom>
          </p:spPr>
        </p:pic>
      </p:grpSp>
      <p:sp>
        <p:nvSpPr>
          <p:cNvPr id="28" name="CasellaDiTesto 27"/>
          <p:cNvSpPr txBox="1"/>
          <p:nvPr/>
        </p:nvSpPr>
        <p:spPr>
          <a:xfrm>
            <a:off x="3827144" y="6470304"/>
            <a:ext cx="701545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200" b="1" dirty="0" smtClean="0">
                <a:solidFill>
                  <a:schemeClr val="bg1"/>
                </a:solidFill>
              </a:rPr>
              <a:t>AREA PIANIFICAZIONE E CONTROLLO DIREZIONALE (APIC)</a:t>
            </a:r>
            <a:endParaRPr lang="it-IT" sz="1200" b="1" dirty="0">
              <a:solidFill>
                <a:schemeClr val="bg1"/>
              </a:solidFill>
            </a:endParaRPr>
          </a:p>
        </p:txBody>
      </p:sp>
      <p:sp>
        <p:nvSpPr>
          <p:cNvPr id="29" name="Rettangolo 28"/>
          <p:cNvSpPr/>
          <p:nvPr/>
        </p:nvSpPr>
        <p:spPr>
          <a:xfrm>
            <a:off x="754063" y="0"/>
            <a:ext cx="3033712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2200" b="1" dirty="0" smtClean="0"/>
              <a:t>HIC SUNT FUTURA</a:t>
            </a:r>
            <a:endParaRPr lang="it-IT" sz="2200" b="1" dirty="0"/>
          </a:p>
        </p:txBody>
      </p:sp>
      <p:sp>
        <p:nvSpPr>
          <p:cNvPr id="33" name="CasellaDiTesto 32"/>
          <p:cNvSpPr txBox="1"/>
          <p:nvPr/>
        </p:nvSpPr>
        <p:spPr>
          <a:xfrm>
            <a:off x="415131" y="608385"/>
            <a:ext cx="11249626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3000" dirty="0" smtClean="0">
                <a:latin typeface="+mn-lt"/>
              </a:rPr>
              <a:t>Il </a:t>
            </a:r>
            <a:r>
              <a:rPr lang="it-IT" sz="3000" dirty="0">
                <a:latin typeface="+mn-lt"/>
              </a:rPr>
              <a:t>giudizio finale sulla Sede </a:t>
            </a:r>
            <a:r>
              <a:rPr lang="it-IT" sz="3000" dirty="0" smtClean="0">
                <a:latin typeface="+mn-lt"/>
              </a:rPr>
              <a:t>è «</a:t>
            </a:r>
            <a:r>
              <a:rPr lang="it-IT" sz="3000" b="1" dirty="0" smtClean="0">
                <a:solidFill>
                  <a:srgbClr val="ED7D31"/>
                </a:solidFill>
                <a:latin typeface="+mn-lt"/>
              </a:rPr>
              <a:t>insoddisfacente</a:t>
            </a:r>
            <a:r>
              <a:rPr lang="it-IT" sz="3000" dirty="0" smtClean="0">
                <a:latin typeface="+mn-lt"/>
              </a:rPr>
              <a:t>» se si verifica anche uno solo dei casi seguenti: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it-IT" sz="3000" dirty="0">
                <a:latin typeface="+mn-lt"/>
              </a:rPr>
              <a:t>più del 75% dei CdS riceve, anche dopo eventuale revisione, la proposta di "Non accreditamento";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it-IT" sz="3000" dirty="0">
                <a:latin typeface="+mn-lt"/>
              </a:rPr>
              <a:t>da cinque a sei tra gli indicatori AQ1, AQ2, AQ3, AQ4, AQ6, AQ7 ricevono la valutazione "Insoddisfacente". </a:t>
            </a:r>
          </a:p>
          <a:p>
            <a:endParaRPr lang="it-IT" sz="3000" dirty="0" smtClean="0">
              <a:latin typeface="+mn-lt"/>
            </a:endParaRPr>
          </a:p>
          <a:p>
            <a:endParaRPr lang="it-IT" sz="3000" dirty="0">
              <a:latin typeface="+mn-lt"/>
            </a:endParaRPr>
          </a:p>
          <a:p>
            <a:endParaRPr lang="it-IT" sz="3000" dirty="0">
              <a:latin typeface="+mn-lt"/>
            </a:endParaRPr>
          </a:p>
          <a:p>
            <a:endParaRPr lang="it-IT" sz="3000" dirty="0" smtClean="0">
              <a:latin typeface="+mn-lt"/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it-IT" sz="3000" dirty="0" smtClean="0">
              <a:latin typeface="+mn-lt"/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it-IT" sz="30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2257887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ttangolo 8"/>
          <p:cNvSpPr/>
          <p:nvPr/>
        </p:nvSpPr>
        <p:spPr>
          <a:xfrm>
            <a:off x="754063" y="0"/>
            <a:ext cx="335211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t-IT"/>
          </a:p>
        </p:txBody>
      </p:sp>
      <p:sp>
        <p:nvSpPr>
          <p:cNvPr id="10" name="Rettangolo 9"/>
          <p:cNvSpPr/>
          <p:nvPr/>
        </p:nvSpPr>
        <p:spPr>
          <a:xfrm>
            <a:off x="0" y="0"/>
            <a:ext cx="830263" cy="457200"/>
          </a:xfrm>
          <a:prstGeom prst="rect">
            <a:avLst/>
          </a:prstGeom>
          <a:solidFill>
            <a:srgbClr val="51250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t-IT"/>
          </a:p>
        </p:txBody>
      </p:sp>
      <p:sp>
        <p:nvSpPr>
          <p:cNvPr id="11" name="Rettangolo 10"/>
          <p:cNvSpPr/>
          <p:nvPr/>
        </p:nvSpPr>
        <p:spPr>
          <a:xfrm>
            <a:off x="4106173" y="0"/>
            <a:ext cx="8085827" cy="457200"/>
          </a:xfrm>
          <a:prstGeom prst="rect">
            <a:avLst/>
          </a:prstGeom>
          <a:solidFill>
            <a:srgbClr val="7698B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r"/>
            <a:r>
              <a:rPr lang="it-IT" sz="2000" b="1" i="1" dirty="0" smtClean="0">
                <a:solidFill>
                  <a:schemeClr val="bg1"/>
                </a:solidFill>
                <a:cs typeface="Helvetica"/>
              </a:rPr>
              <a:t>I POSSIBILI STATI DELL’ATENEO A SEGUITO DELLA VISITA DELLA CEV</a:t>
            </a:r>
            <a:endParaRPr lang="it-IT" sz="2000" b="1" i="1" dirty="0">
              <a:solidFill>
                <a:schemeClr val="bg1"/>
              </a:solidFill>
              <a:cs typeface="Helvetica"/>
            </a:endParaRPr>
          </a:p>
        </p:txBody>
      </p:sp>
      <p:grpSp>
        <p:nvGrpSpPr>
          <p:cNvPr id="15" name="Gruppo 14"/>
          <p:cNvGrpSpPr/>
          <p:nvPr/>
        </p:nvGrpSpPr>
        <p:grpSpPr>
          <a:xfrm>
            <a:off x="0" y="6391544"/>
            <a:ext cx="12192000" cy="457200"/>
            <a:chOff x="0" y="6400800"/>
            <a:chExt cx="12192000" cy="457200"/>
          </a:xfrm>
        </p:grpSpPr>
        <p:sp>
          <p:nvSpPr>
            <p:cNvPr id="16" name="Rettangolo 15"/>
            <p:cNvSpPr/>
            <p:nvPr/>
          </p:nvSpPr>
          <p:spPr>
            <a:xfrm>
              <a:off x="0" y="6400800"/>
              <a:ext cx="1262063" cy="457200"/>
            </a:xfrm>
            <a:prstGeom prst="rect">
              <a:avLst/>
            </a:prstGeom>
            <a:solidFill>
              <a:srgbClr val="51250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it-IT"/>
            </a:p>
          </p:txBody>
        </p:sp>
        <p:sp>
          <p:nvSpPr>
            <p:cNvPr id="17" name="Rettangolo 16"/>
            <p:cNvSpPr/>
            <p:nvPr/>
          </p:nvSpPr>
          <p:spPr>
            <a:xfrm>
              <a:off x="3787775" y="6400800"/>
              <a:ext cx="8404225" cy="457200"/>
            </a:xfrm>
            <a:prstGeom prst="rect">
              <a:avLst/>
            </a:prstGeom>
            <a:solidFill>
              <a:srgbClr val="7698B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it-IT" dirty="0"/>
            </a:p>
          </p:txBody>
        </p:sp>
        <p:pic>
          <p:nvPicPr>
            <p:cNvPr id="19" name="Immagine 18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00692" y="6408685"/>
              <a:ext cx="429571" cy="437994"/>
            </a:xfrm>
            <a:prstGeom prst="rect">
              <a:avLst/>
            </a:prstGeom>
          </p:spPr>
        </p:pic>
        <p:sp>
          <p:nvSpPr>
            <p:cNvPr id="20" name="Rettangolo 19"/>
            <p:cNvSpPr/>
            <p:nvPr/>
          </p:nvSpPr>
          <p:spPr>
            <a:xfrm>
              <a:off x="1262063" y="6400800"/>
              <a:ext cx="2565081" cy="4572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it-IT"/>
            </a:p>
          </p:txBody>
        </p:sp>
        <p:pic>
          <p:nvPicPr>
            <p:cNvPr id="21" name="Immagine 20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280745" y="6408686"/>
              <a:ext cx="1069221" cy="437994"/>
            </a:xfrm>
            <a:prstGeom prst="rect">
              <a:avLst/>
            </a:prstGeom>
          </p:spPr>
        </p:pic>
      </p:grpSp>
      <p:sp>
        <p:nvSpPr>
          <p:cNvPr id="3" name="Segnaposto numero diapositiva 2"/>
          <p:cNvSpPr>
            <a:spLocks noGrp="1"/>
          </p:cNvSpPr>
          <p:nvPr>
            <p:ph type="sldNum" sz="quarter" idx="12"/>
          </p:nvPr>
        </p:nvSpPr>
        <p:spPr>
          <a:xfrm>
            <a:off x="9448800" y="6428015"/>
            <a:ext cx="2743200" cy="365125"/>
          </a:xfrm>
        </p:spPr>
        <p:txBody>
          <a:bodyPr/>
          <a:lstStyle/>
          <a:p>
            <a:pPr>
              <a:defRPr/>
            </a:pPr>
            <a:fld id="{2B247FFE-C2D7-4F4A-A0E4-5BC49D6F85A4}" type="slidenum">
              <a:rPr lang="it-IT" sz="1600" b="1" smtClean="0">
                <a:solidFill>
                  <a:schemeClr val="bg1"/>
                </a:solidFill>
              </a:rPr>
              <a:pPr>
                <a:defRPr/>
              </a:pPr>
              <a:t>35</a:t>
            </a:fld>
            <a:endParaRPr lang="it-IT" sz="1600" b="1" dirty="0">
              <a:solidFill>
                <a:schemeClr val="bg1"/>
              </a:solidFill>
            </a:endParaRPr>
          </a:p>
        </p:txBody>
      </p:sp>
      <p:grpSp>
        <p:nvGrpSpPr>
          <p:cNvPr id="18" name="Gruppo 17"/>
          <p:cNvGrpSpPr/>
          <p:nvPr/>
        </p:nvGrpSpPr>
        <p:grpSpPr>
          <a:xfrm>
            <a:off x="0" y="6400422"/>
            <a:ext cx="12192000" cy="457578"/>
            <a:chOff x="0" y="6400800"/>
            <a:chExt cx="12192000" cy="457200"/>
          </a:xfrm>
        </p:grpSpPr>
        <p:sp>
          <p:nvSpPr>
            <p:cNvPr id="22" name="Rettangolo 21"/>
            <p:cNvSpPr/>
            <p:nvPr/>
          </p:nvSpPr>
          <p:spPr>
            <a:xfrm>
              <a:off x="0" y="6400800"/>
              <a:ext cx="1262063" cy="457200"/>
            </a:xfrm>
            <a:prstGeom prst="rect">
              <a:avLst/>
            </a:prstGeom>
            <a:solidFill>
              <a:srgbClr val="51250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it-IT"/>
            </a:p>
          </p:txBody>
        </p:sp>
        <p:sp>
          <p:nvSpPr>
            <p:cNvPr id="23" name="Rettangolo 22"/>
            <p:cNvSpPr/>
            <p:nvPr/>
          </p:nvSpPr>
          <p:spPr>
            <a:xfrm>
              <a:off x="3787775" y="6400800"/>
              <a:ext cx="8404225" cy="457200"/>
            </a:xfrm>
            <a:prstGeom prst="rect">
              <a:avLst/>
            </a:prstGeom>
            <a:solidFill>
              <a:srgbClr val="7698B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it-IT" dirty="0"/>
            </a:p>
          </p:txBody>
        </p:sp>
        <p:pic>
          <p:nvPicPr>
            <p:cNvPr id="24" name="Immagine 23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00692" y="6408685"/>
              <a:ext cx="429571" cy="437994"/>
            </a:xfrm>
            <a:prstGeom prst="rect">
              <a:avLst/>
            </a:prstGeom>
          </p:spPr>
        </p:pic>
        <p:sp>
          <p:nvSpPr>
            <p:cNvPr id="25" name="Rettangolo 24"/>
            <p:cNvSpPr/>
            <p:nvPr/>
          </p:nvSpPr>
          <p:spPr>
            <a:xfrm>
              <a:off x="1262063" y="6400800"/>
              <a:ext cx="2565081" cy="4572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it-IT"/>
            </a:p>
          </p:txBody>
        </p:sp>
        <p:pic>
          <p:nvPicPr>
            <p:cNvPr id="26" name="Immagine 25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280745" y="6408686"/>
              <a:ext cx="1069221" cy="437994"/>
            </a:xfrm>
            <a:prstGeom prst="rect">
              <a:avLst/>
            </a:prstGeom>
          </p:spPr>
        </p:pic>
      </p:grpSp>
      <p:sp>
        <p:nvSpPr>
          <p:cNvPr id="28" name="CasellaDiTesto 27"/>
          <p:cNvSpPr txBox="1"/>
          <p:nvPr/>
        </p:nvSpPr>
        <p:spPr>
          <a:xfrm>
            <a:off x="3827144" y="6470304"/>
            <a:ext cx="701545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200" b="1" dirty="0" smtClean="0">
                <a:solidFill>
                  <a:schemeClr val="bg1"/>
                </a:solidFill>
              </a:rPr>
              <a:t>AREA PIANIFICAZIONE E CONTROLLO DIREZIONALE (APIC)</a:t>
            </a:r>
            <a:endParaRPr lang="it-IT" sz="1200" b="1" dirty="0">
              <a:solidFill>
                <a:schemeClr val="bg1"/>
              </a:solidFill>
            </a:endParaRPr>
          </a:p>
        </p:txBody>
      </p:sp>
      <p:sp>
        <p:nvSpPr>
          <p:cNvPr id="29" name="Rettangolo 28"/>
          <p:cNvSpPr/>
          <p:nvPr/>
        </p:nvSpPr>
        <p:spPr>
          <a:xfrm>
            <a:off x="754063" y="0"/>
            <a:ext cx="3033712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2200" b="1" dirty="0" smtClean="0"/>
              <a:t>HIC SUNT FUTURA</a:t>
            </a:r>
            <a:endParaRPr lang="it-IT" sz="2200" b="1" dirty="0"/>
          </a:p>
        </p:txBody>
      </p:sp>
      <p:pic>
        <p:nvPicPr>
          <p:cNvPr id="27" name="Immagine 26"/>
          <p:cNvPicPr/>
          <p:nvPr/>
        </p:nvPicPr>
        <p:blipFill rotWithShape="1">
          <a:blip r:embed="rId5"/>
          <a:srcRect l="5204" t="16267" r="6226" b="12240"/>
          <a:stretch/>
        </p:blipFill>
        <p:spPr bwMode="auto">
          <a:xfrm>
            <a:off x="0" y="606981"/>
            <a:ext cx="12064753" cy="5683122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4947399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ttangolo 8"/>
          <p:cNvSpPr/>
          <p:nvPr/>
        </p:nvSpPr>
        <p:spPr>
          <a:xfrm>
            <a:off x="754063" y="0"/>
            <a:ext cx="335211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t-IT"/>
          </a:p>
        </p:txBody>
      </p:sp>
      <p:sp>
        <p:nvSpPr>
          <p:cNvPr id="10" name="Rettangolo 9"/>
          <p:cNvSpPr/>
          <p:nvPr/>
        </p:nvSpPr>
        <p:spPr>
          <a:xfrm>
            <a:off x="0" y="0"/>
            <a:ext cx="830263" cy="457200"/>
          </a:xfrm>
          <a:prstGeom prst="rect">
            <a:avLst/>
          </a:prstGeom>
          <a:solidFill>
            <a:srgbClr val="51250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t-IT"/>
          </a:p>
        </p:txBody>
      </p:sp>
      <p:sp>
        <p:nvSpPr>
          <p:cNvPr id="11" name="Rettangolo 10"/>
          <p:cNvSpPr/>
          <p:nvPr/>
        </p:nvSpPr>
        <p:spPr>
          <a:xfrm>
            <a:off x="4106173" y="0"/>
            <a:ext cx="8085827" cy="457200"/>
          </a:xfrm>
          <a:prstGeom prst="rect">
            <a:avLst/>
          </a:prstGeom>
          <a:solidFill>
            <a:srgbClr val="7698B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r"/>
            <a:r>
              <a:rPr lang="it-IT" sz="2000" b="1" i="1" dirty="0">
                <a:solidFill>
                  <a:schemeClr val="bg1"/>
                </a:solidFill>
                <a:cs typeface="Helvetica"/>
              </a:rPr>
              <a:t> </a:t>
            </a:r>
            <a:r>
              <a:rPr lang="it-IT" sz="2000" b="1" i="1" dirty="0" smtClean="0">
                <a:solidFill>
                  <a:schemeClr val="bg1"/>
                </a:solidFill>
                <a:cs typeface="Helvetica"/>
              </a:rPr>
              <a:t>L’ASSICURAZIONE DELLA QUALITÀ DEI CORSI DI STUDIO </a:t>
            </a:r>
            <a:endParaRPr lang="it-IT" sz="2000" b="1" i="1" dirty="0">
              <a:solidFill>
                <a:schemeClr val="bg1"/>
              </a:solidFill>
              <a:cs typeface="Helvetica"/>
            </a:endParaRPr>
          </a:p>
        </p:txBody>
      </p:sp>
      <p:grpSp>
        <p:nvGrpSpPr>
          <p:cNvPr id="15" name="Gruppo 14"/>
          <p:cNvGrpSpPr/>
          <p:nvPr/>
        </p:nvGrpSpPr>
        <p:grpSpPr>
          <a:xfrm>
            <a:off x="0" y="6391544"/>
            <a:ext cx="12192000" cy="457200"/>
            <a:chOff x="0" y="6400800"/>
            <a:chExt cx="12192000" cy="457200"/>
          </a:xfrm>
        </p:grpSpPr>
        <p:sp>
          <p:nvSpPr>
            <p:cNvPr id="16" name="Rettangolo 15"/>
            <p:cNvSpPr/>
            <p:nvPr/>
          </p:nvSpPr>
          <p:spPr>
            <a:xfrm>
              <a:off x="0" y="6400800"/>
              <a:ext cx="1262063" cy="457200"/>
            </a:xfrm>
            <a:prstGeom prst="rect">
              <a:avLst/>
            </a:prstGeom>
            <a:solidFill>
              <a:srgbClr val="51250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it-IT"/>
            </a:p>
          </p:txBody>
        </p:sp>
        <p:sp>
          <p:nvSpPr>
            <p:cNvPr id="17" name="Rettangolo 16"/>
            <p:cNvSpPr/>
            <p:nvPr/>
          </p:nvSpPr>
          <p:spPr>
            <a:xfrm>
              <a:off x="3787775" y="6400800"/>
              <a:ext cx="8404225" cy="457200"/>
            </a:xfrm>
            <a:prstGeom prst="rect">
              <a:avLst/>
            </a:prstGeom>
            <a:solidFill>
              <a:srgbClr val="7698B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it-IT" dirty="0"/>
            </a:p>
          </p:txBody>
        </p:sp>
        <p:pic>
          <p:nvPicPr>
            <p:cNvPr id="19" name="Immagine 18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00692" y="6408685"/>
              <a:ext cx="429571" cy="437994"/>
            </a:xfrm>
            <a:prstGeom prst="rect">
              <a:avLst/>
            </a:prstGeom>
          </p:spPr>
        </p:pic>
        <p:sp>
          <p:nvSpPr>
            <p:cNvPr id="20" name="Rettangolo 19"/>
            <p:cNvSpPr/>
            <p:nvPr/>
          </p:nvSpPr>
          <p:spPr>
            <a:xfrm>
              <a:off x="1262063" y="6400800"/>
              <a:ext cx="2565081" cy="4572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it-IT"/>
            </a:p>
          </p:txBody>
        </p:sp>
        <p:pic>
          <p:nvPicPr>
            <p:cNvPr id="21" name="Immagine 20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280745" y="6408686"/>
              <a:ext cx="1069221" cy="437994"/>
            </a:xfrm>
            <a:prstGeom prst="rect">
              <a:avLst/>
            </a:prstGeom>
          </p:spPr>
        </p:pic>
      </p:grpSp>
      <p:sp>
        <p:nvSpPr>
          <p:cNvPr id="3" name="Segnaposto numero diapositiva 2"/>
          <p:cNvSpPr>
            <a:spLocks noGrp="1"/>
          </p:cNvSpPr>
          <p:nvPr>
            <p:ph type="sldNum" sz="quarter" idx="12"/>
          </p:nvPr>
        </p:nvSpPr>
        <p:spPr>
          <a:xfrm>
            <a:off x="9448800" y="6428015"/>
            <a:ext cx="2743200" cy="365125"/>
          </a:xfrm>
        </p:spPr>
        <p:txBody>
          <a:bodyPr/>
          <a:lstStyle/>
          <a:p>
            <a:pPr>
              <a:defRPr/>
            </a:pPr>
            <a:fld id="{2B247FFE-C2D7-4F4A-A0E4-5BC49D6F85A4}" type="slidenum">
              <a:rPr lang="it-IT" sz="1600" b="1" smtClean="0">
                <a:solidFill>
                  <a:schemeClr val="bg1"/>
                </a:solidFill>
              </a:rPr>
              <a:pPr>
                <a:defRPr/>
              </a:pPr>
              <a:t>4</a:t>
            </a:fld>
            <a:endParaRPr lang="it-IT" sz="1600" b="1" dirty="0">
              <a:solidFill>
                <a:schemeClr val="bg1"/>
              </a:solidFill>
            </a:endParaRPr>
          </a:p>
        </p:txBody>
      </p:sp>
      <p:grpSp>
        <p:nvGrpSpPr>
          <p:cNvPr id="18" name="Gruppo 17"/>
          <p:cNvGrpSpPr/>
          <p:nvPr/>
        </p:nvGrpSpPr>
        <p:grpSpPr>
          <a:xfrm>
            <a:off x="0" y="6400422"/>
            <a:ext cx="12192000" cy="457578"/>
            <a:chOff x="0" y="6400800"/>
            <a:chExt cx="12192000" cy="457200"/>
          </a:xfrm>
        </p:grpSpPr>
        <p:sp>
          <p:nvSpPr>
            <p:cNvPr id="22" name="Rettangolo 21"/>
            <p:cNvSpPr/>
            <p:nvPr/>
          </p:nvSpPr>
          <p:spPr>
            <a:xfrm>
              <a:off x="0" y="6400800"/>
              <a:ext cx="1262063" cy="457200"/>
            </a:xfrm>
            <a:prstGeom prst="rect">
              <a:avLst/>
            </a:prstGeom>
            <a:solidFill>
              <a:srgbClr val="51250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it-IT"/>
            </a:p>
          </p:txBody>
        </p:sp>
        <p:sp>
          <p:nvSpPr>
            <p:cNvPr id="23" name="Rettangolo 22"/>
            <p:cNvSpPr/>
            <p:nvPr/>
          </p:nvSpPr>
          <p:spPr>
            <a:xfrm>
              <a:off x="3787775" y="6400800"/>
              <a:ext cx="8404225" cy="457200"/>
            </a:xfrm>
            <a:prstGeom prst="rect">
              <a:avLst/>
            </a:prstGeom>
            <a:solidFill>
              <a:srgbClr val="7698B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it-IT" dirty="0"/>
            </a:p>
          </p:txBody>
        </p:sp>
        <p:pic>
          <p:nvPicPr>
            <p:cNvPr id="24" name="Immagine 23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00692" y="6408685"/>
              <a:ext cx="429571" cy="437994"/>
            </a:xfrm>
            <a:prstGeom prst="rect">
              <a:avLst/>
            </a:prstGeom>
          </p:spPr>
        </p:pic>
        <p:sp>
          <p:nvSpPr>
            <p:cNvPr id="25" name="Rettangolo 24"/>
            <p:cNvSpPr/>
            <p:nvPr/>
          </p:nvSpPr>
          <p:spPr>
            <a:xfrm>
              <a:off x="1262063" y="6400800"/>
              <a:ext cx="2565081" cy="4572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it-IT"/>
            </a:p>
          </p:txBody>
        </p:sp>
        <p:pic>
          <p:nvPicPr>
            <p:cNvPr id="26" name="Immagine 25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280745" y="6408686"/>
              <a:ext cx="1069221" cy="437994"/>
            </a:xfrm>
            <a:prstGeom prst="rect">
              <a:avLst/>
            </a:prstGeom>
          </p:spPr>
        </p:pic>
      </p:grpSp>
      <p:sp>
        <p:nvSpPr>
          <p:cNvPr id="28" name="CasellaDiTesto 27"/>
          <p:cNvSpPr txBox="1"/>
          <p:nvPr/>
        </p:nvSpPr>
        <p:spPr>
          <a:xfrm>
            <a:off x="3827144" y="6470304"/>
            <a:ext cx="701545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200" b="1" dirty="0" smtClean="0">
                <a:solidFill>
                  <a:schemeClr val="bg1"/>
                </a:solidFill>
              </a:rPr>
              <a:t>AREA PIANIFICAZIONE E CONTROLLO DIREZIONALE (APIC)</a:t>
            </a:r>
            <a:endParaRPr lang="it-IT" sz="1200" b="1" dirty="0">
              <a:solidFill>
                <a:schemeClr val="bg1"/>
              </a:solidFill>
            </a:endParaRPr>
          </a:p>
        </p:txBody>
      </p:sp>
      <p:sp>
        <p:nvSpPr>
          <p:cNvPr id="29" name="Rettangolo 28"/>
          <p:cNvSpPr/>
          <p:nvPr/>
        </p:nvSpPr>
        <p:spPr>
          <a:xfrm>
            <a:off x="754063" y="0"/>
            <a:ext cx="3033712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2200" b="1" dirty="0" smtClean="0"/>
              <a:t>HIC SUNT FUTURA</a:t>
            </a:r>
            <a:endParaRPr lang="it-IT" sz="2200" b="1" dirty="0"/>
          </a:p>
        </p:txBody>
      </p:sp>
      <p:sp>
        <p:nvSpPr>
          <p:cNvPr id="33" name="CasellaDiTesto 32"/>
          <p:cNvSpPr txBox="1"/>
          <p:nvPr/>
        </p:nvSpPr>
        <p:spPr>
          <a:xfrm>
            <a:off x="208073" y="383309"/>
            <a:ext cx="11249626" cy="70173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it-IT" sz="2800" spc="-25" dirty="0" smtClean="0">
                <a:latin typeface="+mn-lt"/>
              </a:rPr>
              <a:t>Il sistema di </a:t>
            </a:r>
            <a:r>
              <a:rPr lang="it-IT" sz="2800" b="1" spc="-25" dirty="0" smtClean="0">
                <a:solidFill>
                  <a:srgbClr val="ED7D31"/>
                </a:solidFill>
                <a:latin typeface="+mn-lt"/>
              </a:rPr>
              <a:t>AQ</a:t>
            </a:r>
            <a:r>
              <a:rPr lang="it-IT" sz="2800" spc="-25" dirty="0" smtClean="0">
                <a:latin typeface="+mn-lt"/>
              </a:rPr>
              <a:t> si basa </a:t>
            </a:r>
            <a:r>
              <a:rPr lang="it-IT" sz="2800" spc="-20" dirty="0" smtClean="0">
                <a:latin typeface="+mn-lt"/>
              </a:rPr>
              <a:t>sul </a:t>
            </a:r>
            <a:r>
              <a:rPr lang="it-IT" sz="2800" spc="-20" dirty="0">
                <a:latin typeface="+mn-lt"/>
              </a:rPr>
              <a:t>corretto svolgimento delle attività di </a:t>
            </a:r>
            <a:r>
              <a:rPr lang="it-IT" sz="2800" spc="-20" dirty="0" smtClean="0">
                <a:latin typeface="+mn-lt"/>
              </a:rPr>
              <a:t>autovalutazione che per ciascun </a:t>
            </a:r>
            <a:r>
              <a:rPr lang="it-IT" sz="2800" spc="55" dirty="0" smtClean="0">
                <a:latin typeface="+mn-lt"/>
              </a:rPr>
              <a:t>CdS si </a:t>
            </a:r>
            <a:r>
              <a:rPr lang="it-IT" sz="2800" spc="55" dirty="0">
                <a:latin typeface="+mn-lt"/>
              </a:rPr>
              <a:t>realizza e si esplicita </a:t>
            </a:r>
            <a:r>
              <a:rPr lang="it-IT" sz="2800" spc="55" dirty="0" smtClean="0">
                <a:latin typeface="+mn-lt"/>
              </a:rPr>
              <a:t>nel Rapporto di riesame </a:t>
            </a:r>
            <a:r>
              <a:rPr lang="it-IT" sz="2800" spc="-35" dirty="0" smtClean="0">
                <a:latin typeface="+mn-lt"/>
              </a:rPr>
              <a:t>(</a:t>
            </a:r>
            <a:r>
              <a:rPr lang="it-IT" sz="2800" spc="-35" dirty="0">
                <a:latin typeface="+mn-lt"/>
              </a:rPr>
              <a:t>annuale e </a:t>
            </a:r>
            <a:r>
              <a:rPr lang="it-IT" sz="2800" spc="-35" dirty="0" smtClean="0">
                <a:latin typeface="+mn-lt"/>
              </a:rPr>
              <a:t>ciclico).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it-IT" sz="2800" spc="-25" dirty="0" smtClean="0">
                <a:latin typeface="+mn-lt"/>
              </a:rPr>
              <a:t>L’</a:t>
            </a:r>
            <a:r>
              <a:rPr lang="it-IT" sz="2800" b="1" spc="-25" dirty="0" smtClean="0">
                <a:solidFill>
                  <a:srgbClr val="ED7D31"/>
                </a:solidFill>
                <a:latin typeface="+mn-lt"/>
              </a:rPr>
              <a:t>AQ</a:t>
            </a:r>
            <a:r>
              <a:rPr lang="it-IT" sz="2800" spc="-25" dirty="0" smtClean="0">
                <a:latin typeface="+mn-lt"/>
              </a:rPr>
              <a:t> del CdS </a:t>
            </a:r>
            <a:r>
              <a:rPr lang="it-IT" sz="2800" spc="-20" dirty="0" smtClean="0">
                <a:latin typeface="+mn-lt"/>
              </a:rPr>
              <a:t>non </a:t>
            </a:r>
            <a:r>
              <a:rPr lang="it-IT" sz="2800" spc="-20" dirty="0">
                <a:latin typeface="+mn-lt"/>
              </a:rPr>
              <a:t>è un processo distinto e successivo rispetto alla progettazione, ma ne </a:t>
            </a:r>
            <a:r>
              <a:rPr lang="it-IT" sz="2800" spc="-30" dirty="0" smtClean="0">
                <a:latin typeface="+mn-lt"/>
              </a:rPr>
              <a:t>è </a:t>
            </a:r>
            <a:r>
              <a:rPr lang="it-IT" sz="2800" spc="-30" dirty="0">
                <a:latin typeface="+mn-lt"/>
              </a:rPr>
              <a:t>parte integrante da sviluppare e </a:t>
            </a:r>
            <a:r>
              <a:rPr lang="it-IT" sz="2800" spc="-30" dirty="0" smtClean="0">
                <a:latin typeface="+mn-lt"/>
              </a:rPr>
              <a:t>aggiornare sistematicamente. 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it-IT" sz="2800" spc="-30" dirty="0" smtClean="0">
                <a:latin typeface="+mn-lt"/>
              </a:rPr>
              <a:t>Sotto la responsabilità del Coordinatore, il </a:t>
            </a:r>
            <a:r>
              <a:rPr lang="it-IT" sz="2800" spc="-30" dirty="0">
                <a:latin typeface="+mn-lt"/>
              </a:rPr>
              <a:t>CdS: </a:t>
            </a:r>
          </a:p>
          <a:p>
            <a:pPr marL="457200" marR="0" indent="-457200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it-IT" sz="2800" b="1" spc="-30" dirty="0">
                <a:solidFill>
                  <a:srgbClr val="ED7D31"/>
                </a:solidFill>
                <a:latin typeface="+mn-lt"/>
              </a:rPr>
              <a:t>redige</a:t>
            </a:r>
            <a:r>
              <a:rPr lang="it-IT" sz="2800" spc="-30" dirty="0" smtClean="0">
                <a:latin typeface="+mn-lt"/>
              </a:rPr>
              <a:t> </a:t>
            </a:r>
            <a:r>
              <a:rPr lang="it-IT" sz="2800" spc="-30" dirty="0">
                <a:latin typeface="+mn-lt"/>
              </a:rPr>
              <a:t>la </a:t>
            </a:r>
            <a:r>
              <a:rPr lang="it-IT" sz="2800" b="1" spc="-30" dirty="0">
                <a:solidFill>
                  <a:srgbClr val="ED7D31"/>
                </a:solidFill>
                <a:latin typeface="+mn-lt"/>
              </a:rPr>
              <a:t>SUA-CdS</a:t>
            </a:r>
            <a:r>
              <a:rPr lang="it-IT" sz="2800" spc="-30" dirty="0">
                <a:latin typeface="+mn-lt"/>
              </a:rPr>
              <a:t> e provvede al suo aggiornamento </a:t>
            </a:r>
            <a:r>
              <a:rPr lang="it-IT" sz="2800" spc="-30" dirty="0" smtClean="0">
                <a:latin typeface="+mn-lt"/>
              </a:rPr>
              <a:t>periodico; </a:t>
            </a:r>
            <a:endParaRPr lang="it-IT" sz="2800" spc="-30" dirty="0">
              <a:latin typeface="+mn-lt"/>
            </a:endParaRPr>
          </a:p>
          <a:p>
            <a:pPr marL="457200" marR="0" indent="-457200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it-IT" sz="2800" b="1" spc="-30" dirty="0">
                <a:solidFill>
                  <a:srgbClr val="ED7D31"/>
                </a:solidFill>
                <a:latin typeface="+mn-lt"/>
              </a:rPr>
              <a:t>elabora</a:t>
            </a:r>
            <a:r>
              <a:rPr lang="it-IT" sz="2800" spc="-30" dirty="0" smtClean="0">
                <a:latin typeface="+mn-lt"/>
              </a:rPr>
              <a:t> il </a:t>
            </a:r>
            <a:r>
              <a:rPr lang="it-IT" sz="2800" b="1" spc="-30" dirty="0">
                <a:solidFill>
                  <a:srgbClr val="ED7D31"/>
                </a:solidFill>
                <a:latin typeface="+mn-lt"/>
              </a:rPr>
              <a:t>Rapporto di Riesa</a:t>
            </a:r>
            <a:r>
              <a:rPr lang="it-IT" sz="2800" b="1" spc="-25" dirty="0">
                <a:solidFill>
                  <a:srgbClr val="ED7D31"/>
                </a:solidFill>
                <a:latin typeface="+mn-lt"/>
              </a:rPr>
              <a:t>me </a:t>
            </a:r>
            <a:r>
              <a:rPr lang="it-IT" sz="2800" spc="-25" dirty="0">
                <a:latin typeface="+mn-lt"/>
              </a:rPr>
              <a:t>(annuale e ciclico); </a:t>
            </a:r>
          </a:p>
          <a:p>
            <a:pPr marL="457200" marR="0" indent="-457200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it-IT" sz="2800" b="1" spc="-30" dirty="0">
                <a:solidFill>
                  <a:srgbClr val="ED7D31"/>
                </a:solidFill>
                <a:latin typeface="+mn-lt"/>
              </a:rPr>
              <a:t>coordina</a:t>
            </a:r>
            <a:r>
              <a:rPr lang="it-IT" sz="2800" spc="-30" dirty="0" smtClean="0">
                <a:latin typeface="+mn-lt"/>
              </a:rPr>
              <a:t> </a:t>
            </a:r>
            <a:r>
              <a:rPr lang="it-IT" sz="2800" spc="-30" dirty="0">
                <a:latin typeface="+mn-lt"/>
              </a:rPr>
              <a:t>la propria azione </a:t>
            </a:r>
            <a:r>
              <a:rPr lang="it-IT" sz="2800" b="1" spc="-30" dirty="0">
                <a:solidFill>
                  <a:srgbClr val="ED7D31"/>
                </a:solidFill>
                <a:latin typeface="+mn-lt"/>
              </a:rPr>
              <a:t>con</a:t>
            </a:r>
            <a:r>
              <a:rPr lang="it-IT" sz="2800" spc="-30" dirty="0">
                <a:latin typeface="+mn-lt"/>
              </a:rPr>
              <a:t> </a:t>
            </a:r>
            <a:r>
              <a:rPr lang="it-IT" sz="2800" spc="-30" dirty="0" smtClean="0">
                <a:latin typeface="+mn-lt"/>
              </a:rPr>
              <a:t>quella della </a:t>
            </a:r>
            <a:r>
              <a:rPr lang="it-IT" sz="2800" b="1" spc="-30" dirty="0">
                <a:solidFill>
                  <a:srgbClr val="ED7D31"/>
                </a:solidFill>
                <a:latin typeface="+mn-lt"/>
              </a:rPr>
              <a:t>Commissione Paritetica </a:t>
            </a:r>
            <a:r>
              <a:rPr lang="it-IT" sz="2800" spc="-30" dirty="0" smtClean="0">
                <a:latin typeface="+mn-lt"/>
              </a:rPr>
              <a:t>docenti-studenti di riferimento;</a:t>
            </a:r>
          </a:p>
          <a:p>
            <a:pPr marL="457200" marR="0" indent="-457200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it-IT" sz="2800" b="1" spc="-30" dirty="0">
                <a:solidFill>
                  <a:srgbClr val="ED7D31"/>
                </a:solidFill>
                <a:latin typeface="+mn-lt"/>
              </a:rPr>
              <a:t>tiene conto </a:t>
            </a:r>
            <a:r>
              <a:rPr lang="it-IT" sz="2800" spc="-30" dirty="0" smtClean="0">
                <a:latin typeface="+mn-lt"/>
              </a:rPr>
              <a:t>di quanto emerge, con riferimento al CdS, dalle attività del </a:t>
            </a:r>
            <a:r>
              <a:rPr lang="it-IT" sz="2800" b="1" spc="-30" dirty="0">
                <a:solidFill>
                  <a:srgbClr val="ED7D31"/>
                </a:solidFill>
                <a:latin typeface="+mn-lt"/>
              </a:rPr>
              <a:t>Nucleo di Valutazione,</a:t>
            </a:r>
            <a:r>
              <a:rPr lang="it-IT" sz="2800" spc="-30" dirty="0" smtClean="0">
                <a:latin typeface="+mn-lt"/>
              </a:rPr>
              <a:t> in particolare dalla </a:t>
            </a:r>
            <a:r>
              <a:rPr lang="it-IT" sz="2800" b="1" spc="-30" dirty="0">
                <a:solidFill>
                  <a:srgbClr val="ED7D31"/>
                </a:solidFill>
                <a:latin typeface="+mn-lt"/>
              </a:rPr>
              <a:t>Relazione annuale</a:t>
            </a:r>
            <a:r>
              <a:rPr lang="it-IT" sz="2800" spc="-30" dirty="0" smtClean="0">
                <a:latin typeface="+mn-lt"/>
              </a:rPr>
              <a:t>;</a:t>
            </a:r>
          </a:p>
          <a:p>
            <a:pPr marL="457200" marR="0" indent="-457200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it-IT" sz="2800" b="1" spc="-30" dirty="0">
                <a:solidFill>
                  <a:srgbClr val="ED7D31"/>
                </a:solidFill>
                <a:latin typeface="+mn-lt"/>
              </a:rPr>
              <a:t>interagisce</a:t>
            </a:r>
            <a:r>
              <a:rPr lang="it-IT" sz="2800" dirty="0" smtClean="0">
                <a:latin typeface="+mn-lt"/>
              </a:rPr>
              <a:t> </a:t>
            </a:r>
            <a:r>
              <a:rPr lang="it-IT" sz="2800" dirty="0">
                <a:latin typeface="+mn-lt"/>
              </a:rPr>
              <a:t>con il </a:t>
            </a:r>
            <a:r>
              <a:rPr lang="it-IT" sz="2800" b="1" spc="-30" dirty="0">
                <a:solidFill>
                  <a:srgbClr val="ED7D31"/>
                </a:solidFill>
                <a:latin typeface="+mn-lt"/>
              </a:rPr>
              <a:t>Presidio della Qualità</a:t>
            </a:r>
            <a:r>
              <a:rPr lang="it-IT" sz="2800" dirty="0" smtClean="0">
                <a:latin typeface="+mn-lt"/>
              </a:rPr>
              <a:t>.</a:t>
            </a:r>
          </a:p>
          <a:p>
            <a:pPr marL="457200" marR="0" indent="-457200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ü"/>
            </a:pPr>
            <a:endParaRPr lang="it-IT" sz="2800" dirty="0" smtClean="0">
              <a:latin typeface="+mn-lt"/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it-IT" sz="30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0369103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ttangolo 8"/>
          <p:cNvSpPr/>
          <p:nvPr/>
        </p:nvSpPr>
        <p:spPr>
          <a:xfrm>
            <a:off x="754063" y="0"/>
            <a:ext cx="335211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t-IT"/>
          </a:p>
        </p:txBody>
      </p:sp>
      <p:sp>
        <p:nvSpPr>
          <p:cNvPr id="10" name="Rettangolo 9"/>
          <p:cNvSpPr/>
          <p:nvPr/>
        </p:nvSpPr>
        <p:spPr>
          <a:xfrm>
            <a:off x="0" y="0"/>
            <a:ext cx="830263" cy="457200"/>
          </a:xfrm>
          <a:prstGeom prst="rect">
            <a:avLst/>
          </a:prstGeom>
          <a:solidFill>
            <a:srgbClr val="51250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t-IT"/>
          </a:p>
        </p:txBody>
      </p:sp>
      <p:sp>
        <p:nvSpPr>
          <p:cNvPr id="11" name="Rettangolo 10"/>
          <p:cNvSpPr/>
          <p:nvPr/>
        </p:nvSpPr>
        <p:spPr>
          <a:xfrm>
            <a:off x="4106173" y="0"/>
            <a:ext cx="8085827" cy="457200"/>
          </a:xfrm>
          <a:prstGeom prst="rect">
            <a:avLst/>
          </a:prstGeom>
          <a:solidFill>
            <a:srgbClr val="7698B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r"/>
            <a:r>
              <a:rPr lang="it-IT" sz="2000" b="1" i="1" dirty="0" smtClean="0">
                <a:solidFill>
                  <a:schemeClr val="bg1"/>
                </a:solidFill>
                <a:cs typeface="Helvetica"/>
              </a:rPr>
              <a:t>L’ACCREDITAMENTO</a:t>
            </a:r>
            <a:endParaRPr lang="it-IT" sz="2000" b="1" i="1" dirty="0">
              <a:solidFill>
                <a:schemeClr val="bg1"/>
              </a:solidFill>
              <a:cs typeface="Helvetica"/>
            </a:endParaRPr>
          </a:p>
        </p:txBody>
      </p:sp>
      <p:grpSp>
        <p:nvGrpSpPr>
          <p:cNvPr id="15" name="Gruppo 14"/>
          <p:cNvGrpSpPr/>
          <p:nvPr/>
        </p:nvGrpSpPr>
        <p:grpSpPr>
          <a:xfrm>
            <a:off x="0" y="6391544"/>
            <a:ext cx="12192000" cy="457200"/>
            <a:chOff x="0" y="6400800"/>
            <a:chExt cx="12192000" cy="457200"/>
          </a:xfrm>
        </p:grpSpPr>
        <p:sp>
          <p:nvSpPr>
            <p:cNvPr id="16" name="Rettangolo 15"/>
            <p:cNvSpPr/>
            <p:nvPr/>
          </p:nvSpPr>
          <p:spPr>
            <a:xfrm>
              <a:off x="0" y="6400800"/>
              <a:ext cx="1262063" cy="457200"/>
            </a:xfrm>
            <a:prstGeom prst="rect">
              <a:avLst/>
            </a:prstGeom>
            <a:solidFill>
              <a:srgbClr val="51250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it-IT"/>
            </a:p>
          </p:txBody>
        </p:sp>
        <p:sp>
          <p:nvSpPr>
            <p:cNvPr id="17" name="Rettangolo 16"/>
            <p:cNvSpPr/>
            <p:nvPr/>
          </p:nvSpPr>
          <p:spPr>
            <a:xfrm>
              <a:off x="3787775" y="6400800"/>
              <a:ext cx="8404225" cy="457200"/>
            </a:xfrm>
            <a:prstGeom prst="rect">
              <a:avLst/>
            </a:prstGeom>
            <a:solidFill>
              <a:srgbClr val="7698B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it-IT" dirty="0"/>
            </a:p>
          </p:txBody>
        </p:sp>
        <p:pic>
          <p:nvPicPr>
            <p:cNvPr id="19" name="Immagine 18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00692" y="6408685"/>
              <a:ext cx="429571" cy="437994"/>
            </a:xfrm>
            <a:prstGeom prst="rect">
              <a:avLst/>
            </a:prstGeom>
          </p:spPr>
        </p:pic>
        <p:sp>
          <p:nvSpPr>
            <p:cNvPr id="20" name="Rettangolo 19"/>
            <p:cNvSpPr/>
            <p:nvPr/>
          </p:nvSpPr>
          <p:spPr>
            <a:xfrm>
              <a:off x="1262063" y="6400800"/>
              <a:ext cx="2565081" cy="4572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it-IT"/>
            </a:p>
          </p:txBody>
        </p:sp>
        <p:pic>
          <p:nvPicPr>
            <p:cNvPr id="21" name="Immagine 20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280745" y="6408686"/>
              <a:ext cx="1069221" cy="437994"/>
            </a:xfrm>
            <a:prstGeom prst="rect">
              <a:avLst/>
            </a:prstGeom>
          </p:spPr>
        </p:pic>
      </p:grpSp>
      <p:sp>
        <p:nvSpPr>
          <p:cNvPr id="3" name="Segnaposto numero diapositiva 2"/>
          <p:cNvSpPr>
            <a:spLocks noGrp="1"/>
          </p:cNvSpPr>
          <p:nvPr>
            <p:ph type="sldNum" sz="quarter" idx="12"/>
          </p:nvPr>
        </p:nvSpPr>
        <p:spPr>
          <a:xfrm>
            <a:off x="9448800" y="6428015"/>
            <a:ext cx="2743200" cy="365125"/>
          </a:xfrm>
        </p:spPr>
        <p:txBody>
          <a:bodyPr/>
          <a:lstStyle/>
          <a:p>
            <a:pPr>
              <a:defRPr/>
            </a:pPr>
            <a:fld id="{2B247FFE-C2D7-4F4A-A0E4-5BC49D6F85A4}" type="slidenum">
              <a:rPr lang="it-IT" sz="1600" b="1" smtClean="0">
                <a:solidFill>
                  <a:schemeClr val="bg1"/>
                </a:solidFill>
              </a:rPr>
              <a:pPr>
                <a:defRPr/>
              </a:pPr>
              <a:t>5</a:t>
            </a:fld>
            <a:endParaRPr lang="it-IT" sz="1600" b="1" dirty="0">
              <a:solidFill>
                <a:schemeClr val="bg1"/>
              </a:solidFill>
            </a:endParaRPr>
          </a:p>
        </p:txBody>
      </p:sp>
      <p:grpSp>
        <p:nvGrpSpPr>
          <p:cNvPr id="18" name="Gruppo 17"/>
          <p:cNvGrpSpPr/>
          <p:nvPr/>
        </p:nvGrpSpPr>
        <p:grpSpPr>
          <a:xfrm>
            <a:off x="0" y="6400422"/>
            <a:ext cx="12192000" cy="457578"/>
            <a:chOff x="0" y="6400800"/>
            <a:chExt cx="12192000" cy="457200"/>
          </a:xfrm>
        </p:grpSpPr>
        <p:sp>
          <p:nvSpPr>
            <p:cNvPr id="22" name="Rettangolo 21"/>
            <p:cNvSpPr/>
            <p:nvPr/>
          </p:nvSpPr>
          <p:spPr>
            <a:xfrm>
              <a:off x="0" y="6400800"/>
              <a:ext cx="1262063" cy="457200"/>
            </a:xfrm>
            <a:prstGeom prst="rect">
              <a:avLst/>
            </a:prstGeom>
            <a:solidFill>
              <a:srgbClr val="51250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it-IT"/>
            </a:p>
          </p:txBody>
        </p:sp>
        <p:sp>
          <p:nvSpPr>
            <p:cNvPr id="23" name="Rettangolo 22"/>
            <p:cNvSpPr/>
            <p:nvPr/>
          </p:nvSpPr>
          <p:spPr>
            <a:xfrm>
              <a:off x="3787775" y="6400800"/>
              <a:ext cx="8404225" cy="457200"/>
            </a:xfrm>
            <a:prstGeom prst="rect">
              <a:avLst/>
            </a:prstGeom>
            <a:solidFill>
              <a:srgbClr val="7698B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it-IT" dirty="0"/>
            </a:p>
          </p:txBody>
        </p:sp>
        <p:pic>
          <p:nvPicPr>
            <p:cNvPr id="24" name="Immagine 23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00692" y="6408685"/>
              <a:ext cx="429571" cy="437994"/>
            </a:xfrm>
            <a:prstGeom prst="rect">
              <a:avLst/>
            </a:prstGeom>
          </p:spPr>
        </p:pic>
        <p:sp>
          <p:nvSpPr>
            <p:cNvPr id="25" name="Rettangolo 24"/>
            <p:cNvSpPr/>
            <p:nvPr/>
          </p:nvSpPr>
          <p:spPr>
            <a:xfrm>
              <a:off x="1262063" y="6400800"/>
              <a:ext cx="2565081" cy="4572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it-IT"/>
            </a:p>
          </p:txBody>
        </p:sp>
        <p:pic>
          <p:nvPicPr>
            <p:cNvPr id="26" name="Immagine 25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280745" y="6408686"/>
              <a:ext cx="1069221" cy="437994"/>
            </a:xfrm>
            <a:prstGeom prst="rect">
              <a:avLst/>
            </a:prstGeom>
          </p:spPr>
        </p:pic>
      </p:grpSp>
      <p:sp>
        <p:nvSpPr>
          <p:cNvPr id="28" name="CasellaDiTesto 27"/>
          <p:cNvSpPr txBox="1"/>
          <p:nvPr/>
        </p:nvSpPr>
        <p:spPr>
          <a:xfrm>
            <a:off x="3827144" y="6470304"/>
            <a:ext cx="701545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200" b="1" dirty="0" smtClean="0">
                <a:solidFill>
                  <a:schemeClr val="bg1"/>
                </a:solidFill>
              </a:rPr>
              <a:t>AREA PIANIFICAZIONE E CONTROLLO DIREZIONALE (APIC)</a:t>
            </a:r>
            <a:endParaRPr lang="it-IT" sz="1200" b="1" dirty="0">
              <a:solidFill>
                <a:schemeClr val="bg1"/>
              </a:solidFill>
            </a:endParaRPr>
          </a:p>
        </p:txBody>
      </p:sp>
      <p:sp>
        <p:nvSpPr>
          <p:cNvPr id="29" name="Rettangolo 28"/>
          <p:cNvSpPr/>
          <p:nvPr/>
        </p:nvSpPr>
        <p:spPr>
          <a:xfrm>
            <a:off x="754063" y="0"/>
            <a:ext cx="3033712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2200" b="1" dirty="0" smtClean="0"/>
              <a:t>HIC SUNT FUTURA</a:t>
            </a:r>
            <a:endParaRPr lang="it-IT" sz="2200" b="1" dirty="0"/>
          </a:p>
        </p:txBody>
      </p:sp>
      <p:sp>
        <p:nvSpPr>
          <p:cNvPr id="33" name="CasellaDiTesto 32"/>
          <p:cNvSpPr txBox="1"/>
          <p:nvPr/>
        </p:nvSpPr>
        <p:spPr>
          <a:xfrm>
            <a:off x="226545" y="457200"/>
            <a:ext cx="11249626" cy="70173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3000" dirty="0">
                <a:latin typeface="+mn-lt"/>
              </a:rPr>
              <a:t> L’</a:t>
            </a:r>
            <a:r>
              <a:rPr lang="it-IT" sz="3000" b="1" dirty="0">
                <a:solidFill>
                  <a:srgbClr val="ED7D31"/>
                </a:solidFill>
                <a:latin typeface="+mn-lt"/>
              </a:rPr>
              <a:t>Accreditamento</a:t>
            </a:r>
            <a:r>
              <a:rPr lang="it-IT" sz="3000" dirty="0">
                <a:latin typeface="+mn-lt"/>
              </a:rPr>
              <a:t> è il procedimento con cui una “parte terza</a:t>
            </a:r>
            <a:r>
              <a:rPr lang="it-IT" sz="3000" dirty="0" smtClean="0">
                <a:latin typeface="+mn-lt"/>
              </a:rPr>
              <a:t>”, riconosce ufficialmente che un’organizzazione possiede la competenza e i mezzi per svolgere i suoi compiti.</a:t>
            </a:r>
          </a:p>
          <a:p>
            <a:r>
              <a:rPr lang="it-IT" sz="3000" dirty="0" smtClean="0">
                <a:latin typeface="+mn-lt"/>
              </a:rPr>
              <a:t>Il </a:t>
            </a:r>
            <a:r>
              <a:rPr lang="it-IT" sz="3000" dirty="0">
                <a:latin typeface="+mn-lt"/>
              </a:rPr>
              <a:t>sistema di </a:t>
            </a:r>
            <a:r>
              <a:rPr lang="it-IT" sz="3000" dirty="0" smtClean="0">
                <a:latin typeface="+mn-lt"/>
              </a:rPr>
              <a:t>Autovalutazione</a:t>
            </a:r>
            <a:r>
              <a:rPr lang="it-IT" sz="3000" dirty="0">
                <a:latin typeface="+mn-lt"/>
              </a:rPr>
              <a:t>, Valutazione periodica e </a:t>
            </a:r>
            <a:r>
              <a:rPr lang="it-IT" sz="3000" dirty="0" smtClean="0">
                <a:latin typeface="+mn-lt"/>
              </a:rPr>
              <a:t>Accreditamento (</a:t>
            </a:r>
            <a:r>
              <a:rPr lang="it-IT" sz="3000" b="1" dirty="0" smtClean="0">
                <a:solidFill>
                  <a:srgbClr val="ED7D31"/>
                </a:solidFill>
                <a:latin typeface="+mn-lt"/>
              </a:rPr>
              <a:t>AVA</a:t>
            </a:r>
            <a:r>
              <a:rPr lang="it-IT" sz="3000" dirty="0" smtClean="0">
                <a:latin typeface="+mn-lt"/>
              </a:rPr>
              <a:t>) dell’ANVUR, ha </a:t>
            </a:r>
            <a:r>
              <a:rPr lang="it-IT" sz="3000" b="1" dirty="0">
                <a:solidFill>
                  <a:srgbClr val="ED7D31"/>
                </a:solidFill>
                <a:latin typeface="+mn-lt"/>
              </a:rPr>
              <a:t>tre obiettivi</a:t>
            </a:r>
            <a:r>
              <a:rPr lang="it-IT" sz="3000" b="1" dirty="0">
                <a:latin typeface="+mn-lt"/>
              </a:rPr>
              <a:t> </a:t>
            </a:r>
            <a:r>
              <a:rPr lang="it-IT" sz="3000" dirty="0">
                <a:latin typeface="+mn-lt"/>
              </a:rPr>
              <a:t>principali: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it-IT" sz="3000" dirty="0" smtClean="0">
                <a:latin typeface="+mn-lt"/>
              </a:rPr>
              <a:t>l’</a:t>
            </a:r>
            <a:r>
              <a:rPr lang="it-IT" sz="3000" b="1" dirty="0" smtClean="0">
                <a:solidFill>
                  <a:srgbClr val="ED7D31"/>
                </a:solidFill>
                <a:latin typeface="+mn-lt"/>
              </a:rPr>
              <a:t>assicurazione</a:t>
            </a:r>
            <a:r>
              <a:rPr lang="it-IT" sz="3000" dirty="0" smtClean="0">
                <a:latin typeface="+mn-lt"/>
              </a:rPr>
              <a:t> </a:t>
            </a:r>
            <a:r>
              <a:rPr lang="it-IT" sz="3000" dirty="0">
                <a:latin typeface="+mn-lt"/>
              </a:rPr>
              <a:t>per gli utenti e la società nel suo complesso, da </a:t>
            </a:r>
            <a:r>
              <a:rPr lang="it-IT" sz="3000" dirty="0" smtClean="0">
                <a:latin typeface="+mn-lt"/>
              </a:rPr>
              <a:t>parte di </a:t>
            </a:r>
            <a:r>
              <a:rPr lang="it-IT" sz="3000" dirty="0">
                <a:latin typeface="+mn-lt"/>
              </a:rPr>
              <a:t>MIUR e di ANVUR, che le istituzioni di formazione superiore </a:t>
            </a:r>
            <a:r>
              <a:rPr lang="it-IT" sz="3000" dirty="0" smtClean="0">
                <a:latin typeface="+mn-lt"/>
              </a:rPr>
              <a:t>italiane soddisfano </a:t>
            </a:r>
            <a:r>
              <a:rPr lang="it-IT" sz="3000" dirty="0">
                <a:latin typeface="+mn-lt"/>
              </a:rPr>
              <a:t>uniformemente un buon livello di qualità;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it-IT" sz="3000" dirty="0" smtClean="0">
                <a:latin typeface="+mn-lt"/>
              </a:rPr>
              <a:t>l’esercizio </a:t>
            </a:r>
            <a:r>
              <a:rPr lang="it-IT" sz="3000" dirty="0">
                <a:latin typeface="+mn-lt"/>
              </a:rPr>
              <a:t>da parte degli Atenei di un’</a:t>
            </a:r>
            <a:r>
              <a:rPr lang="it-IT" sz="3000" b="1" dirty="0">
                <a:solidFill>
                  <a:srgbClr val="ED7D31"/>
                </a:solidFill>
                <a:latin typeface="+mn-lt"/>
              </a:rPr>
              <a:t>autonomia</a:t>
            </a:r>
            <a:r>
              <a:rPr lang="it-IT" sz="3000" dirty="0">
                <a:solidFill>
                  <a:srgbClr val="ED7D31"/>
                </a:solidFill>
                <a:latin typeface="+mn-lt"/>
              </a:rPr>
              <a:t> </a:t>
            </a:r>
            <a:r>
              <a:rPr lang="it-IT" sz="3000" b="1" dirty="0">
                <a:solidFill>
                  <a:srgbClr val="ED7D31"/>
                </a:solidFill>
                <a:latin typeface="+mn-lt"/>
              </a:rPr>
              <a:t>responsabile</a:t>
            </a:r>
            <a:r>
              <a:rPr lang="it-IT" sz="3000" dirty="0">
                <a:solidFill>
                  <a:srgbClr val="ED7D31"/>
                </a:solidFill>
                <a:latin typeface="+mn-lt"/>
              </a:rPr>
              <a:t> </a:t>
            </a:r>
            <a:r>
              <a:rPr lang="it-IT" sz="3000" dirty="0" smtClean="0">
                <a:latin typeface="+mn-lt"/>
              </a:rPr>
              <a:t>ed affidabile </a:t>
            </a:r>
            <a:r>
              <a:rPr lang="it-IT" sz="3000" dirty="0">
                <a:latin typeface="+mn-lt"/>
              </a:rPr>
              <a:t>nell’uso delle risorse pubbliche e nei </a:t>
            </a:r>
            <a:r>
              <a:rPr lang="it-IT" sz="3000" dirty="0" smtClean="0">
                <a:latin typeface="+mn-lt"/>
              </a:rPr>
              <a:t>comportamenti collettivi </a:t>
            </a:r>
            <a:r>
              <a:rPr lang="it-IT" sz="3000" dirty="0">
                <a:latin typeface="+mn-lt"/>
              </a:rPr>
              <a:t>e individuali relativi alle attività di formazione e ricerca;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it-IT" sz="3000" dirty="0" smtClean="0">
                <a:latin typeface="+mn-lt"/>
              </a:rPr>
              <a:t>il </a:t>
            </a:r>
            <a:r>
              <a:rPr lang="it-IT" sz="3000" b="1" dirty="0">
                <a:solidFill>
                  <a:srgbClr val="ED7D31"/>
                </a:solidFill>
                <a:latin typeface="+mn-lt"/>
              </a:rPr>
              <a:t>miglioramento</a:t>
            </a:r>
            <a:r>
              <a:rPr lang="it-IT" sz="3000" dirty="0">
                <a:latin typeface="+mn-lt"/>
              </a:rPr>
              <a:t> </a:t>
            </a:r>
            <a:r>
              <a:rPr lang="it-IT" sz="3000" b="1" dirty="0">
                <a:solidFill>
                  <a:srgbClr val="ED7D31"/>
                </a:solidFill>
                <a:latin typeface="+mn-lt"/>
              </a:rPr>
              <a:t>continuo</a:t>
            </a:r>
            <a:r>
              <a:rPr lang="it-IT" sz="3000" dirty="0">
                <a:latin typeface="+mn-lt"/>
              </a:rPr>
              <a:t> della qualità delle attività formative e </a:t>
            </a:r>
            <a:r>
              <a:rPr lang="it-IT" sz="3000" dirty="0" smtClean="0">
                <a:latin typeface="+mn-lt"/>
              </a:rPr>
              <a:t>di ricerca</a:t>
            </a:r>
            <a:r>
              <a:rPr lang="it-IT" sz="3000" dirty="0">
                <a:latin typeface="+mn-lt"/>
              </a:rPr>
              <a:t>.</a:t>
            </a:r>
            <a:endParaRPr lang="it-IT" sz="3000" dirty="0" smtClean="0">
              <a:latin typeface="+mn-lt"/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it-IT" sz="3000" dirty="0" smtClean="0">
              <a:latin typeface="+mn-lt"/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it-IT" sz="30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41127685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ttangolo 8"/>
          <p:cNvSpPr/>
          <p:nvPr/>
        </p:nvSpPr>
        <p:spPr>
          <a:xfrm>
            <a:off x="754063" y="0"/>
            <a:ext cx="335211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t-IT"/>
          </a:p>
        </p:txBody>
      </p:sp>
      <p:grpSp>
        <p:nvGrpSpPr>
          <p:cNvPr id="15" name="Gruppo 14"/>
          <p:cNvGrpSpPr/>
          <p:nvPr/>
        </p:nvGrpSpPr>
        <p:grpSpPr>
          <a:xfrm>
            <a:off x="0" y="6391544"/>
            <a:ext cx="12192000" cy="457200"/>
            <a:chOff x="0" y="6400800"/>
            <a:chExt cx="12192000" cy="457200"/>
          </a:xfrm>
        </p:grpSpPr>
        <p:sp>
          <p:nvSpPr>
            <p:cNvPr id="16" name="Rettangolo 15"/>
            <p:cNvSpPr/>
            <p:nvPr/>
          </p:nvSpPr>
          <p:spPr>
            <a:xfrm>
              <a:off x="0" y="6400800"/>
              <a:ext cx="1262063" cy="457200"/>
            </a:xfrm>
            <a:prstGeom prst="rect">
              <a:avLst/>
            </a:prstGeom>
            <a:solidFill>
              <a:srgbClr val="51250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it-IT"/>
            </a:p>
          </p:txBody>
        </p:sp>
        <p:sp>
          <p:nvSpPr>
            <p:cNvPr id="17" name="Rettangolo 16"/>
            <p:cNvSpPr/>
            <p:nvPr/>
          </p:nvSpPr>
          <p:spPr>
            <a:xfrm>
              <a:off x="3787775" y="6400800"/>
              <a:ext cx="8404225" cy="457200"/>
            </a:xfrm>
            <a:prstGeom prst="rect">
              <a:avLst/>
            </a:prstGeom>
            <a:solidFill>
              <a:srgbClr val="7698B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it-IT" dirty="0"/>
            </a:p>
          </p:txBody>
        </p:sp>
        <p:pic>
          <p:nvPicPr>
            <p:cNvPr id="19" name="Immagine 18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00692" y="6408685"/>
              <a:ext cx="429571" cy="437994"/>
            </a:xfrm>
            <a:prstGeom prst="rect">
              <a:avLst/>
            </a:prstGeom>
          </p:spPr>
        </p:pic>
        <p:sp>
          <p:nvSpPr>
            <p:cNvPr id="20" name="Rettangolo 19"/>
            <p:cNvSpPr/>
            <p:nvPr/>
          </p:nvSpPr>
          <p:spPr>
            <a:xfrm>
              <a:off x="1262063" y="6400800"/>
              <a:ext cx="2565081" cy="4572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it-IT"/>
            </a:p>
          </p:txBody>
        </p:sp>
        <p:pic>
          <p:nvPicPr>
            <p:cNvPr id="21" name="Immagine 20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280745" y="6408686"/>
              <a:ext cx="1069221" cy="437994"/>
            </a:xfrm>
            <a:prstGeom prst="rect">
              <a:avLst/>
            </a:prstGeom>
          </p:spPr>
        </p:pic>
      </p:grpSp>
      <p:sp>
        <p:nvSpPr>
          <p:cNvPr id="3" name="Segnaposto numero diapositiva 2"/>
          <p:cNvSpPr>
            <a:spLocks noGrp="1"/>
          </p:cNvSpPr>
          <p:nvPr>
            <p:ph type="sldNum" sz="quarter" idx="12"/>
          </p:nvPr>
        </p:nvSpPr>
        <p:spPr>
          <a:xfrm>
            <a:off x="9448800" y="6428015"/>
            <a:ext cx="2743200" cy="365125"/>
          </a:xfrm>
        </p:spPr>
        <p:txBody>
          <a:bodyPr/>
          <a:lstStyle/>
          <a:p>
            <a:pPr>
              <a:defRPr/>
            </a:pPr>
            <a:fld id="{2B247FFE-C2D7-4F4A-A0E4-5BC49D6F85A4}" type="slidenum">
              <a:rPr lang="it-IT" sz="1600" b="1" smtClean="0">
                <a:solidFill>
                  <a:schemeClr val="bg1"/>
                </a:solidFill>
              </a:rPr>
              <a:pPr>
                <a:defRPr/>
              </a:pPr>
              <a:t>6</a:t>
            </a:fld>
            <a:endParaRPr lang="it-IT" sz="1600" b="1" dirty="0">
              <a:solidFill>
                <a:schemeClr val="bg1"/>
              </a:solidFill>
            </a:endParaRPr>
          </a:p>
        </p:txBody>
      </p:sp>
      <p:sp>
        <p:nvSpPr>
          <p:cNvPr id="28" name="CasellaDiTesto 27"/>
          <p:cNvSpPr txBox="1"/>
          <p:nvPr/>
        </p:nvSpPr>
        <p:spPr>
          <a:xfrm>
            <a:off x="3827144" y="6470304"/>
            <a:ext cx="701545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200" b="1" dirty="0" smtClean="0">
                <a:solidFill>
                  <a:schemeClr val="bg1"/>
                </a:solidFill>
              </a:rPr>
              <a:t>AREA PIANIFICAZIONE E CONTROLLO DIREZIONALE (APIC)</a:t>
            </a:r>
            <a:endParaRPr lang="it-IT" sz="1200" b="1" dirty="0">
              <a:solidFill>
                <a:schemeClr val="bg1"/>
              </a:solidFill>
            </a:endParaRPr>
          </a:p>
        </p:txBody>
      </p:sp>
      <p:grpSp>
        <p:nvGrpSpPr>
          <p:cNvPr id="4" name="Gruppo 3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0" name="Rettangolo 9"/>
            <p:cNvSpPr/>
            <p:nvPr/>
          </p:nvSpPr>
          <p:spPr>
            <a:xfrm>
              <a:off x="0" y="0"/>
              <a:ext cx="830263" cy="457200"/>
            </a:xfrm>
            <a:prstGeom prst="rect">
              <a:avLst/>
            </a:prstGeom>
            <a:solidFill>
              <a:srgbClr val="51250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it-IT"/>
            </a:p>
          </p:txBody>
        </p:sp>
        <p:sp>
          <p:nvSpPr>
            <p:cNvPr id="11" name="Rettangolo 10"/>
            <p:cNvSpPr/>
            <p:nvPr/>
          </p:nvSpPr>
          <p:spPr>
            <a:xfrm>
              <a:off x="4106173" y="0"/>
              <a:ext cx="8085827" cy="457200"/>
            </a:xfrm>
            <a:prstGeom prst="rect">
              <a:avLst/>
            </a:prstGeom>
            <a:solidFill>
              <a:srgbClr val="7698B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r"/>
              <a:r>
                <a:rPr lang="it-IT" sz="2000" b="1" i="1" dirty="0" smtClean="0">
                  <a:solidFill>
                    <a:schemeClr val="bg1"/>
                  </a:solidFill>
                  <a:cs typeface="Helvetica"/>
                </a:rPr>
                <a:t>L’ACCREDITAMENTO E LA VALUTAZIONE</a:t>
              </a:r>
              <a:endParaRPr lang="it-IT" sz="2000" b="1" i="1" dirty="0">
                <a:solidFill>
                  <a:schemeClr val="bg1"/>
                </a:solidFill>
                <a:cs typeface="Helvetica"/>
              </a:endParaRPr>
            </a:p>
          </p:txBody>
        </p:sp>
        <p:grpSp>
          <p:nvGrpSpPr>
            <p:cNvPr id="18" name="Gruppo 17"/>
            <p:cNvGrpSpPr/>
            <p:nvPr/>
          </p:nvGrpSpPr>
          <p:grpSpPr>
            <a:xfrm>
              <a:off x="0" y="6400422"/>
              <a:ext cx="12192000" cy="457578"/>
              <a:chOff x="0" y="6400800"/>
              <a:chExt cx="12192000" cy="457200"/>
            </a:xfrm>
          </p:grpSpPr>
          <p:sp>
            <p:nvSpPr>
              <p:cNvPr id="22" name="Rettangolo 21"/>
              <p:cNvSpPr/>
              <p:nvPr/>
            </p:nvSpPr>
            <p:spPr>
              <a:xfrm>
                <a:off x="0" y="6400800"/>
                <a:ext cx="1262063" cy="457200"/>
              </a:xfrm>
              <a:prstGeom prst="rect">
                <a:avLst/>
              </a:prstGeom>
              <a:solidFill>
                <a:srgbClr val="512507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it-IT"/>
              </a:p>
            </p:txBody>
          </p:sp>
          <p:sp>
            <p:nvSpPr>
              <p:cNvPr id="23" name="Rettangolo 22"/>
              <p:cNvSpPr/>
              <p:nvPr/>
            </p:nvSpPr>
            <p:spPr>
              <a:xfrm>
                <a:off x="3787775" y="6400800"/>
                <a:ext cx="8404225" cy="457200"/>
              </a:xfrm>
              <a:prstGeom prst="rect">
                <a:avLst/>
              </a:prstGeom>
              <a:solidFill>
                <a:srgbClr val="7698BA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it-IT" dirty="0"/>
              </a:p>
            </p:txBody>
          </p:sp>
          <p:pic>
            <p:nvPicPr>
              <p:cNvPr id="24" name="Immagine 23"/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400692" y="6408685"/>
                <a:ext cx="429571" cy="437994"/>
              </a:xfrm>
              <a:prstGeom prst="rect">
                <a:avLst/>
              </a:prstGeom>
            </p:spPr>
          </p:pic>
          <p:sp>
            <p:nvSpPr>
              <p:cNvPr id="25" name="Rettangolo 24"/>
              <p:cNvSpPr/>
              <p:nvPr/>
            </p:nvSpPr>
            <p:spPr>
              <a:xfrm>
                <a:off x="1262063" y="6400800"/>
                <a:ext cx="2565081" cy="45720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it-IT"/>
              </a:p>
            </p:txBody>
          </p:sp>
          <p:pic>
            <p:nvPicPr>
              <p:cNvPr id="26" name="Immagine 25"/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280745" y="6408686"/>
                <a:ext cx="1069221" cy="437994"/>
              </a:xfrm>
              <a:prstGeom prst="rect">
                <a:avLst/>
              </a:prstGeom>
            </p:spPr>
          </p:pic>
        </p:grpSp>
        <p:sp>
          <p:nvSpPr>
            <p:cNvPr id="29" name="Rettangolo 28"/>
            <p:cNvSpPr/>
            <p:nvPr/>
          </p:nvSpPr>
          <p:spPr>
            <a:xfrm>
              <a:off x="754063" y="0"/>
              <a:ext cx="3033712" cy="4572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it-IT" sz="2200" b="1" dirty="0" smtClean="0"/>
                <a:t>HIC SUNT FUTURA</a:t>
              </a:r>
              <a:endParaRPr lang="it-IT" sz="2200" b="1" dirty="0"/>
            </a:p>
          </p:txBody>
        </p:sp>
      </p:grpSp>
      <p:sp>
        <p:nvSpPr>
          <p:cNvPr id="2" name="Rettangolo 1"/>
          <p:cNvSpPr/>
          <p:nvPr/>
        </p:nvSpPr>
        <p:spPr>
          <a:xfrm>
            <a:off x="115409" y="653263"/>
            <a:ext cx="11709647" cy="51706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marR="0" indent="-45720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it-IT" sz="3000" b="1" dirty="0">
                <a:solidFill>
                  <a:srgbClr val="ED7D31"/>
                </a:solidFill>
                <a:latin typeface="+mn-lt"/>
              </a:rPr>
              <a:t>Accreditamento Iniziale</a:t>
            </a:r>
            <a:r>
              <a:rPr lang="it-IT" sz="3000" b="1" dirty="0">
                <a:latin typeface="+mn-lt"/>
              </a:rPr>
              <a:t>:</a:t>
            </a:r>
            <a:r>
              <a:rPr lang="it-IT" sz="3000" dirty="0">
                <a:latin typeface="+mn-lt"/>
              </a:rPr>
              <a:t> sancisce la conferma dell’autorizzazione ad </a:t>
            </a:r>
            <a:r>
              <a:rPr lang="it-IT" sz="3000" spc="-5" dirty="0" smtClean="0">
                <a:latin typeface="+mn-lt"/>
              </a:rPr>
              <a:t>operare </a:t>
            </a:r>
            <a:r>
              <a:rPr lang="it-IT" sz="3000" spc="-5" dirty="0">
                <a:latin typeface="+mn-lt"/>
              </a:rPr>
              <a:t>per gli Atenei o i CdS già attivi; anche i CdS di nuova </a:t>
            </a:r>
            <a:r>
              <a:rPr lang="it-IT" sz="3000" spc="-5" dirty="0" smtClean="0">
                <a:latin typeface="+mn-lt"/>
              </a:rPr>
              <a:t>attivazione,</a:t>
            </a:r>
            <a:r>
              <a:rPr lang="it-IT" sz="3000" spc="-65" dirty="0" smtClean="0">
                <a:latin typeface="+mn-lt"/>
              </a:rPr>
              <a:t> devono </a:t>
            </a:r>
            <a:r>
              <a:rPr lang="it-IT" sz="3000" spc="-35" dirty="0" smtClean="0">
                <a:latin typeface="+mn-lt"/>
              </a:rPr>
              <a:t>conseguire </a:t>
            </a:r>
            <a:r>
              <a:rPr lang="it-IT" sz="3000" spc="-35" dirty="0">
                <a:latin typeface="+mn-lt"/>
              </a:rPr>
              <a:t>l’Accreditamento Iniziale. </a:t>
            </a:r>
          </a:p>
          <a:p>
            <a:pPr marL="457200" marR="0" indent="-45720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it-IT" sz="3000" b="1" spc="-15" dirty="0">
                <a:solidFill>
                  <a:srgbClr val="ED7D31"/>
                </a:solidFill>
                <a:latin typeface="+mn-lt"/>
              </a:rPr>
              <a:t>Accreditamento Periodico</a:t>
            </a:r>
            <a:r>
              <a:rPr lang="it-IT" sz="3000" b="1" spc="-15" dirty="0">
                <a:latin typeface="+mn-lt"/>
              </a:rPr>
              <a:t>:</a:t>
            </a:r>
            <a:r>
              <a:rPr lang="it-IT" sz="3000" spc="-15" dirty="0">
                <a:latin typeface="+mn-lt"/>
              </a:rPr>
              <a:t> </a:t>
            </a:r>
            <a:r>
              <a:rPr lang="it-IT" sz="3000" b="1" spc="-15" dirty="0">
                <a:solidFill>
                  <a:srgbClr val="ED7D31"/>
                </a:solidFill>
                <a:latin typeface="+mn-lt"/>
              </a:rPr>
              <a:t>ogni 5 anni gli Atenei </a:t>
            </a:r>
            <a:r>
              <a:rPr lang="it-IT" sz="3000" spc="-15" dirty="0">
                <a:latin typeface="+mn-lt"/>
              </a:rPr>
              <a:t>(e </a:t>
            </a:r>
            <a:r>
              <a:rPr lang="it-IT" sz="3000" b="1" spc="-15" dirty="0">
                <a:solidFill>
                  <a:srgbClr val="ED7D31"/>
                </a:solidFill>
                <a:latin typeface="+mn-lt"/>
              </a:rPr>
              <a:t>ogni</a:t>
            </a:r>
            <a:r>
              <a:rPr lang="it-IT" sz="3000" spc="-15" dirty="0">
                <a:solidFill>
                  <a:srgbClr val="ED7D31"/>
                </a:solidFill>
                <a:latin typeface="+mn-lt"/>
              </a:rPr>
              <a:t> </a:t>
            </a:r>
            <a:r>
              <a:rPr lang="it-IT" sz="3000" b="1" spc="-15" dirty="0">
                <a:solidFill>
                  <a:srgbClr val="ED7D31"/>
                </a:solidFill>
                <a:latin typeface="+mn-lt"/>
              </a:rPr>
              <a:t>3</a:t>
            </a:r>
            <a:r>
              <a:rPr lang="it-IT" sz="3000" spc="-15" dirty="0">
                <a:solidFill>
                  <a:srgbClr val="ED7D31"/>
                </a:solidFill>
                <a:latin typeface="+mn-lt"/>
              </a:rPr>
              <a:t> </a:t>
            </a:r>
            <a:r>
              <a:rPr lang="it-IT" sz="3000" b="1" spc="-15" dirty="0">
                <a:solidFill>
                  <a:srgbClr val="ED7D31"/>
                </a:solidFill>
                <a:latin typeface="+mn-lt"/>
              </a:rPr>
              <a:t>anni</a:t>
            </a:r>
            <a:r>
              <a:rPr lang="it-IT" sz="3000" spc="-15" dirty="0">
                <a:solidFill>
                  <a:srgbClr val="ED7D31"/>
                </a:solidFill>
                <a:latin typeface="+mn-lt"/>
              </a:rPr>
              <a:t> </a:t>
            </a:r>
            <a:r>
              <a:rPr lang="it-IT" sz="3000" b="1" spc="-15" dirty="0">
                <a:solidFill>
                  <a:srgbClr val="ED7D31"/>
                </a:solidFill>
                <a:latin typeface="+mn-lt"/>
              </a:rPr>
              <a:t>i</a:t>
            </a:r>
            <a:r>
              <a:rPr lang="it-IT" sz="3000" spc="-15" dirty="0">
                <a:solidFill>
                  <a:srgbClr val="ED7D31"/>
                </a:solidFill>
                <a:latin typeface="+mn-lt"/>
              </a:rPr>
              <a:t> </a:t>
            </a:r>
            <a:r>
              <a:rPr lang="it-IT" sz="3000" b="1" spc="-15" dirty="0" smtClean="0">
                <a:solidFill>
                  <a:srgbClr val="ED7D31"/>
                </a:solidFill>
                <a:latin typeface="+mn-lt"/>
              </a:rPr>
              <a:t>CdS</a:t>
            </a:r>
            <a:r>
              <a:rPr lang="it-IT" sz="3000" spc="-15" dirty="0" smtClean="0">
                <a:latin typeface="+mn-lt"/>
              </a:rPr>
              <a:t>) </a:t>
            </a:r>
            <a:r>
              <a:rPr lang="it-IT" sz="3000" dirty="0" smtClean="0">
                <a:latin typeface="+mn-lt"/>
              </a:rPr>
              <a:t>sono </a:t>
            </a:r>
            <a:r>
              <a:rPr lang="it-IT" sz="3000" dirty="0">
                <a:latin typeface="+mn-lt"/>
              </a:rPr>
              <a:t>sottoposti a una </a:t>
            </a:r>
            <a:r>
              <a:rPr lang="it-IT" sz="3000" b="1" dirty="0">
                <a:solidFill>
                  <a:srgbClr val="ED7D31"/>
                </a:solidFill>
                <a:latin typeface="+mn-lt"/>
              </a:rPr>
              <a:t>verifica</a:t>
            </a:r>
            <a:r>
              <a:rPr lang="it-IT" sz="3000" dirty="0">
                <a:solidFill>
                  <a:srgbClr val="ED7D31"/>
                </a:solidFill>
                <a:latin typeface="+mn-lt"/>
              </a:rPr>
              <a:t> </a:t>
            </a:r>
            <a:r>
              <a:rPr lang="it-IT" sz="3000" dirty="0">
                <a:latin typeface="+mn-lt"/>
              </a:rPr>
              <a:t>della </a:t>
            </a:r>
            <a:r>
              <a:rPr lang="it-IT" sz="3000" b="1" dirty="0">
                <a:solidFill>
                  <a:srgbClr val="ED7D31"/>
                </a:solidFill>
                <a:latin typeface="+mn-lt"/>
              </a:rPr>
              <a:t>permanenza</a:t>
            </a:r>
            <a:r>
              <a:rPr lang="it-IT" sz="3000" dirty="0">
                <a:latin typeface="+mn-lt"/>
              </a:rPr>
              <a:t> o meno dei requisiti per </a:t>
            </a:r>
            <a:r>
              <a:rPr lang="it-IT" sz="3000" spc="-30" dirty="0" smtClean="0">
                <a:latin typeface="+mn-lt"/>
              </a:rPr>
              <a:t>l’Accreditamento </a:t>
            </a:r>
            <a:r>
              <a:rPr lang="it-IT" sz="3000" spc="-30" dirty="0">
                <a:latin typeface="+mn-lt"/>
              </a:rPr>
              <a:t>(</a:t>
            </a:r>
            <a:r>
              <a:rPr lang="it-IT" sz="3000" b="1" spc="-30" dirty="0">
                <a:solidFill>
                  <a:srgbClr val="ED7D31"/>
                </a:solidFill>
                <a:latin typeface="+mn-lt"/>
              </a:rPr>
              <a:t>basata</a:t>
            </a:r>
            <a:r>
              <a:rPr lang="it-IT" sz="3000" spc="-30" dirty="0">
                <a:solidFill>
                  <a:srgbClr val="ED7D31"/>
                </a:solidFill>
                <a:latin typeface="+mn-lt"/>
              </a:rPr>
              <a:t> </a:t>
            </a:r>
            <a:r>
              <a:rPr lang="it-IT" sz="3000" b="1" u="sng" spc="-30" dirty="0">
                <a:solidFill>
                  <a:srgbClr val="ED7D31"/>
                </a:solidFill>
                <a:latin typeface="+mn-lt"/>
              </a:rPr>
              <a:t>anche</a:t>
            </a:r>
            <a:r>
              <a:rPr lang="it-IT" sz="3000" spc="-30" dirty="0">
                <a:solidFill>
                  <a:srgbClr val="ED7D31"/>
                </a:solidFill>
                <a:latin typeface="+mn-lt"/>
              </a:rPr>
              <a:t> </a:t>
            </a:r>
            <a:r>
              <a:rPr lang="it-IT" sz="3000" b="1" spc="-30" dirty="0">
                <a:solidFill>
                  <a:srgbClr val="ED7D31"/>
                </a:solidFill>
                <a:latin typeface="+mn-lt"/>
              </a:rPr>
              <a:t>su</a:t>
            </a:r>
            <a:r>
              <a:rPr lang="it-IT" sz="3000" spc="-30" dirty="0">
                <a:solidFill>
                  <a:srgbClr val="ED7D31"/>
                </a:solidFill>
                <a:latin typeface="+mn-lt"/>
              </a:rPr>
              <a:t> </a:t>
            </a:r>
            <a:r>
              <a:rPr lang="it-IT" sz="3000" b="1" spc="-30" dirty="0">
                <a:solidFill>
                  <a:srgbClr val="ED7D31"/>
                </a:solidFill>
                <a:latin typeface="+mn-lt"/>
              </a:rPr>
              <a:t>visita</a:t>
            </a:r>
            <a:r>
              <a:rPr lang="it-IT" sz="3000" spc="-30" dirty="0">
                <a:solidFill>
                  <a:srgbClr val="ED7D31"/>
                </a:solidFill>
                <a:latin typeface="+mn-lt"/>
              </a:rPr>
              <a:t> </a:t>
            </a:r>
            <a:r>
              <a:rPr lang="it-IT" sz="3000" b="1" spc="-30" dirty="0">
                <a:solidFill>
                  <a:srgbClr val="ED7D31"/>
                </a:solidFill>
                <a:latin typeface="+mn-lt"/>
              </a:rPr>
              <a:t>in</a:t>
            </a:r>
            <a:r>
              <a:rPr lang="it-IT" sz="3000" spc="-30" dirty="0">
                <a:solidFill>
                  <a:srgbClr val="ED7D31"/>
                </a:solidFill>
                <a:latin typeface="+mn-lt"/>
              </a:rPr>
              <a:t> </a:t>
            </a:r>
            <a:r>
              <a:rPr lang="it-IT" sz="3000" b="1" spc="-30" dirty="0">
                <a:solidFill>
                  <a:srgbClr val="ED7D31"/>
                </a:solidFill>
                <a:latin typeface="+mn-lt"/>
              </a:rPr>
              <a:t>loco</a:t>
            </a:r>
            <a:r>
              <a:rPr lang="it-IT" sz="3000" spc="-30" dirty="0">
                <a:latin typeface="+mn-lt"/>
              </a:rPr>
              <a:t>). </a:t>
            </a:r>
          </a:p>
          <a:p>
            <a:pPr marL="457200" marR="0" indent="-45720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it-IT" sz="3000" b="1" dirty="0">
                <a:solidFill>
                  <a:srgbClr val="ED7D31"/>
                </a:solidFill>
                <a:latin typeface="+mn-lt"/>
              </a:rPr>
              <a:t>Valutazione Periodica</a:t>
            </a:r>
            <a:r>
              <a:rPr lang="it-IT" sz="3000" b="1" dirty="0">
                <a:latin typeface="+mn-lt"/>
              </a:rPr>
              <a:t>:</a:t>
            </a:r>
            <a:r>
              <a:rPr lang="it-IT" sz="3000" dirty="0">
                <a:latin typeface="+mn-lt"/>
              </a:rPr>
              <a:t> consiste nella misurazione, svolta ad intervalli </a:t>
            </a:r>
            <a:r>
              <a:rPr lang="it-IT" sz="3000" dirty="0" smtClean="0">
                <a:latin typeface="+mn-lt"/>
              </a:rPr>
              <a:t>periodici </a:t>
            </a:r>
            <a:r>
              <a:rPr lang="it-IT" sz="3000" dirty="0">
                <a:latin typeface="+mn-lt"/>
              </a:rPr>
              <a:t>e tramite una serie di indicatori definiti dall’ANVUR, delle </a:t>
            </a:r>
            <a:r>
              <a:rPr lang="it-IT" sz="3000" spc="-25" dirty="0" smtClean="0">
                <a:latin typeface="+mn-lt"/>
              </a:rPr>
              <a:t>performance </a:t>
            </a:r>
            <a:r>
              <a:rPr lang="it-IT" sz="3000" spc="-25" dirty="0">
                <a:latin typeface="+mn-lt"/>
              </a:rPr>
              <a:t>di ciascun Ateneo nell’ambito della Didattica e della Ricerca; i </a:t>
            </a:r>
            <a:r>
              <a:rPr lang="it-IT" sz="3000" dirty="0" smtClean="0">
                <a:latin typeface="+mn-lt"/>
              </a:rPr>
              <a:t>valori </a:t>
            </a:r>
            <a:r>
              <a:rPr lang="it-IT" sz="3000" dirty="0">
                <a:latin typeface="+mn-lt"/>
              </a:rPr>
              <a:t>assunti dagli indicatori sono adeguatamente pesati in ragione dei </a:t>
            </a:r>
            <a:r>
              <a:rPr lang="it-IT" sz="3000" spc="-30" dirty="0" smtClean="0">
                <a:latin typeface="+mn-lt"/>
              </a:rPr>
              <a:t>risultati </a:t>
            </a:r>
            <a:r>
              <a:rPr lang="it-IT" sz="3000" spc="-30" dirty="0">
                <a:latin typeface="+mn-lt"/>
              </a:rPr>
              <a:t>ottenuti nel processo di accreditamento. </a:t>
            </a:r>
          </a:p>
        </p:txBody>
      </p:sp>
    </p:spTree>
    <p:extLst>
      <p:ext uri="{BB962C8B-B14F-4D97-AF65-F5344CB8AC3E}">
        <p14:creationId xmlns:p14="http://schemas.microsoft.com/office/powerpoint/2010/main" val="30440136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ttangolo 8"/>
          <p:cNvSpPr/>
          <p:nvPr/>
        </p:nvSpPr>
        <p:spPr>
          <a:xfrm>
            <a:off x="754063" y="0"/>
            <a:ext cx="335211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t-IT"/>
          </a:p>
        </p:txBody>
      </p:sp>
      <p:grpSp>
        <p:nvGrpSpPr>
          <p:cNvPr id="15" name="Gruppo 14"/>
          <p:cNvGrpSpPr/>
          <p:nvPr/>
        </p:nvGrpSpPr>
        <p:grpSpPr>
          <a:xfrm>
            <a:off x="0" y="6391544"/>
            <a:ext cx="12192000" cy="457200"/>
            <a:chOff x="0" y="6400800"/>
            <a:chExt cx="12192000" cy="457200"/>
          </a:xfrm>
        </p:grpSpPr>
        <p:sp>
          <p:nvSpPr>
            <p:cNvPr id="16" name="Rettangolo 15"/>
            <p:cNvSpPr/>
            <p:nvPr/>
          </p:nvSpPr>
          <p:spPr>
            <a:xfrm>
              <a:off x="0" y="6400800"/>
              <a:ext cx="1262063" cy="457200"/>
            </a:xfrm>
            <a:prstGeom prst="rect">
              <a:avLst/>
            </a:prstGeom>
            <a:solidFill>
              <a:srgbClr val="51250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it-IT"/>
            </a:p>
          </p:txBody>
        </p:sp>
        <p:sp>
          <p:nvSpPr>
            <p:cNvPr id="17" name="Rettangolo 16"/>
            <p:cNvSpPr/>
            <p:nvPr/>
          </p:nvSpPr>
          <p:spPr>
            <a:xfrm>
              <a:off x="3787775" y="6400800"/>
              <a:ext cx="8404225" cy="457200"/>
            </a:xfrm>
            <a:prstGeom prst="rect">
              <a:avLst/>
            </a:prstGeom>
            <a:solidFill>
              <a:srgbClr val="7698B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it-IT" dirty="0"/>
            </a:p>
          </p:txBody>
        </p:sp>
        <p:pic>
          <p:nvPicPr>
            <p:cNvPr id="19" name="Immagine 18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00692" y="6408685"/>
              <a:ext cx="429571" cy="437994"/>
            </a:xfrm>
            <a:prstGeom prst="rect">
              <a:avLst/>
            </a:prstGeom>
          </p:spPr>
        </p:pic>
        <p:sp>
          <p:nvSpPr>
            <p:cNvPr id="20" name="Rettangolo 19"/>
            <p:cNvSpPr/>
            <p:nvPr/>
          </p:nvSpPr>
          <p:spPr>
            <a:xfrm>
              <a:off x="1262063" y="6400800"/>
              <a:ext cx="2565081" cy="4572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it-IT"/>
            </a:p>
          </p:txBody>
        </p:sp>
        <p:pic>
          <p:nvPicPr>
            <p:cNvPr id="21" name="Immagine 20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280745" y="6408686"/>
              <a:ext cx="1069221" cy="437994"/>
            </a:xfrm>
            <a:prstGeom prst="rect">
              <a:avLst/>
            </a:prstGeom>
          </p:spPr>
        </p:pic>
      </p:grpSp>
      <p:sp>
        <p:nvSpPr>
          <p:cNvPr id="3" name="Segnaposto numero diapositiva 2"/>
          <p:cNvSpPr>
            <a:spLocks noGrp="1"/>
          </p:cNvSpPr>
          <p:nvPr>
            <p:ph type="sldNum" sz="quarter" idx="12"/>
          </p:nvPr>
        </p:nvSpPr>
        <p:spPr>
          <a:xfrm>
            <a:off x="9448800" y="6428015"/>
            <a:ext cx="2743200" cy="365125"/>
          </a:xfrm>
        </p:spPr>
        <p:txBody>
          <a:bodyPr/>
          <a:lstStyle/>
          <a:p>
            <a:pPr>
              <a:defRPr/>
            </a:pPr>
            <a:fld id="{2B247FFE-C2D7-4F4A-A0E4-5BC49D6F85A4}" type="slidenum">
              <a:rPr lang="it-IT" sz="1600" b="1" smtClean="0">
                <a:solidFill>
                  <a:schemeClr val="bg1"/>
                </a:solidFill>
              </a:rPr>
              <a:pPr>
                <a:defRPr/>
              </a:pPr>
              <a:t>7</a:t>
            </a:fld>
            <a:endParaRPr lang="it-IT" sz="1600" b="1" dirty="0">
              <a:solidFill>
                <a:schemeClr val="bg1"/>
              </a:solidFill>
            </a:endParaRPr>
          </a:p>
        </p:txBody>
      </p:sp>
      <p:sp>
        <p:nvSpPr>
          <p:cNvPr id="28" name="CasellaDiTesto 27"/>
          <p:cNvSpPr txBox="1"/>
          <p:nvPr/>
        </p:nvSpPr>
        <p:spPr>
          <a:xfrm>
            <a:off x="3827144" y="6470304"/>
            <a:ext cx="701545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200" b="1" dirty="0" smtClean="0">
                <a:solidFill>
                  <a:schemeClr val="bg1"/>
                </a:solidFill>
              </a:rPr>
              <a:t>AREA PIANIFICAZIONE E CONTROLLO DIREZIONALE (APIC)</a:t>
            </a:r>
            <a:endParaRPr lang="it-IT" sz="1200" b="1" dirty="0">
              <a:solidFill>
                <a:schemeClr val="bg1"/>
              </a:solidFill>
            </a:endParaRPr>
          </a:p>
        </p:txBody>
      </p:sp>
      <p:grpSp>
        <p:nvGrpSpPr>
          <p:cNvPr id="4" name="Gruppo 3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0" name="Rettangolo 9"/>
            <p:cNvSpPr/>
            <p:nvPr/>
          </p:nvSpPr>
          <p:spPr>
            <a:xfrm>
              <a:off x="0" y="0"/>
              <a:ext cx="830263" cy="457200"/>
            </a:xfrm>
            <a:prstGeom prst="rect">
              <a:avLst/>
            </a:prstGeom>
            <a:solidFill>
              <a:srgbClr val="51250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it-IT"/>
            </a:p>
          </p:txBody>
        </p:sp>
        <p:sp>
          <p:nvSpPr>
            <p:cNvPr id="11" name="Rettangolo 10"/>
            <p:cNvSpPr/>
            <p:nvPr/>
          </p:nvSpPr>
          <p:spPr>
            <a:xfrm>
              <a:off x="4106173" y="0"/>
              <a:ext cx="8085827" cy="457200"/>
            </a:xfrm>
            <a:prstGeom prst="rect">
              <a:avLst/>
            </a:prstGeom>
            <a:solidFill>
              <a:srgbClr val="7698B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r"/>
              <a:r>
                <a:rPr lang="it-IT" sz="2000" b="1" i="1" dirty="0" smtClean="0">
                  <a:solidFill>
                    <a:schemeClr val="bg1"/>
                  </a:solidFill>
                  <a:cs typeface="Helvetica"/>
                </a:rPr>
                <a:t>LA VISITA DELLA CEV</a:t>
              </a:r>
              <a:endParaRPr lang="it-IT" sz="2000" b="1" i="1" dirty="0">
                <a:solidFill>
                  <a:schemeClr val="bg1"/>
                </a:solidFill>
                <a:cs typeface="Helvetica"/>
              </a:endParaRPr>
            </a:p>
          </p:txBody>
        </p:sp>
        <p:grpSp>
          <p:nvGrpSpPr>
            <p:cNvPr id="18" name="Gruppo 17"/>
            <p:cNvGrpSpPr/>
            <p:nvPr/>
          </p:nvGrpSpPr>
          <p:grpSpPr>
            <a:xfrm>
              <a:off x="0" y="6400422"/>
              <a:ext cx="12192000" cy="457578"/>
              <a:chOff x="0" y="6400800"/>
              <a:chExt cx="12192000" cy="457200"/>
            </a:xfrm>
          </p:grpSpPr>
          <p:sp>
            <p:nvSpPr>
              <p:cNvPr id="22" name="Rettangolo 21"/>
              <p:cNvSpPr/>
              <p:nvPr/>
            </p:nvSpPr>
            <p:spPr>
              <a:xfrm>
                <a:off x="0" y="6400800"/>
                <a:ext cx="1262063" cy="457200"/>
              </a:xfrm>
              <a:prstGeom prst="rect">
                <a:avLst/>
              </a:prstGeom>
              <a:solidFill>
                <a:srgbClr val="512507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it-IT"/>
              </a:p>
            </p:txBody>
          </p:sp>
          <p:sp>
            <p:nvSpPr>
              <p:cNvPr id="23" name="Rettangolo 22"/>
              <p:cNvSpPr/>
              <p:nvPr/>
            </p:nvSpPr>
            <p:spPr>
              <a:xfrm>
                <a:off x="3787775" y="6400800"/>
                <a:ext cx="8404225" cy="457200"/>
              </a:xfrm>
              <a:prstGeom prst="rect">
                <a:avLst/>
              </a:prstGeom>
              <a:solidFill>
                <a:srgbClr val="7698BA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it-IT" dirty="0"/>
              </a:p>
            </p:txBody>
          </p:sp>
          <p:pic>
            <p:nvPicPr>
              <p:cNvPr id="24" name="Immagine 23"/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400692" y="6408685"/>
                <a:ext cx="429571" cy="437994"/>
              </a:xfrm>
              <a:prstGeom prst="rect">
                <a:avLst/>
              </a:prstGeom>
            </p:spPr>
          </p:pic>
          <p:sp>
            <p:nvSpPr>
              <p:cNvPr id="25" name="Rettangolo 24"/>
              <p:cNvSpPr/>
              <p:nvPr/>
            </p:nvSpPr>
            <p:spPr>
              <a:xfrm>
                <a:off x="1262063" y="6400800"/>
                <a:ext cx="2565081" cy="45720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it-IT"/>
              </a:p>
            </p:txBody>
          </p:sp>
          <p:pic>
            <p:nvPicPr>
              <p:cNvPr id="26" name="Immagine 25"/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280745" y="6408686"/>
                <a:ext cx="1069221" cy="437994"/>
              </a:xfrm>
              <a:prstGeom prst="rect">
                <a:avLst/>
              </a:prstGeom>
            </p:spPr>
          </p:pic>
        </p:grpSp>
        <p:sp>
          <p:nvSpPr>
            <p:cNvPr id="29" name="Rettangolo 28"/>
            <p:cNvSpPr/>
            <p:nvPr/>
          </p:nvSpPr>
          <p:spPr>
            <a:xfrm>
              <a:off x="754063" y="0"/>
              <a:ext cx="3033712" cy="4572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it-IT" sz="2200" b="1" dirty="0" smtClean="0"/>
                <a:t>HIC SUNT FUTURA</a:t>
              </a:r>
              <a:endParaRPr lang="it-IT" sz="2200" b="1" dirty="0"/>
            </a:p>
          </p:txBody>
        </p:sp>
      </p:grpSp>
      <p:sp>
        <p:nvSpPr>
          <p:cNvPr id="2" name="Rettangolo 1"/>
          <p:cNvSpPr/>
          <p:nvPr/>
        </p:nvSpPr>
        <p:spPr>
          <a:xfrm>
            <a:off x="115409" y="653263"/>
            <a:ext cx="11709647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R="0">
              <a:spcBef>
                <a:spcPts val="0"/>
              </a:spcBef>
              <a:spcAft>
                <a:spcPts val="0"/>
              </a:spcAft>
            </a:pPr>
            <a:r>
              <a:rPr lang="it-IT" sz="3000" spc="-30" dirty="0" smtClean="0">
                <a:latin typeface="+mn-lt"/>
              </a:rPr>
              <a:t>Dal 2014 </a:t>
            </a:r>
            <a:r>
              <a:rPr lang="it-IT" sz="3000" spc="-30" dirty="0">
                <a:latin typeface="+mn-lt"/>
              </a:rPr>
              <a:t>l’ANVUR </a:t>
            </a:r>
            <a:r>
              <a:rPr lang="it-IT" sz="3000" spc="-30" dirty="0" smtClean="0">
                <a:latin typeface="+mn-lt"/>
              </a:rPr>
              <a:t>ha avviato le visite </a:t>
            </a:r>
            <a:r>
              <a:rPr lang="it-IT" sz="3000" spc="-30" dirty="0">
                <a:latin typeface="+mn-lt"/>
              </a:rPr>
              <a:t>in loco da parte </a:t>
            </a:r>
            <a:r>
              <a:rPr lang="it-IT" sz="3000" spc="-30" dirty="0" smtClean="0">
                <a:latin typeface="+mn-lt"/>
              </a:rPr>
              <a:t>delle CEV. Il </a:t>
            </a:r>
            <a:r>
              <a:rPr lang="it-IT" sz="3000" spc="-30" dirty="0">
                <a:latin typeface="+mn-lt"/>
              </a:rPr>
              <a:t>campione di </a:t>
            </a:r>
            <a:r>
              <a:rPr lang="it-IT" sz="3000" b="1" spc="-30" dirty="0">
                <a:solidFill>
                  <a:srgbClr val="ED7D31"/>
                </a:solidFill>
                <a:latin typeface="+mn-lt"/>
              </a:rPr>
              <a:t>CdS</a:t>
            </a:r>
            <a:r>
              <a:rPr lang="it-IT" sz="3000" spc="-30" dirty="0">
                <a:solidFill>
                  <a:srgbClr val="ED7D31"/>
                </a:solidFill>
                <a:latin typeface="+mn-lt"/>
              </a:rPr>
              <a:t> </a:t>
            </a:r>
            <a:r>
              <a:rPr lang="it-IT" sz="3000" spc="-30" dirty="0">
                <a:latin typeface="+mn-lt"/>
              </a:rPr>
              <a:t>oggetto di valutazione </a:t>
            </a:r>
            <a:r>
              <a:rPr lang="it-IT" sz="3000" spc="-30" dirty="0" smtClean="0">
                <a:latin typeface="+mn-lt"/>
              </a:rPr>
              <a:t>deve rappresentare </a:t>
            </a:r>
            <a:r>
              <a:rPr lang="it-IT" sz="3000" spc="-30" dirty="0">
                <a:latin typeface="+mn-lt"/>
              </a:rPr>
              <a:t>il 10% dei </a:t>
            </a:r>
            <a:r>
              <a:rPr lang="it-IT" sz="3000" spc="-30" dirty="0" smtClean="0">
                <a:latin typeface="+mn-lt"/>
              </a:rPr>
              <a:t>CdS attivi </a:t>
            </a:r>
            <a:r>
              <a:rPr lang="it-IT" sz="3000" spc="-30" dirty="0">
                <a:latin typeface="+mn-lt"/>
              </a:rPr>
              <a:t>(con un minimo di </a:t>
            </a:r>
            <a:r>
              <a:rPr lang="it-IT" sz="3000" b="1" spc="-30" dirty="0" smtClean="0">
                <a:solidFill>
                  <a:srgbClr val="ED7D31"/>
                </a:solidFill>
                <a:latin typeface="+mn-lt"/>
              </a:rPr>
              <a:t>9</a:t>
            </a:r>
            <a:r>
              <a:rPr lang="it-IT" sz="3000" spc="-30" dirty="0" smtClean="0">
                <a:latin typeface="+mn-lt"/>
              </a:rPr>
              <a:t>, come nel caso di UNIUD), </a:t>
            </a:r>
            <a:r>
              <a:rPr lang="it-IT" sz="3000" spc="-30" dirty="0">
                <a:latin typeface="+mn-lt"/>
              </a:rPr>
              <a:t>di cui la metà arrotondata per eccesso (</a:t>
            </a:r>
            <a:r>
              <a:rPr lang="it-IT" sz="3000" b="1" spc="-30" dirty="0">
                <a:solidFill>
                  <a:srgbClr val="ED7D31"/>
                </a:solidFill>
                <a:latin typeface="+mn-lt"/>
              </a:rPr>
              <a:t>5</a:t>
            </a:r>
            <a:r>
              <a:rPr lang="it-IT" sz="3000" spc="-30" dirty="0">
                <a:latin typeface="+mn-lt"/>
              </a:rPr>
              <a:t> </a:t>
            </a:r>
            <a:r>
              <a:rPr lang="it-IT" sz="3000" spc="-30" dirty="0" smtClean="0">
                <a:latin typeface="+mn-lt"/>
              </a:rPr>
              <a:t>con riferimento </a:t>
            </a:r>
            <a:r>
              <a:rPr lang="it-IT" sz="3000" b="1" spc="-30" dirty="0" smtClean="0">
                <a:solidFill>
                  <a:srgbClr val="ED7D31"/>
                </a:solidFill>
                <a:latin typeface="+mn-lt"/>
              </a:rPr>
              <a:t>UNIUD</a:t>
            </a:r>
            <a:r>
              <a:rPr lang="it-IT" sz="3000" spc="-30" dirty="0" smtClean="0">
                <a:latin typeface="+mn-lt"/>
              </a:rPr>
              <a:t>) </a:t>
            </a:r>
            <a:r>
              <a:rPr lang="it-IT" sz="3000" spc="-30" dirty="0">
                <a:latin typeface="+mn-lt"/>
              </a:rPr>
              <a:t>scelta dall’Ateneo e l’altra metà scelta da </a:t>
            </a:r>
            <a:r>
              <a:rPr lang="it-IT" sz="3000" spc="-30" dirty="0" smtClean="0">
                <a:latin typeface="+mn-lt"/>
              </a:rPr>
              <a:t>ANVUR.</a:t>
            </a:r>
          </a:p>
          <a:p>
            <a:pPr marL="457200" marR="0" indent="-45720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it-IT" sz="3000" spc="-30" dirty="0" smtClean="0">
                <a:latin typeface="+mn-lt"/>
              </a:rPr>
              <a:t>Dal 2015 è oggetto di visita anche un campione di </a:t>
            </a:r>
            <a:r>
              <a:rPr lang="it-IT" sz="3000" b="1" spc="-30" dirty="0" smtClean="0">
                <a:solidFill>
                  <a:srgbClr val="ED7D31"/>
                </a:solidFill>
                <a:latin typeface="+mn-lt"/>
              </a:rPr>
              <a:t>Dipartimenti</a:t>
            </a:r>
            <a:r>
              <a:rPr lang="it-IT" sz="3000" spc="-30" dirty="0" smtClean="0">
                <a:latin typeface="+mn-lt"/>
              </a:rPr>
              <a:t> dell’Ateneo (</a:t>
            </a:r>
            <a:r>
              <a:rPr lang="it-IT" sz="3000" b="1" spc="-30" dirty="0" smtClean="0">
                <a:solidFill>
                  <a:srgbClr val="ED7D31"/>
                </a:solidFill>
                <a:latin typeface="+mn-lt"/>
              </a:rPr>
              <a:t>2</a:t>
            </a:r>
            <a:r>
              <a:rPr lang="it-IT" sz="3000" spc="-30" dirty="0" smtClean="0">
                <a:latin typeface="+mn-lt"/>
              </a:rPr>
              <a:t> con riferimento a </a:t>
            </a:r>
            <a:r>
              <a:rPr lang="it-IT" sz="3000" b="1" spc="-30" dirty="0">
                <a:solidFill>
                  <a:srgbClr val="ED7D31"/>
                </a:solidFill>
                <a:latin typeface="+mn-lt"/>
              </a:rPr>
              <a:t>UNIUD</a:t>
            </a:r>
            <a:r>
              <a:rPr lang="it-IT" sz="3000" spc="-30" dirty="0" smtClean="0">
                <a:latin typeface="+mn-lt"/>
              </a:rPr>
              <a:t>);</a:t>
            </a:r>
          </a:p>
          <a:p>
            <a:pPr marL="457200" marR="0" indent="-45720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it-IT" sz="3000" spc="-30" dirty="0" smtClean="0">
                <a:latin typeface="+mn-lt"/>
              </a:rPr>
              <a:t>la </a:t>
            </a:r>
            <a:r>
              <a:rPr lang="it-IT" sz="3000" spc="-30" dirty="0">
                <a:latin typeface="+mn-lt"/>
              </a:rPr>
              <a:t>visita </a:t>
            </a:r>
            <a:r>
              <a:rPr lang="it-IT" sz="3000" spc="-30" dirty="0" smtClean="0">
                <a:latin typeface="+mn-lt"/>
              </a:rPr>
              <a:t>della </a:t>
            </a:r>
            <a:r>
              <a:rPr lang="it-IT" sz="3000" spc="-30" dirty="0">
                <a:latin typeface="+mn-lt"/>
              </a:rPr>
              <a:t>CEV </a:t>
            </a:r>
            <a:r>
              <a:rPr lang="it-IT" sz="3000" spc="-30" dirty="0" smtClean="0">
                <a:latin typeface="+mn-lt"/>
              </a:rPr>
              <a:t>accerta che l’Ateneo, i CdS e i Dipartimenti valutati abbiano </a:t>
            </a:r>
            <a:r>
              <a:rPr lang="it-IT" sz="3000" spc="-30" dirty="0">
                <a:latin typeface="+mn-lt"/>
              </a:rPr>
              <a:t>predisposto </a:t>
            </a:r>
            <a:r>
              <a:rPr lang="it-IT" sz="3000" spc="-30" dirty="0" smtClean="0">
                <a:latin typeface="+mn-lt"/>
              </a:rPr>
              <a:t>e attivato un </a:t>
            </a:r>
            <a:r>
              <a:rPr lang="it-IT" sz="3000" spc="-30" dirty="0">
                <a:latin typeface="+mn-lt"/>
              </a:rPr>
              <a:t>sistema credibile di </a:t>
            </a:r>
            <a:r>
              <a:rPr lang="it-IT" sz="3000" spc="-30" dirty="0" smtClean="0">
                <a:latin typeface="+mn-lt"/>
              </a:rPr>
              <a:t>AQ, attraverso </a:t>
            </a:r>
            <a:r>
              <a:rPr lang="it-IT" sz="3000" spc="-30" dirty="0">
                <a:latin typeface="+mn-lt"/>
              </a:rPr>
              <a:t>la </a:t>
            </a:r>
            <a:r>
              <a:rPr lang="it-IT" sz="3000" spc="-30" dirty="0" smtClean="0">
                <a:latin typeface="+mn-lt"/>
              </a:rPr>
              <a:t>verifica, da parte della CEV, del </a:t>
            </a:r>
            <a:r>
              <a:rPr lang="it-IT" sz="3000" spc="-30" dirty="0">
                <a:latin typeface="+mn-lt"/>
              </a:rPr>
              <a:t>soddisfacimento </a:t>
            </a:r>
            <a:r>
              <a:rPr lang="it-IT" sz="3000" spc="-30" dirty="0" smtClean="0">
                <a:latin typeface="+mn-lt"/>
              </a:rPr>
              <a:t>di 7 macro-requisiti, strutturati in indicatori e punti di attenzione.</a:t>
            </a:r>
          </a:p>
          <a:p>
            <a:pPr marR="0">
              <a:spcBef>
                <a:spcPts val="0"/>
              </a:spcBef>
              <a:spcAft>
                <a:spcPts val="0"/>
              </a:spcAft>
            </a:pPr>
            <a:r>
              <a:rPr lang="it-IT" sz="3000" spc="-30" dirty="0" smtClean="0">
                <a:latin typeface="+mn-lt"/>
              </a:rPr>
              <a:t>(</a:t>
            </a:r>
            <a:r>
              <a:rPr lang="it-IT" sz="2600" spc="-30" dirty="0" smtClean="0">
                <a:latin typeface="+mn-lt"/>
              </a:rPr>
              <a:t> </a:t>
            </a:r>
            <a:r>
              <a:rPr lang="it-IT" sz="1600" spc="-30" dirty="0">
                <a:latin typeface="+mn-lt"/>
                <a:hlinkClick r:id="rId5"/>
              </a:rPr>
              <a:t>http://www.anvur.org/attachments/article/26/3.%20convenzionali%20-%</a:t>
            </a:r>
            <a:r>
              <a:rPr lang="it-IT" sz="1600" spc="-30" dirty="0" smtClean="0">
                <a:latin typeface="+mn-lt"/>
                <a:hlinkClick r:id="rId5"/>
              </a:rPr>
              <a:t>20Indicazioni%20operative%20per%20le%20CEV.pdf</a:t>
            </a:r>
            <a:r>
              <a:rPr lang="it-IT" sz="1600" spc="-30" dirty="0" smtClean="0">
                <a:latin typeface="+mn-lt"/>
              </a:rPr>
              <a:t> </a:t>
            </a:r>
            <a:r>
              <a:rPr lang="it-IT" sz="3000" spc="-30" dirty="0" smtClean="0">
                <a:latin typeface="+mn-lt"/>
              </a:rPr>
              <a:t>)</a:t>
            </a:r>
            <a:endParaRPr lang="it-IT" sz="3000" spc="-3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0812367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ttangolo 8"/>
          <p:cNvSpPr/>
          <p:nvPr/>
        </p:nvSpPr>
        <p:spPr>
          <a:xfrm>
            <a:off x="754063" y="0"/>
            <a:ext cx="335211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t-IT"/>
          </a:p>
        </p:txBody>
      </p:sp>
      <p:sp>
        <p:nvSpPr>
          <p:cNvPr id="10" name="Rettangolo 9"/>
          <p:cNvSpPr/>
          <p:nvPr/>
        </p:nvSpPr>
        <p:spPr>
          <a:xfrm>
            <a:off x="0" y="0"/>
            <a:ext cx="830263" cy="457200"/>
          </a:xfrm>
          <a:prstGeom prst="rect">
            <a:avLst/>
          </a:prstGeom>
          <a:solidFill>
            <a:srgbClr val="51250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t-IT"/>
          </a:p>
        </p:txBody>
      </p:sp>
      <p:sp>
        <p:nvSpPr>
          <p:cNvPr id="11" name="Rettangolo 10"/>
          <p:cNvSpPr/>
          <p:nvPr/>
        </p:nvSpPr>
        <p:spPr>
          <a:xfrm>
            <a:off x="4106173" y="0"/>
            <a:ext cx="8085827" cy="457200"/>
          </a:xfrm>
          <a:prstGeom prst="rect">
            <a:avLst/>
          </a:prstGeom>
          <a:solidFill>
            <a:srgbClr val="7698B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r"/>
            <a:r>
              <a:rPr lang="it-IT" sz="2000" b="1" i="1" dirty="0" smtClean="0">
                <a:solidFill>
                  <a:schemeClr val="bg1"/>
                </a:solidFill>
                <a:cs typeface="Helvetica"/>
              </a:rPr>
              <a:t>I REQUISITI PER L'AQ (</a:t>
            </a:r>
            <a:r>
              <a:rPr lang="it-IT" sz="2000" b="1" i="1" dirty="0" err="1" smtClean="0">
                <a:solidFill>
                  <a:schemeClr val="bg1"/>
                </a:solidFill>
                <a:cs typeface="Helvetica"/>
              </a:rPr>
              <a:t>Tab</a:t>
            </a:r>
            <a:r>
              <a:rPr lang="it-IT" sz="2000" b="1" i="1" dirty="0">
                <a:solidFill>
                  <a:schemeClr val="bg1"/>
                </a:solidFill>
                <a:cs typeface="Helvetica"/>
              </a:rPr>
              <a:t>. C DM 1059/13)</a:t>
            </a:r>
          </a:p>
        </p:txBody>
      </p:sp>
      <p:grpSp>
        <p:nvGrpSpPr>
          <p:cNvPr id="15" name="Gruppo 14"/>
          <p:cNvGrpSpPr/>
          <p:nvPr/>
        </p:nvGrpSpPr>
        <p:grpSpPr>
          <a:xfrm>
            <a:off x="0" y="6391544"/>
            <a:ext cx="12192000" cy="457200"/>
            <a:chOff x="0" y="6400800"/>
            <a:chExt cx="12192000" cy="457200"/>
          </a:xfrm>
        </p:grpSpPr>
        <p:sp>
          <p:nvSpPr>
            <p:cNvPr id="16" name="Rettangolo 15"/>
            <p:cNvSpPr/>
            <p:nvPr/>
          </p:nvSpPr>
          <p:spPr>
            <a:xfrm>
              <a:off x="0" y="6400800"/>
              <a:ext cx="1262063" cy="457200"/>
            </a:xfrm>
            <a:prstGeom prst="rect">
              <a:avLst/>
            </a:prstGeom>
            <a:solidFill>
              <a:srgbClr val="51250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it-IT"/>
            </a:p>
          </p:txBody>
        </p:sp>
        <p:sp>
          <p:nvSpPr>
            <p:cNvPr id="17" name="Rettangolo 16"/>
            <p:cNvSpPr/>
            <p:nvPr/>
          </p:nvSpPr>
          <p:spPr>
            <a:xfrm>
              <a:off x="3787775" y="6400800"/>
              <a:ext cx="8404225" cy="457200"/>
            </a:xfrm>
            <a:prstGeom prst="rect">
              <a:avLst/>
            </a:prstGeom>
            <a:solidFill>
              <a:srgbClr val="7698B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it-IT" dirty="0"/>
            </a:p>
          </p:txBody>
        </p:sp>
        <p:pic>
          <p:nvPicPr>
            <p:cNvPr id="19" name="Immagine 18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00692" y="6408685"/>
              <a:ext cx="429571" cy="437994"/>
            </a:xfrm>
            <a:prstGeom prst="rect">
              <a:avLst/>
            </a:prstGeom>
          </p:spPr>
        </p:pic>
        <p:sp>
          <p:nvSpPr>
            <p:cNvPr id="20" name="Rettangolo 19"/>
            <p:cNvSpPr/>
            <p:nvPr/>
          </p:nvSpPr>
          <p:spPr>
            <a:xfrm>
              <a:off x="1262063" y="6400800"/>
              <a:ext cx="2565081" cy="4572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it-IT"/>
            </a:p>
          </p:txBody>
        </p:sp>
        <p:pic>
          <p:nvPicPr>
            <p:cNvPr id="21" name="Immagine 20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280745" y="6408686"/>
              <a:ext cx="1069221" cy="437994"/>
            </a:xfrm>
            <a:prstGeom prst="rect">
              <a:avLst/>
            </a:prstGeom>
          </p:spPr>
        </p:pic>
      </p:grpSp>
      <p:sp>
        <p:nvSpPr>
          <p:cNvPr id="3" name="Segnaposto numero diapositiva 2"/>
          <p:cNvSpPr>
            <a:spLocks noGrp="1"/>
          </p:cNvSpPr>
          <p:nvPr>
            <p:ph type="sldNum" sz="quarter" idx="12"/>
          </p:nvPr>
        </p:nvSpPr>
        <p:spPr>
          <a:xfrm>
            <a:off x="9448800" y="6428015"/>
            <a:ext cx="2743200" cy="365125"/>
          </a:xfrm>
        </p:spPr>
        <p:txBody>
          <a:bodyPr/>
          <a:lstStyle/>
          <a:p>
            <a:pPr>
              <a:defRPr/>
            </a:pPr>
            <a:fld id="{2B247FFE-C2D7-4F4A-A0E4-5BC49D6F85A4}" type="slidenum">
              <a:rPr lang="it-IT" sz="1600" b="1" smtClean="0">
                <a:solidFill>
                  <a:schemeClr val="bg1"/>
                </a:solidFill>
              </a:rPr>
              <a:pPr>
                <a:defRPr/>
              </a:pPr>
              <a:t>8</a:t>
            </a:fld>
            <a:endParaRPr lang="it-IT" sz="1600" b="1" dirty="0">
              <a:solidFill>
                <a:schemeClr val="bg1"/>
              </a:solidFill>
            </a:endParaRPr>
          </a:p>
        </p:txBody>
      </p:sp>
      <p:grpSp>
        <p:nvGrpSpPr>
          <p:cNvPr id="18" name="Gruppo 17"/>
          <p:cNvGrpSpPr/>
          <p:nvPr/>
        </p:nvGrpSpPr>
        <p:grpSpPr>
          <a:xfrm>
            <a:off x="0" y="6400422"/>
            <a:ext cx="12192000" cy="457578"/>
            <a:chOff x="0" y="6400800"/>
            <a:chExt cx="12192000" cy="457200"/>
          </a:xfrm>
        </p:grpSpPr>
        <p:sp>
          <p:nvSpPr>
            <p:cNvPr id="22" name="Rettangolo 21"/>
            <p:cNvSpPr/>
            <p:nvPr/>
          </p:nvSpPr>
          <p:spPr>
            <a:xfrm>
              <a:off x="0" y="6400800"/>
              <a:ext cx="1262063" cy="457200"/>
            </a:xfrm>
            <a:prstGeom prst="rect">
              <a:avLst/>
            </a:prstGeom>
            <a:solidFill>
              <a:srgbClr val="51250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it-IT"/>
            </a:p>
          </p:txBody>
        </p:sp>
        <p:sp>
          <p:nvSpPr>
            <p:cNvPr id="23" name="Rettangolo 22"/>
            <p:cNvSpPr/>
            <p:nvPr/>
          </p:nvSpPr>
          <p:spPr>
            <a:xfrm>
              <a:off x="3787775" y="6400800"/>
              <a:ext cx="8404225" cy="457200"/>
            </a:xfrm>
            <a:prstGeom prst="rect">
              <a:avLst/>
            </a:prstGeom>
            <a:solidFill>
              <a:srgbClr val="7698B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it-IT" dirty="0"/>
            </a:p>
          </p:txBody>
        </p:sp>
        <p:pic>
          <p:nvPicPr>
            <p:cNvPr id="24" name="Immagine 23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00692" y="6408685"/>
              <a:ext cx="429571" cy="437994"/>
            </a:xfrm>
            <a:prstGeom prst="rect">
              <a:avLst/>
            </a:prstGeom>
          </p:spPr>
        </p:pic>
        <p:sp>
          <p:nvSpPr>
            <p:cNvPr id="25" name="Rettangolo 24"/>
            <p:cNvSpPr/>
            <p:nvPr/>
          </p:nvSpPr>
          <p:spPr>
            <a:xfrm>
              <a:off x="1262063" y="6400800"/>
              <a:ext cx="2565081" cy="4572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it-IT"/>
            </a:p>
          </p:txBody>
        </p:sp>
        <p:pic>
          <p:nvPicPr>
            <p:cNvPr id="26" name="Immagine 25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280745" y="6408686"/>
              <a:ext cx="1069221" cy="437994"/>
            </a:xfrm>
            <a:prstGeom prst="rect">
              <a:avLst/>
            </a:prstGeom>
          </p:spPr>
        </p:pic>
      </p:grpSp>
      <p:sp>
        <p:nvSpPr>
          <p:cNvPr id="28" name="CasellaDiTesto 27"/>
          <p:cNvSpPr txBox="1"/>
          <p:nvPr/>
        </p:nvSpPr>
        <p:spPr>
          <a:xfrm>
            <a:off x="3827144" y="6470304"/>
            <a:ext cx="701545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200" b="1" dirty="0" smtClean="0">
                <a:solidFill>
                  <a:schemeClr val="bg1"/>
                </a:solidFill>
              </a:rPr>
              <a:t>AREA PIANIFICAZIONE E CONTROLLO DIREZIONALE (APIC)</a:t>
            </a:r>
            <a:endParaRPr lang="it-IT" sz="1200" b="1" dirty="0">
              <a:solidFill>
                <a:schemeClr val="bg1"/>
              </a:solidFill>
            </a:endParaRPr>
          </a:p>
        </p:txBody>
      </p:sp>
      <p:sp>
        <p:nvSpPr>
          <p:cNvPr id="29" name="Rettangolo 28"/>
          <p:cNvSpPr/>
          <p:nvPr/>
        </p:nvSpPr>
        <p:spPr>
          <a:xfrm>
            <a:off x="754063" y="0"/>
            <a:ext cx="3033712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2200" b="1" dirty="0" smtClean="0"/>
              <a:t>HIC SUNT FUTURA</a:t>
            </a:r>
            <a:endParaRPr lang="it-IT" sz="2200" b="1" dirty="0"/>
          </a:p>
        </p:txBody>
      </p:sp>
      <p:sp>
        <p:nvSpPr>
          <p:cNvPr id="2" name="Rettangolo 1"/>
          <p:cNvSpPr/>
          <p:nvPr/>
        </p:nvSpPr>
        <p:spPr>
          <a:xfrm>
            <a:off x="568171" y="4128117"/>
            <a:ext cx="10404629" cy="745724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33" name="CasellaDiTesto 32"/>
          <p:cNvSpPr txBox="1"/>
          <p:nvPr/>
        </p:nvSpPr>
        <p:spPr>
          <a:xfrm>
            <a:off x="244300" y="457200"/>
            <a:ext cx="11249626" cy="70788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it-IT" sz="2600" b="1" dirty="0" smtClean="0">
                <a:solidFill>
                  <a:srgbClr val="ED7D31"/>
                </a:solidFill>
                <a:latin typeface="+mn-lt"/>
              </a:rPr>
              <a:t>AQ1</a:t>
            </a:r>
            <a:r>
              <a:rPr lang="it-IT" sz="2600" dirty="0" smtClean="0">
                <a:latin typeface="+mn-lt"/>
              </a:rPr>
              <a:t> </a:t>
            </a:r>
            <a:r>
              <a:rPr lang="it-IT" sz="2600" dirty="0">
                <a:latin typeface="+mn-lt"/>
              </a:rPr>
              <a:t>- L'Ateneo stabilisce, dichiara ed effettivamente persegue adeguate politiche volte a realizzare la propria visione della qualità della formazione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it-IT" sz="2600" b="1" dirty="0">
                <a:solidFill>
                  <a:srgbClr val="ED7D31"/>
                </a:solidFill>
                <a:latin typeface="+mn-lt"/>
              </a:rPr>
              <a:t>AQ2</a:t>
            </a:r>
            <a:r>
              <a:rPr lang="it-IT" sz="2600" dirty="0">
                <a:latin typeface="+mn-lt"/>
              </a:rPr>
              <a:t> - L'Ateneo sa in che misura le proprie politiche sono effettivamente realizzate dai CdS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it-IT" sz="2600" b="1" dirty="0">
                <a:solidFill>
                  <a:srgbClr val="ED7D31"/>
                </a:solidFill>
                <a:latin typeface="+mn-lt"/>
              </a:rPr>
              <a:t>AQ3</a:t>
            </a:r>
            <a:r>
              <a:rPr lang="it-IT" sz="2600" dirty="0">
                <a:latin typeface="+mn-lt"/>
              </a:rPr>
              <a:t> - L'Ateneo chiede ai CdS di praticare il miglioramento continuo della qualità, puntando verso risultati di sempre maggior valore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it-IT" sz="2600" b="1" dirty="0">
                <a:solidFill>
                  <a:srgbClr val="ED7D31"/>
                </a:solidFill>
                <a:latin typeface="+mn-lt"/>
              </a:rPr>
              <a:t>AQ4</a:t>
            </a:r>
            <a:r>
              <a:rPr lang="it-IT" sz="2600" dirty="0">
                <a:latin typeface="+mn-lt"/>
              </a:rPr>
              <a:t> - L'Ateneo possiede un'effettiva organizzazione con poteri di decisione e di sorveglianza sulla qualità dei CdS, della formazione da loro messa a disposizione degli studenti e della ricerca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it-IT" sz="2600" b="1" dirty="0">
                <a:solidFill>
                  <a:srgbClr val="ED7D31"/>
                </a:solidFill>
                <a:latin typeface="+mn-lt"/>
              </a:rPr>
              <a:t>AQ5</a:t>
            </a:r>
            <a:r>
              <a:rPr lang="it-IT" sz="2600" dirty="0">
                <a:latin typeface="+mn-lt"/>
              </a:rPr>
              <a:t> - Il sistema di AQ è effettivamente applicato ed è efficacemente in funzione nei Corsi di Studio visitati a campione presso l'Ateneo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it-IT" sz="2600" b="1" dirty="0">
                <a:solidFill>
                  <a:srgbClr val="ED7D31"/>
                </a:solidFill>
                <a:latin typeface="+mn-lt"/>
              </a:rPr>
              <a:t>AQ6</a:t>
            </a:r>
            <a:r>
              <a:rPr lang="it-IT" sz="2600" dirty="0">
                <a:latin typeface="+mn-lt"/>
              </a:rPr>
              <a:t> - Valutazione della Ricerca nell'ambito del sistema di Assicurazione della Qualità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it-IT" sz="2600" b="1" dirty="0">
                <a:solidFill>
                  <a:srgbClr val="ED7D31"/>
                </a:solidFill>
                <a:latin typeface="+mn-lt"/>
              </a:rPr>
              <a:t>AQ7</a:t>
            </a:r>
            <a:r>
              <a:rPr lang="it-IT" sz="2600" dirty="0">
                <a:latin typeface="+mn-lt"/>
              </a:rPr>
              <a:t> - La sostenibilità della didattica (esclusivamente per le Università Statali) </a:t>
            </a:r>
          </a:p>
          <a:p>
            <a:endParaRPr lang="it-IT" sz="3000" dirty="0" smtClean="0">
              <a:latin typeface="+mn-lt"/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it-IT" sz="3000" dirty="0">
              <a:latin typeface="+mn-lt"/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it-IT" sz="30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4789602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ttangolo 8"/>
          <p:cNvSpPr/>
          <p:nvPr/>
        </p:nvSpPr>
        <p:spPr>
          <a:xfrm>
            <a:off x="754063" y="0"/>
            <a:ext cx="335211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t-IT"/>
          </a:p>
        </p:txBody>
      </p:sp>
      <p:sp>
        <p:nvSpPr>
          <p:cNvPr id="10" name="Rettangolo 9"/>
          <p:cNvSpPr/>
          <p:nvPr/>
        </p:nvSpPr>
        <p:spPr>
          <a:xfrm>
            <a:off x="0" y="0"/>
            <a:ext cx="830263" cy="457200"/>
          </a:xfrm>
          <a:prstGeom prst="rect">
            <a:avLst/>
          </a:prstGeom>
          <a:solidFill>
            <a:srgbClr val="51250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t-IT"/>
          </a:p>
        </p:txBody>
      </p:sp>
      <p:sp>
        <p:nvSpPr>
          <p:cNvPr id="11" name="Rettangolo 10"/>
          <p:cNvSpPr/>
          <p:nvPr/>
        </p:nvSpPr>
        <p:spPr>
          <a:xfrm>
            <a:off x="4106173" y="0"/>
            <a:ext cx="8085827" cy="457200"/>
          </a:xfrm>
          <a:prstGeom prst="rect">
            <a:avLst/>
          </a:prstGeom>
          <a:solidFill>
            <a:srgbClr val="7698B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r"/>
            <a:r>
              <a:rPr lang="it-IT" sz="2000" b="1" i="1" dirty="0" smtClean="0">
                <a:solidFill>
                  <a:schemeClr val="bg1"/>
                </a:solidFill>
                <a:cs typeface="Helvetica"/>
              </a:rPr>
              <a:t>LA VISITA E LA CEV</a:t>
            </a:r>
            <a:endParaRPr lang="it-IT" sz="2000" b="1" i="1" dirty="0">
              <a:solidFill>
                <a:schemeClr val="bg1"/>
              </a:solidFill>
              <a:cs typeface="Helvetica"/>
            </a:endParaRPr>
          </a:p>
        </p:txBody>
      </p:sp>
      <p:grpSp>
        <p:nvGrpSpPr>
          <p:cNvPr id="15" name="Gruppo 14"/>
          <p:cNvGrpSpPr/>
          <p:nvPr/>
        </p:nvGrpSpPr>
        <p:grpSpPr>
          <a:xfrm>
            <a:off x="0" y="6391544"/>
            <a:ext cx="12192000" cy="457200"/>
            <a:chOff x="0" y="6400800"/>
            <a:chExt cx="12192000" cy="457200"/>
          </a:xfrm>
        </p:grpSpPr>
        <p:sp>
          <p:nvSpPr>
            <p:cNvPr id="16" name="Rettangolo 15"/>
            <p:cNvSpPr/>
            <p:nvPr/>
          </p:nvSpPr>
          <p:spPr>
            <a:xfrm>
              <a:off x="0" y="6400800"/>
              <a:ext cx="1262063" cy="457200"/>
            </a:xfrm>
            <a:prstGeom prst="rect">
              <a:avLst/>
            </a:prstGeom>
            <a:solidFill>
              <a:srgbClr val="51250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it-IT"/>
            </a:p>
          </p:txBody>
        </p:sp>
        <p:sp>
          <p:nvSpPr>
            <p:cNvPr id="17" name="Rettangolo 16"/>
            <p:cNvSpPr/>
            <p:nvPr/>
          </p:nvSpPr>
          <p:spPr>
            <a:xfrm>
              <a:off x="3787775" y="6400800"/>
              <a:ext cx="8404225" cy="457200"/>
            </a:xfrm>
            <a:prstGeom prst="rect">
              <a:avLst/>
            </a:prstGeom>
            <a:solidFill>
              <a:srgbClr val="7698B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it-IT" dirty="0"/>
            </a:p>
          </p:txBody>
        </p:sp>
        <p:pic>
          <p:nvPicPr>
            <p:cNvPr id="19" name="Immagine 18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00692" y="6408685"/>
              <a:ext cx="429571" cy="437994"/>
            </a:xfrm>
            <a:prstGeom prst="rect">
              <a:avLst/>
            </a:prstGeom>
          </p:spPr>
        </p:pic>
        <p:sp>
          <p:nvSpPr>
            <p:cNvPr id="20" name="Rettangolo 19"/>
            <p:cNvSpPr/>
            <p:nvPr/>
          </p:nvSpPr>
          <p:spPr>
            <a:xfrm>
              <a:off x="1262063" y="6400800"/>
              <a:ext cx="2565081" cy="4572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it-IT"/>
            </a:p>
          </p:txBody>
        </p:sp>
        <p:pic>
          <p:nvPicPr>
            <p:cNvPr id="21" name="Immagine 20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280745" y="6408686"/>
              <a:ext cx="1069221" cy="437994"/>
            </a:xfrm>
            <a:prstGeom prst="rect">
              <a:avLst/>
            </a:prstGeom>
          </p:spPr>
        </p:pic>
      </p:grpSp>
      <p:sp>
        <p:nvSpPr>
          <p:cNvPr id="3" name="Segnaposto numero diapositiva 2"/>
          <p:cNvSpPr>
            <a:spLocks noGrp="1"/>
          </p:cNvSpPr>
          <p:nvPr>
            <p:ph type="sldNum" sz="quarter" idx="12"/>
          </p:nvPr>
        </p:nvSpPr>
        <p:spPr>
          <a:xfrm>
            <a:off x="9448800" y="6428015"/>
            <a:ext cx="2743200" cy="365125"/>
          </a:xfrm>
        </p:spPr>
        <p:txBody>
          <a:bodyPr/>
          <a:lstStyle/>
          <a:p>
            <a:pPr>
              <a:defRPr/>
            </a:pPr>
            <a:fld id="{2B247FFE-C2D7-4F4A-A0E4-5BC49D6F85A4}" type="slidenum">
              <a:rPr lang="it-IT" sz="1600" b="1" smtClean="0">
                <a:solidFill>
                  <a:schemeClr val="bg1"/>
                </a:solidFill>
              </a:rPr>
              <a:pPr>
                <a:defRPr/>
              </a:pPr>
              <a:t>9</a:t>
            </a:fld>
            <a:endParaRPr lang="it-IT" sz="1600" b="1" dirty="0">
              <a:solidFill>
                <a:schemeClr val="bg1"/>
              </a:solidFill>
            </a:endParaRPr>
          </a:p>
        </p:txBody>
      </p:sp>
      <p:grpSp>
        <p:nvGrpSpPr>
          <p:cNvPr id="18" name="Gruppo 17"/>
          <p:cNvGrpSpPr/>
          <p:nvPr/>
        </p:nvGrpSpPr>
        <p:grpSpPr>
          <a:xfrm>
            <a:off x="0" y="6400422"/>
            <a:ext cx="12192000" cy="457578"/>
            <a:chOff x="0" y="6400800"/>
            <a:chExt cx="12192000" cy="457200"/>
          </a:xfrm>
        </p:grpSpPr>
        <p:sp>
          <p:nvSpPr>
            <p:cNvPr id="22" name="Rettangolo 21"/>
            <p:cNvSpPr/>
            <p:nvPr/>
          </p:nvSpPr>
          <p:spPr>
            <a:xfrm>
              <a:off x="0" y="6400800"/>
              <a:ext cx="1262063" cy="457200"/>
            </a:xfrm>
            <a:prstGeom prst="rect">
              <a:avLst/>
            </a:prstGeom>
            <a:solidFill>
              <a:srgbClr val="51250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it-IT"/>
            </a:p>
          </p:txBody>
        </p:sp>
        <p:sp>
          <p:nvSpPr>
            <p:cNvPr id="23" name="Rettangolo 22"/>
            <p:cNvSpPr/>
            <p:nvPr/>
          </p:nvSpPr>
          <p:spPr>
            <a:xfrm>
              <a:off x="3787775" y="6400800"/>
              <a:ext cx="8404225" cy="457200"/>
            </a:xfrm>
            <a:prstGeom prst="rect">
              <a:avLst/>
            </a:prstGeom>
            <a:solidFill>
              <a:srgbClr val="7698B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it-IT" dirty="0"/>
            </a:p>
          </p:txBody>
        </p:sp>
        <p:pic>
          <p:nvPicPr>
            <p:cNvPr id="24" name="Immagine 23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00692" y="6408685"/>
              <a:ext cx="429571" cy="437994"/>
            </a:xfrm>
            <a:prstGeom prst="rect">
              <a:avLst/>
            </a:prstGeom>
          </p:spPr>
        </p:pic>
        <p:sp>
          <p:nvSpPr>
            <p:cNvPr id="25" name="Rettangolo 24"/>
            <p:cNvSpPr/>
            <p:nvPr/>
          </p:nvSpPr>
          <p:spPr>
            <a:xfrm>
              <a:off x="1262063" y="6400800"/>
              <a:ext cx="2565081" cy="4572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it-IT"/>
            </a:p>
          </p:txBody>
        </p:sp>
        <p:pic>
          <p:nvPicPr>
            <p:cNvPr id="26" name="Immagine 25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280745" y="6408686"/>
              <a:ext cx="1069221" cy="437994"/>
            </a:xfrm>
            <a:prstGeom prst="rect">
              <a:avLst/>
            </a:prstGeom>
          </p:spPr>
        </p:pic>
      </p:grpSp>
      <p:sp>
        <p:nvSpPr>
          <p:cNvPr id="28" name="CasellaDiTesto 27"/>
          <p:cNvSpPr txBox="1"/>
          <p:nvPr/>
        </p:nvSpPr>
        <p:spPr>
          <a:xfrm>
            <a:off x="3827144" y="6470304"/>
            <a:ext cx="701545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200" b="1" dirty="0" smtClean="0">
                <a:solidFill>
                  <a:schemeClr val="bg1"/>
                </a:solidFill>
              </a:rPr>
              <a:t>AREA PIANIFICAZIONE E CONTROLLO DIREZIONALE (APIC)</a:t>
            </a:r>
            <a:endParaRPr lang="it-IT" sz="1200" b="1" dirty="0">
              <a:solidFill>
                <a:schemeClr val="bg1"/>
              </a:solidFill>
            </a:endParaRPr>
          </a:p>
        </p:txBody>
      </p:sp>
      <p:sp>
        <p:nvSpPr>
          <p:cNvPr id="29" name="Rettangolo 28"/>
          <p:cNvSpPr/>
          <p:nvPr/>
        </p:nvSpPr>
        <p:spPr>
          <a:xfrm>
            <a:off x="754063" y="0"/>
            <a:ext cx="3033712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2200" b="1" dirty="0" smtClean="0"/>
              <a:t>HIC SUNT FUTURA</a:t>
            </a:r>
            <a:endParaRPr lang="it-IT" sz="2200" b="1" dirty="0"/>
          </a:p>
        </p:txBody>
      </p:sp>
      <p:sp>
        <p:nvSpPr>
          <p:cNvPr id="33" name="CasellaDiTesto 32"/>
          <p:cNvSpPr txBox="1"/>
          <p:nvPr/>
        </p:nvSpPr>
        <p:spPr>
          <a:xfrm>
            <a:off x="244300" y="457200"/>
            <a:ext cx="11855336" cy="65556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3000" dirty="0" smtClean="0">
                <a:latin typeface="+mn-lt"/>
              </a:rPr>
              <a:t>La </a:t>
            </a:r>
            <a:r>
              <a:rPr lang="it-IT" sz="3000" b="1" dirty="0" smtClean="0">
                <a:solidFill>
                  <a:srgbClr val="ED7D31"/>
                </a:solidFill>
                <a:latin typeface="+mn-lt"/>
              </a:rPr>
              <a:t>visita</a:t>
            </a:r>
            <a:r>
              <a:rPr lang="it-IT" sz="3000" dirty="0" smtClean="0">
                <a:latin typeface="+mn-lt"/>
              </a:rPr>
              <a:t> all’Ateneo di Udine si articolerà in </a:t>
            </a:r>
            <a:r>
              <a:rPr lang="it-IT" sz="3000" b="1" dirty="0" smtClean="0">
                <a:solidFill>
                  <a:srgbClr val="ED7D31"/>
                </a:solidFill>
                <a:latin typeface="+mn-lt"/>
              </a:rPr>
              <a:t>tre fasi</a:t>
            </a:r>
            <a:r>
              <a:rPr lang="it-IT" sz="3000" dirty="0" smtClean="0">
                <a:latin typeface="+mn-lt"/>
              </a:rPr>
              <a:t>: </a:t>
            </a:r>
            <a:endParaRPr lang="it-IT" sz="3000" dirty="0">
              <a:latin typeface="+mn-lt"/>
            </a:endParaRP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it-IT" sz="3000" b="1" dirty="0">
                <a:solidFill>
                  <a:srgbClr val="ED7D31"/>
                </a:solidFill>
                <a:latin typeface="+mn-lt"/>
              </a:rPr>
              <a:t>esame a </a:t>
            </a:r>
            <a:r>
              <a:rPr lang="it-IT" sz="3000" b="1" dirty="0" smtClean="0">
                <a:solidFill>
                  <a:srgbClr val="ED7D31"/>
                </a:solidFill>
                <a:latin typeface="+mn-lt"/>
              </a:rPr>
              <a:t>distanza </a:t>
            </a:r>
            <a:r>
              <a:rPr lang="it-IT" sz="3000" dirty="0" smtClean="0">
                <a:latin typeface="+mn-lt"/>
              </a:rPr>
              <a:t>della </a:t>
            </a:r>
            <a:r>
              <a:rPr lang="it-IT" sz="3000" b="1" dirty="0" smtClean="0">
                <a:solidFill>
                  <a:srgbClr val="ED7D31"/>
                </a:solidFill>
                <a:latin typeface="+mn-lt"/>
              </a:rPr>
              <a:t>documentazione</a:t>
            </a:r>
            <a:r>
              <a:rPr lang="it-IT" sz="3000" dirty="0" smtClean="0">
                <a:latin typeface="+mn-lt"/>
              </a:rPr>
              <a:t>;</a:t>
            </a:r>
            <a:endParaRPr lang="it-IT" sz="3000" dirty="0">
              <a:latin typeface="+mn-lt"/>
            </a:endParaRP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it-IT" sz="3000" b="1" dirty="0">
                <a:solidFill>
                  <a:srgbClr val="ED7D31"/>
                </a:solidFill>
                <a:latin typeface="+mn-lt"/>
              </a:rPr>
              <a:t>visita in loco </a:t>
            </a:r>
            <a:r>
              <a:rPr lang="it-IT" sz="3000" dirty="0" smtClean="0">
                <a:latin typeface="+mn-lt"/>
              </a:rPr>
              <a:t>dal 12 al 16 dicembre 2016;</a:t>
            </a:r>
            <a:endParaRPr lang="it-IT" sz="3000" dirty="0">
              <a:latin typeface="+mn-lt"/>
            </a:endParaRP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it-IT" sz="3000" b="1" dirty="0">
                <a:solidFill>
                  <a:srgbClr val="ED7D31"/>
                </a:solidFill>
                <a:latin typeface="+mn-lt"/>
              </a:rPr>
              <a:t>stesura</a:t>
            </a:r>
            <a:r>
              <a:rPr lang="it-IT" sz="3000" dirty="0">
                <a:solidFill>
                  <a:srgbClr val="ED7D31"/>
                </a:solidFill>
                <a:latin typeface="+mn-lt"/>
              </a:rPr>
              <a:t> </a:t>
            </a:r>
            <a:r>
              <a:rPr lang="it-IT" sz="3000" dirty="0">
                <a:latin typeface="+mn-lt"/>
              </a:rPr>
              <a:t>del </a:t>
            </a:r>
            <a:r>
              <a:rPr lang="it-IT" sz="3000" b="1" dirty="0">
                <a:solidFill>
                  <a:srgbClr val="ED7D31"/>
                </a:solidFill>
                <a:latin typeface="+mn-lt"/>
              </a:rPr>
              <a:t>Rapporto</a:t>
            </a:r>
            <a:r>
              <a:rPr lang="it-IT" sz="3000" dirty="0">
                <a:latin typeface="+mn-lt"/>
              </a:rPr>
              <a:t> della </a:t>
            </a:r>
            <a:r>
              <a:rPr lang="it-IT" sz="3000" dirty="0" smtClean="0">
                <a:latin typeface="+mn-lt"/>
              </a:rPr>
              <a:t>CEV.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endParaRPr lang="it-IT" sz="1600" dirty="0">
              <a:latin typeface="+mn-lt"/>
            </a:endParaRPr>
          </a:p>
          <a:p>
            <a:r>
              <a:rPr lang="it-IT" sz="3000" dirty="0" smtClean="0">
                <a:latin typeface="+mn-lt"/>
              </a:rPr>
              <a:t>L’ANVUR ha comunicato che la CEV è composta da: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it-IT" sz="3000" dirty="0" smtClean="0">
                <a:latin typeface="+mn-lt"/>
              </a:rPr>
              <a:t>5 esperti di sistema;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it-IT" sz="3000" dirty="0" smtClean="0">
                <a:latin typeface="+mn-lt"/>
              </a:rPr>
              <a:t>9 esperti disciplinari;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it-IT" sz="3000" dirty="0" smtClean="0">
                <a:latin typeface="+mn-lt"/>
              </a:rPr>
              <a:t>2 rappresentanti degli studenti;</a:t>
            </a:r>
          </a:p>
          <a:p>
            <a:endParaRPr lang="it-IT" sz="1600" dirty="0" smtClean="0">
              <a:latin typeface="+mn-lt"/>
            </a:endParaRPr>
          </a:p>
          <a:p>
            <a:r>
              <a:rPr lang="it-IT" sz="3000" dirty="0" smtClean="0">
                <a:latin typeface="+mn-lt"/>
              </a:rPr>
              <a:t>L’ANVUR ha inoltre comunicato il nominativo di un funzionario che terrà i contatti tra Ateneo e CEV considerato che </a:t>
            </a:r>
            <a:r>
              <a:rPr lang="it-IT" sz="3000" b="1" u="sng" dirty="0" smtClean="0">
                <a:solidFill>
                  <a:srgbClr val="ED7D31"/>
                </a:solidFill>
                <a:latin typeface="+mn-lt"/>
              </a:rPr>
              <a:t>non </a:t>
            </a:r>
            <a:r>
              <a:rPr lang="it-IT" sz="3000" b="1" u="sng" dirty="0">
                <a:solidFill>
                  <a:srgbClr val="ED7D31"/>
                </a:solidFill>
                <a:latin typeface="+mn-lt"/>
              </a:rPr>
              <a:t>ci </a:t>
            </a:r>
            <a:r>
              <a:rPr lang="it-IT" sz="3000" b="1" u="sng" dirty="0" smtClean="0">
                <a:solidFill>
                  <a:srgbClr val="ED7D31"/>
                </a:solidFill>
                <a:latin typeface="+mn-lt"/>
              </a:rPr>
              <a:t>possono essere </a:t>
            </a:r>
            <a:r>
              <a:rPr lang="it-IT" sz="3000" b="1" u="sng" dirty="0">
                <a:solidFill>
                  <a:srgbClr val="ED7D31"/>
                </a:solidFill>
                <a:latin typeface="+mn-lt"/>
              </a:rPr>
              <a:t>comunicazioni dirette tra </a:t>
            </a:r>
            <a:r>
              <a:rPr lang="it-IT" sz="3000" b="1" u="sng" dirty="0" smtClean="0">
                <a:solidFill>
                  <a:srgbClr val="ED7D31"/>
                </a:solidFill>
                <a:latin typeface="+mn-lt"/>
              </a:rPr>
              <a:t>componenti </a:t>
            </a:r>
            <a:r>
              <a:rPr lang="it-IT" sz="3000" b="1" u="sng" dirty="0">
                <a:solidFill>
                  <a:srgbClr val="ED7D31"/>
                </a:solidFill>
                <a:latin typeface="+mn-lt"/>
              </a:rPr>
              <a:t>dell’Ateneo e la </a:t>
            </a:r>
            <a:r>
              <a:rPr lang="it-IT" sz="3000" b="1" u="sng" dirty="0" smtClean="0">
                <a:solidFill>
                  <a:srgbClr val="ED7D31"/>
                </a:solidFill>
                <a:latin typeface="+mn-lt"/>
              </a:rPr>
              <a:t>CEV</a:t>
            </a:r>
            <a:r>
              <a:rPr lang="it-IT" sz="3000" dirty="0" smtClean="0">
                <a:latin typeface="+mn-lt"/>
              </a:rPr>
              <a:t>.</a:t>
            </a:r>
          </a:p>
          <a:p>
            <a:endParaRPr lang="it-IT" sz="3000" dirty="0">
              <a:latin typeface="+mn-lt"/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it-IT" sz="30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2501829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11705</TotalTime>
  <Words>3857</Words>
  <Application>Microsoft Office PowerPoint</Application>
  <PresentationFormat>Widescreen</PresentationFormat>
  <Paragraphs>583</Paragraphs>
  <Slides>35</Slides>
  <Notes>35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6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35</vt:i4>
      </vt:variant>
    </vt:vector>
  </HeadingPairs>
  <TitlesOfParts>
    <vt:vector size="42" baseType="lpstr">
      <vt:lpstr>Arial</vt:lpstr>
      <vt:lpstr>Calibri</vt:lpstr>
      <vt:lpstr>Calibri Light</vt:lpstr>
      <vt:lpstr>Helvetica</vt:lpstr>
      <vt:lpstr>Tahoma</vt:lpstr>
      <vt:lpstr>Wingdings</vt:lpstr>
      <vt:lpstr>Tema di Office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Mauro Volponi</dc:creator>
  <cp:lastModifiedBy>Mauro Volponi</cp:lastModifiedBy>
  <cp:revision>781</cp:revision>
  <cp:lastPrinted>2016-03-01T11:16:09Z</cp:lastPrinted>
  <dcterms:created xsi:type="dcterms:W3CDTF">2015-01-12T13:52:42Z</dcterms:created>
  <dcterms:modified xsi:type="dcterms:W3CDTF">2017-01-10T12:17:09Z</dcterms:modified>
</cp:coreProperties>
</file>