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73" r:id="rId2"/>
    <p:sldId id="341" r:id="rId3"/>
    <p:sldId id="388" r:id="rId4"/>
    <p:sldId id="383" r:id="rId5"/>
    <p:sldId id="384" r:id="rId6"/>
    <p:sldId id="356" r:id="rId7"/>
    <p:sldId id="386" r:id="rId8"/>
    <p:sldId id="357" r:id="rId9"/>
    <p:sldId id="385" r:id="rId10"/>
    <p:sldId id="403" r:id="rId11"/>
    <p:sldId id="402" r:id="rId12"/>
    <p:sldId id="352" r:id="rId13"/>
    <p:sldId id="351" r:id="rId14"/>
    <p:sldId id="353" r:id="rId15"/>
    <p:sldId id="391" r:id="rId16"/>
    <p:sldId id="404" r:id="rId17"/>
    <p:sldId id="355" r:id="rId18"/>
    <p:sldId id="360" r:id="rId19"/>
    <p:sldId id="358" r:id="rId20"/>
    <p:sldId id="361" r:id="rId21"/>
    <p:sldId id="374" r:id="rId22"/>
    <p:sldId id="390" r:id="rId23"/>
    <p:sldId id="310" r:id="rId24"/>
    <p:sldId id="387" r:id="rId25"/>
    <p:sldId id="393" r:id="rId26"/>
    <p:sldId id="370" r:id="rId27"/>
    <p:sldId id="362" r:id="rId28"/>
    <p:sldId id="400" r:id="rId29"/>
    <p:sldId id="405" r:id="rId30"/>
    <p:sldId id="348" r:id="rId31"/>
    <p:sldId id="407" r:id="rId32"/>
    <p:sldId id="408" r:id="rId33"/>
    <p:sldId id="397" r:id="rId34"/>
    <p:sldId id="354" r:id="rId35"/>
    <p:sldId id="410" r:id="rId36"/>
    <p:sldId id="394" r:id="rId37"/>
    <p:sldId id="395" r:id="rId38"/>
    <p:sldId id="396" r:id="rId39"/>
    <p:sldId id="398" r:id="rId40"/>
    <p:sldId id="406" r:id="rId41"/>
    <p:sldId id="414" r:id="rId42"/>
    <p:sldId id="413" r:id="rId43"/>
    <p:sldId id="399" r:id="rId44"/>
    <p:sldId id="415" r:id="rId45"/>
    <p:sldId id="409" r:id="rId46"/>
    <p:sldId id="377" r:id="rId47"/>
    <p:sldId id="392" r:id="rId48"/>
    <p:sldId id="381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3" userDrawn="1">
          <p15:clr>
            <a:srgbClr val="A4A3A4"/>
          </p15:clr>
        </p15:guide>
        <p15:guide id="2" pos="1504" userDrawn="1">
          <p15:clr>
            <a:srgbClr val="A4A3A4"/>
          </p15:clr>
        </p15:guide>
        <p15:guide id="3" pos="1617" userDrawn="1">
          <p15:clr>
            <a:srgbClr val="A4A3A4"/>
          </p15:clr>
        </p15:guide>
        <p15:guide id="6" pos="2751" userDrawn="1">
          <p15:clr>
            <a:srgbClr val="A4A3A4"/>
          </p15:clr>
        </p15:guide>
        <p15:guide id="7" pos="2638" userDrawn="1">
          <p15:clr>
            <a:srgbClr val="A4A3A4"/>
          </p15:clr>
        </p15:guide>
        <p15:guide id="8" pos="7197" userDrawn="1">
          <p15:clr>
            <a:srgbClr val="A4A3A4"/>
          </p15:clr>
        </p15:guide>
        <p15:guide id="9" pos="6176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2" pos="6403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orient="horz" pos="3816" userDrawn="1">
          <p15:clr>
            <a:srgbClr val="A4A3A4"/>
          </p15:clr>
        </p15:guide>
        <p15:guide id="15" pos="3772" userDrawn="1">
          <p15:clr>
            <a:srgbClr val="A4A3A4"/>
          </p15:clr>
        </p15:guide>
        <p15:guide id="16" pos="3908" userDrawn="1">
          <p15:clr>
            <a:srgbClr val="A4A3A4"/>
          </p15:clr>
        </p15:guide>
        <p15:guide id="17" orient="horz" pos="6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5960D5-0786-48BD-114E-C6CB7B1DF0ED}" name="Alberto Pallavicini" initials="AP" userId="aefe06680f10a4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A1A4AE"/>
    <a:srgbClr val="4472C4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7"/>
    <p:restoredTop sz="96405"/>
  </p:normalViewPr>
  <p:slideViewPr>
    <p:cSldViewPr snapToGrid="0" snapToObjects="1" showGuides="1">
      <p:cViewPr varScale="1">
        <p:scale>
          <a:sx n="75" d="100"/>
          <a:sy n="75" d="100"/>
        </p:scale>
        <p:origin x="84" y="408"/>
      </p:cViewPr>
      <p:guideLst>
        <p:guide pos="483"/>
        <p:guide pos="1504"/>
        <p:guide pos="1617"/>
        <p:guide pos="2751"/>
        <p:guide pos="2638"/>
        <p:guide pos="7197"/>
        <p:guide pos="6176"/>
        <p:guide pos="6085"/>
        <p:guide pos="6403"/>
        <p:guide orient="horz" pos="164"/>
        <p:guide orient="horz" pos="3816"/>
        <p:guide pos="3772"/>
        <p:guide pos="3908"/>
        <p:guide orient="horz" pos="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743F-455B-7A46-93CF-D33D102D21E8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2E07-7074-F641-BF73-A35A5587A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DE552-2156-FC4B-CB70-50F2F547E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E7428B-B87F-62CD-2516-E88C365F4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16CFFC-37C5-4929-22DA-AAE16898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9775FF-247A-C167-82B6-F38D7C1A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59C9A-4371-0EB8-E591-30672446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95BF6-AE9B-C908-1F90-B9CAFA0E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CFB671-37D0-51ED-B25D-3CA7D863B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FB06A5-3827-3C77-C1DF-6F8C0A8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84360-3701-AEBD-1B27-34C1CDE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0D93F-C78C-BC82-4CFB-702DBF34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C0C31F-F7B7-E2BB-87F0-FB413AE4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C7070-6540-9087-651B-645C3AD14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E96E8D-1BD6-0869-8900-9A1FC13F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A0E8A-4F34-23A9-2495-3457501E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3A5E7-66E5-3302-1F1B-72D5EF7D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immagine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immagine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49" name="Segnaposto testo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immagine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55" name="Segnaposto testo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7" name="Segnaposto immagine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58" name="Segnaposto testo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1" name="Segnaposto testo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2" name="Segnaposto immagine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63" name="Segnaposto testo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4" name="Segnaposto testo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5" name="Segnaposto immagine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66" name="Segnaposto testo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7" name="Segnaposto testo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743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E5CD6-D608-D447-B23D-F102C9D0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F645B-D831-4DDC-F949-FD6589DC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45641B-78B9-0F67-B3BB-31DD9115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BE87EF-30A1-3FDA-35E6-76D3BD99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7270E5-927C-E30A-5E8F-57F7BA3C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8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0690E-54B9-39CC-23F8-A88AC01C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A83731-2631-E05B-4C35-C0AEA91D8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627B0-4BE1-3687-9718-96643D64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118903-4B2D-79A0-94EA-51DA09D8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59486A-15B5-15A0-BB48-7D6501F5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ABC1-9403-6C02-AD3C-B6D501AF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46568-E1EE-32AA-0F8E-1C780141F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A4C60C-171B-EDDB-254C-0D06A34C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EDCFDE-C3FF-7CA8-49C0-571579F9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564F29-DC8B-3268-95BC-D421FFC7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1DB8D0-1FEB-2E88-1C4F-032DE771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E38D1-5C77-08AA-AB2D-113F0093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53B009-07CC-B55F-31E5-25058ABD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8BC67-29F7-297E-6D6E-93E7F69B3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1B503D-8330-DC16-4F39-DD4C83BA4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89A9F6-E699-735C-A3F8-6A4A4C617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4A5DC5-9D61-D2CF-9148-36086233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5E2C9E-7F04-0FEF-76BA-2227D2A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33B668-05BA-737E-13B7-E4906443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322A5-DDB6-FDA2-6F55-2191A8D7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382D12-AABA-5DD7-91C9-E2C0B37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77DF05-FA1D-ACE8-E1D7-CF5E5BF8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BF8E02-6389-97D1-FAEC-1FBA688F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2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45D347-E081-F554-5C49-7A994AFD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3EAC0E-10D9-6026-4023-80A420BD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ED022F-1358-1C1E-B51B-392A3FD9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8DFAA-4ED9-CCBA-B23D-52B54987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7EA7C-21C2-F42F-BB33-A8349383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F27E48-78B5-2D2B-7E54-E058C9030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E9669C-69C0-9A8E-31E5-5A08B18C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42F476-6B58-E3D9-E715-167CD903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131722-8CE4-9A55-08F8-F142B6C4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4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6D7FD-201C-B94C-820E-20D5DF5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0DD024-758A-9DCB-7F67-53F454853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7655B7-4AD7-6F37-295E-3624BE0B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57ED7-A9A5-147F-A700-74854AEA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098661-89EC-E86A-170C-9E0ED85F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E57605-1036-9281-12D8-941A8D0E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4A270B-EB96-9CF0-6236-E842B8ED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AD91BB-2651-D2E9-F95F-FE27A35E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26A95A-1F0F-BE1F-A998-0F5277D6B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E075-2363-CE41-9B04-C19C4D055E83}" type="datetimeFigureOut">
              <a:rPr lang="it-IT" smtClean="0"/>
              <a:t>01/03/2023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02D1C9-C4EC-023B-B50B-A45045C9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33DAC5-3992-4F66-7AC8-A0AA46F52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(https:/www.anvur.it/attivita/ava/accreditamento-periodico/modello-ava3/strumenti-di-supporto/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B514253-954B-96A5-726B-F0EB42A81A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4306AA1-FFFC-B12B-54CB-BD7A5E724712}"/>
              </a:ext>
            </a:extLst>
          </p:cNvPr>
          <p:cNvCxnSpPr>
            <a:cxnSpLocks/>
          </p:cNvCxnSpPr>
          <p:nvPr/>
        </p:nvCxnSpPr>
        <p:spPr>
          <a:xfrm>
            <a:off x="766763" y="391885"/>
            <a:ext cx="108858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628573FB-8E9D-D38E-9BD8-52AF13A38D19}"/>
              </a:ext>
            </a:extLst>
          </p:cNvPr>
          <p:cNvCxnSpPr>
            <a:cxnSpLocks/>
          </p:cNvCxnSpPr>
          <p:nvPr/>
        </p:nvCxnSpPr>
        <p:spPr>
          <a:xfrm>
            <a:off x="766763" y="6466113"/>
            <a:ext cx="108858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6D429A-0E73-47AD-4C79-BFFE9A2153C6}"/>
              </a:ext>
            </a:extLst>
          </p:cNvPr>
          <p:cNvSpPr txBox="1"/>
          <p:nvPr/>
        </p:nvSpPr>
        <p:spPr>
          <a:xfrm>
            <a:off x="766763" y="408017"/>
            <a:ext cx="11282669" cy="448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20"/>
              </a:lnSpc>
            </a:pPr>
            <a:r>
              <a:rPr lang="it-IT" sz="4400" b="1" spc="-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Incontro di preparazione alla visita istituzionale per l’Accreditamento Periodico della Sede e dei Corsi di Studio</a:t>
            </a:r>
          </a:p>
          <a:p>
            <a:pPr>
              <a:lnSpc>
                <a:spcPts val="5020"/>
              </a:lnSpc>
            </a:pPr>
            <a:endParaRPr lang="it-IT" sz="32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020"/>
              </a:lnSpc>
            </a:pPr>
            <a:r>
              <a:rPr lang="it-IT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febbraio 2023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5FA273-7BE4-6FF5-62B0-D8708773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5380556"/>
            <a:ext cx="2707292" cy="10988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442B79-516C-A42A-C3B8-F428745E2E16}"/>
              </a:ext>
            </a:extLst>
          </p:cNvPr>
          <p:cNvSpPr txBox="1"/>
          <p:nvPr/>
        </p:nvSpPr>
        <p:spPr>
          <a:xfrm>
            <a:off x="6400800" y="5671717"/>
            <a:ext cx="5339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...sembravano traversie ed eran in fatti opportunità</a:t>
            </a:r>
          </a:p>
          <a:p>
            <a:pPr algn="r"/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Vico,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Principj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scienza nuova, 1730</a:t>
            </a:r>
            <a:endParaRPr lang="it-IT" sz="16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5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 vs. AVA2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197659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PHD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guida/requisiti specifici per CDS in Medicina e Chirurgia (ANVUR accreditata da World Federation for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 governance, strategie, risorse, sostenibilità (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requisiti di Sede)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centralità dell’Ateneo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 parte integrante del sistema di governo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processi e risultati (indicatori)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piuttosto che forma</a:t>
            </a:r>
          </a:p>
        </p:txBody>
      </p:sp>
    </p:spTree>
    <p:extLst>
      <p:ext uri="{BB962C8B-B14F-4D97-AF65-F5344CB8AC3E}">
        <p14:creationId xmlns:p14="http://schemas.microsoft.com/office/powerpoint/2010/main" val="1233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documentazione disponibile sul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sito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ANVUR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continuo aggiornamento)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sistema AQ (gen. + LM41)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requisiti AVA3 con note (gen. + LM41)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autovalutazione e valutazione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schede di valutazione dei requisiti di sede, CDS (gen. + LM41), PHD, DIP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del Rapporto di Riesame Ciclico </a:t>
            </a: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(gen. + LM41)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glossario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acronimi</a:t>
            </a:r>
            <a:endParaRPr lang="it-IT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7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insieme di buone prassi da attuare nella realizzazione del Sistema di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utilizzati nel processo di valutazione finalizzato all’accreditamento periodico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modello articolato in: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di valutazione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 da considerare</a:t>
            </a:r>
          </a:p>
        </p:txBody>
      </p:sp>
    </p:spTree>
    <p:extLst>
      <p:ext uri="{BB962C8B-B14F-4D97-AF65-F5344CB8AC3E}">
        <p14:creationId xmlns:p14="http://schemas.microsoft.com/office/powerpoint/2010/main" val="346306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69DCBB-7B18-A880-C0B5-5016C98024D1}"/>
              </a:ext>
            </a:extLst>
          </p:cNvPr>
          <p:cNvSpPr txBox="1"/>
          <p:nvPr/>
        </p:nvSpPr>
        <p:spPr>
          <a:xfrm>
            <a:off x="682275" y="1937277"/>
            <a:ext cx="146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protocolli specifici per LM41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61F411-D5F3-C7D7-5832-C6AB4D62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93" y="1937277"/>
            <a:ext cx="7859225" cy="477904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E53BB30-56E7-F271-58DE-755D24B6D4B6}"/>
              </a:ext>
            </a:extLst>
          </p:cNvPr>
          <p:cNvSpPr/>
          <p:nvPr/>
        </p:nvSpPr>
        <p:spPr>
          <a:xfrm>
            <a:off x="3685555" y="5279747"/>
            <a:ext cx="1354185" cy="756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AB4113-E4C6-396F-A644-2FFC38B64BEB}"/>
              </a:ext>
            </a:extLst>
          </p:cNvPr>
          <p:cNvSpPr txBox="1"/>
          <p:nvPr/>
        </p:nvSpPr>
        <p:spPr>
          <a:xfrm>
            <a:off x="3298057" y="527974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095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C47637A-9584-5EE7-C076-92C64BD9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6918"/>
              </p:ext>
            </p:extLst>
          </p:nvPr>
        </p:nvGraphicFramePr>
        <p:xfrm>
          <a:off x="329754" y="1976215"/>
          <a:ext cx="1154756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053">
                  <a:extLst>
                    <a:ext uri="{9D8B030D-6E8A-4147-A177-3AD203B41FA5}">
                      <a16:colId xmlns:a16="http://schemas.microsoft.com/office/drawing/2014/main" val="168641164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1577652795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19767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Ambiti di valutazione</a:t>
                      </a:r>
                      <a:endParaRPr lang="it-IT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Punti di attenzione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Aspetti da considerare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3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it-IT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Strategia, Pianificazione e 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9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it-IT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Gestione delle risorse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– Assicurazione della Qualità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– Qualità della didattica e dei servizi agli studenti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8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D.CDS – Qualità dei Corsi di 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D.PHD – Qualità dei Corsi di Dottorato di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5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– Qualità della ricerca e della terza missione/impatto sociale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3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E.DIP – Qualità dei Dipartimenti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9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934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8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2" name="Immagine 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709B822-3FED-8003-D756-CABE80BB8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0" y="1033424"/>
            <a:ext cx="8219440" cy="575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53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24DD44E-1E04-8D97-24CA-D40B03C4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55660"/>
              </p:ext>
            </p:extLst>
          </p:nvPr>
        </p:nvGraphicFramePr>
        <p:xfrm>
          <a:off x="1520825" y="1031875"/>
          <a:ext cx="9626600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26609" imgH="6203812" progId="Word.Document.12">
                  <p:embed/>
                </p:oleObj>
              </mc:Choice>
              <mc:Fallback>
                <p:oleObj name="Document" r:id="rId3" imgW="9626609" imgH="6203812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4DD44E-1E04-8D97-24CA-D40B03C4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031875"/>
                        <a:ext cx="9626600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40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Accreditamento Periodico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concesso dal MUR su proposta di ANVUR all’esito delle visite istituzionali svolta da Commissioni di Esperti della Valutazione (CEV), tenuto conto anche di: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 annuali del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risultanze delle attività di monitoraggio e controllo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SUA-CDS, Rapporti di Riesame, SUA-RD/TM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di risultato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della programmazione triennale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massima quinquennale</a:t>
            </a:r>
          </a:p>
        </p:txBody>
      </p:sp>
    </p:spTree>
    <p:extLst>
      <p:ext uri="{BB962C8B-B14F-4D97-AF65-F5344CB8AC3E}">
        <p14:creationId xmlns:p14="http://schemas.microsoft.com/office/powerpoint/2010/main" val="255080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Giudizio di Accreditamento Periodico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3E17EC4-4E96-C2FF-41D2-72ED129E6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30472"/>
              </p:ext>
            </p:extLst>
          </p:nvPr>
        </p:nvGraphicFramePr>
        <p:xfrm>
          <a:off x="339365" y="2153915"/>
          <a:ext cx="1151012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36">
                  <a:extLst>
                    <a:ext uri="{9D8B030D-6E8A-4147-A177-3AD203B41FA5}">
                      <a16:colId xmlns:a16="http://schemas.microsoft.com/office/drawing/2014/main" val="790184890"/>
                    </a:ext>
                  </a:extLst>
                </a:gridCol>
                <a:gridCol w="4157221">
                  <a:extLst>
                    <a:ext uri="{9D8B030D-6E8A-4147-A177-3AD203B41FA5}">
                      <a16:colId xmlns:a16="http://schemas.microsoft.com/office/drawing/2014/main" val="860366039"/>
                    </a:ext>
                  </a:extLst>
                </a:gridCol>
                <a:gridCol w="6249972">
                  <a:extLst>
                    <a:ext uri="{9D8B030D-6E8A-4147-A177-3AD203B41FA5}">
                      <a16:colId xmlns:a16="http://schemas.microsoft.com/office/drawing/2014/main" val="211763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8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pienamente 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quinquennale con verifica intermedia dei CDS alla fine del terzo 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4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quinquennale con verifica intermedia dei CDS alla fine del terzo 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0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condizionato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stabilita al momento della valutazione, non superiore a quattro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soppressione della sede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9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5002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criteri di valutazione sono definiti a priori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verranno assegnati punteggi (</a:t>
                      </a:r>
                      <a:r>
                        <a:rPr lang="it-I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cfr</a:t>
                      </a: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AVA1 e AVA2)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1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7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selezione dei CDS, PHD e DIP </a:t>
            </a:r>
            <a:r>
              <a:rPr lang="it-IT" sz="2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effettuata da ANVUR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 scopo di ottenere la </a:t>
            </a:r>
            <a:r>
              <a:rPr lang="it-IT" sz="2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massima rappresentatività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 disciplinari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dei corsi (L, LM, CU) ed eventuali sedi decentrate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carriere degli studenti (per CDS)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VQR (per DIP)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DIP/CDS già valutati nella I visita (salvo criticità)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con almeno 1 CDS oggetto di visita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PHD presenti nei DIP selezionati (di norma)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numerosità definita in relazione al numero di CDS presenti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per UNIUD</a:t>
            </a:r>
          </a:p>
          <a:p>
            <a:pPr algn="ctr">
              <a:spcAft>
                <a:spcPts val="600"/>
              </a:spcAft>
            </a:pPr>
            <a:r>
              <a:rPr lang="it-IT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 CDS – 3 DIP – 3 PHD</a:t>
            </a:r>
            <a:endParaRPr lang="it-IT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dell’incontro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 nelle Università italiane: il modello AVA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l’evoluzione del modello AVA: da AVA1 a AVA3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l’Accreditamento Periodico e la visita istituzionale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preparazione alla visita istituzionale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ruolo dei Corsi di Studio e il piano di lavoro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visita istituzionale: cosa ci aspettiamo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CLM a CU in </a:t>
            </a: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e Chirurgia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Dipartimento di eccellenza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it-IT" sz="24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PHD in </a:t>
            </a:r>
            <a:r>
              <a:rPr lang="it-IT" sz="24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Storia dell'arte, cinema, media audiovisivi e musica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DIES e DAME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 tra </a:t>
            </a:r>
            <a:r>
              <a:rPr lang="it-I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DILL, DISG, DMIF, DPIA, DI4A</a:t>
            </a:r>
            <a:endParaRPr lang="it-IT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CDS per Dipartimento, esclusi quelli valutati nel 2016</a:t>
            </a:r>
          </a:p>
        </p:txBody>
      </p:sp>
    </p:spTree>
    <p:extLst>
      <p:ext uri="{BB962C8B-B14F-4D97-AF65-F5344CB8AC3E}">
        <p14:creationId xmlns:p14="http://schemas.microsoft.com/office/powerpoint/2010/main" val="415563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194375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Force (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TaFAP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MR, PRV, DG, Presidente del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NuVa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Delegati d’Area, Capi Area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raggruppamenti di soggetti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Sede (ambiti A, B, C, D, E)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Gruppo DIP (ambito E.DIP)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Gruppo CDS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ambito D.CDS)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Gruppo PH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(ambito D.PHD)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(Altri soggetti)</a:t>
            </a:r>
          </a:p>
        </p:txBody>
      </p:sp>
    </p:spTree>
    <p:extLst>
      <p:ext uri="{BB962C8B-B14F-4D97-AF65-F5344CB8AC3E}">
        <p14:creationId xmlns:p14="http://schemas.microsoft.com/office/powerpoint/2010/main" val="34126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CDS – composizione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delegati alla didattica di Dipartimento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coordinatori di CDS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 sezione didattica di Dipartimento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supporto: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delegato di settore alla qualità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 d’area alla didattica e alla internazionalizzazione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PQA (LS) + esperti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rappresentante studenti in PQA</a:t>
            </a:r>
          </a:p>
        </p:txBody>
      </p:sp>
    </p:spTree>
    <p:extLst>
      <p:ext uri="{BB962C8B-B14F-4D97-AF65-F5344CB8AC3E}">
        <p14:creationId xmlns:p14="http://schemas.microsoft.com/office/powerpoint/2010/main" val="7786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24035A2-826E-C0BE-AE73-4FD449616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80690"/>
              </p:ext>
            </p:extLst>
          </p:nvPr>
        </p:nvGraphicFramePr>
        <p:xfrm>
          <a:off x="372751" y="1598230"/>
          <a:ext cx="11225199" cy="495842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925412">
                  <a:extLst>
                    <a:ext uri="{9D8B030D-6E8A-4147-A177-3AD203B41FA5}">
                      <a16:colId xmlns:a16="http://schemas.microsoft.com/office/drawing/2014/main" val="287188175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val="2165647855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2990850100"/>
                    </a:ext>
                  </a:extLst>
                </a:gridCol>
                <a:gridCol w="2500603">
                  <a:extLst>
                    <a:ext uri="{9D8B030D-6E8A-4147-A177-3AD203B41FA5}">
                      <a16:colId xmlns:a16="http://schemas.microsoft.com/office/drawing/2014/main" val="1585477540"/>
                    </a:ext>
                  </a:extLst>
                </a:gridCol>
              </a:tblGrid>
              <a:tr h="25202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Ateneo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Termine AP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 AVA3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Proposte Settimane Visita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3900927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HUMANITAS University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2023/2024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23-26 maggio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9984481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dell'AQUILA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 maggio - 1° giugno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2310559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UNICUSANO Università degli Studi Niccolò Cusano -Telematica Roma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3-14 luglio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608597"/>
                  </a:ext>
                </a:extLst>
              </a:tr>
              <a:tr h="8354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/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8372046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"E-CAMPUS"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18-29 settembre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6805113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International University of Health and Medical Sciences - UniCamillus</a:t>
                      </a:r>
                      <a:endParaRPr lang="it-IT" sz="16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9-20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861074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UNITELMA SAPIENZA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 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9-20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5468317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CAMERINO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16-27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6125588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TORINO</a:t>
                      </a:r>
                      <a:endParaRPr lang="it-IT" sz="16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16-31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062540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UDINE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            II semestre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6-17                       novembre 2023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5677284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UKE - Università Kore di ENNA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13-24 novembre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169091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Libera Università di lingue e comunicazione IULM-MI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13-24 novembre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79129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del MOLISE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4-15 dicembre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8571490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San Raffaele Roma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4-15 dicembre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6723922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6B4800B5-51B1-6E83-DE9F-6DF19153222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F9EAE3-18EE-D856-8332-DE67944B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8BF429-53CD-4AC9-5EBA-FCE15E4A1F6F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</p:spTree>
    <p:extLst>
      <p:ext uri="{BB962C8B-B14F-4D97-AF65-F5344CB8AC3E}">
        <p14:creationId xmlns:p14="http://schemas.microsoft.com/office/powerpoint/2010/main" val="419398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BEDA0FE2-3269-F30E-A794-ECBA08388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25420"/>
              </p:ext>
            </p:extLst>
          </p:nvPr>
        </p:nvGraphicFramePr>
        <p:xfrm>
          <a:off x="340241" y="1272552"/>
          <a:ext cx="1152569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78">
                  <a:extLst>
                    <a:ext uri="{9D8B030D-6E8A-4147-A177-3AD203B41FA5}">
                      <a16:colId xmlns:a16="http://schemas.microsoft.com/office/drawing/2014/main" val="230388203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val="999564958"/>
                    </a:ext>
                  </a:extLst>
                </a:gridCol>
                <a:gridCol w="5380074">
                  <a:extLst>
                    <a:ext uri="{9D8B030D-6E8A-4147-A177-3AD203B41FA5}">
                      <a16:colId xmlns:a16="http://schemas.microsoft.com/office/drawing/2014/main" val="2339627033"/>
                    </a:ext>
                  </a:extLst>
                </a:gridCol>
                <a:gridCol w="1205024">
                  <a:extLst>
                    <a:ext uri="{9D8B030D-6E8A-4147-A177-3AD203B41FA5}">
                      <a16:colId xmlns:a16="http://schemas.microsoft.com/office/drawing/2014/main" val="425168766"/>
                    </a:ext>
                  </a:extLst>
                </a:gridCol>
                <a:gridCol w="1205023">
                  <a:extLst>
                    <a:ext uri="{9D8B030D-6E8A-4147-A177-3AD203B41FA5}">
                      <a16:colId xmlns:a16="http://schemas.microsoft.com/office/drawing/2014/main" val="3848063992"/>
                    </a:ext>
                  </a:extLst>
                </a:gridCol>
                <a:gridCol w="1205023">
                  <a:extLst>
                    <a:ext uri="{9D8B030D-6E8A-4147-A177-3AD203B41FA5}">
                      <a16:colId xmlns:a16="http://schemas.microsoft.com/office/drawing/2014/main" val="1025093019"/>
                    </a:ext>
                  </a:extLst>
                </a:gridCol>
                <a:gridCol w="680485">
                  <a:extLst>
                    <a:ext uri="{9D8B030D-6E8A-4147-A177-3AD203B41FA5}">
                      <a16:colId xmlns:a16="http://schemas.microsoft.com/office/drawing/2014/main" val="2328635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800" kern="1200" dirty="0">
                        <a:solidFill>
                          <a:schemeClr val="bg1"/>
                        </a:solidFill>
                        <a:highlight>
                          <a:srgbClr val="4472C4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eventi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soggetti e flussi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-20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28/6/23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comunicazione dei CDS/DIP/PHD selezionati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dirty="0"/>
                        <a:t>    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26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-10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6/9/23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caricamento documenti autovalutazione Sede/CDS/DIP/PHD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4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20/9/23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inizio analisi documentale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99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comunicazione programma visita istituzionale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10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-2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visita istituzionale </a:t>
                      </a:r>
                      <a:r>
                        <a:rPr lang="it-IT" u="sng" dirty="0"/>
                        <a:t>a distanza</a:t>
                      </a:r>
                      <a:r>
                        <a:rPr lang="it-IT" u="none" dirty="0"/>
                        <a:t> </a:t>
                      </a:r>
                      <a:r>
                        <a:rPr lang="it-IT" dirty="0"/>
                        <a:t>CDS/PHD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1-3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6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-1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8/11/23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chiusura analisi documentale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2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15/11/23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visita istituzionale </a:t>
                      </a:r>
                      <a:r>
                        <a:rPr lang="it-IT" u="sng" dirty="0">
                          <a:solidFill>
                            <a:srgbClr val="FF0000"/>
                          </a:solidFill>
                        </a:rPr>
                        <a:t>in loco</a:t>
                      </a:r>
                      <a:r>
                        <a:rPr lang="it-IT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Sede/DIP (+CDS LM41)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3-4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10/1/24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relazione preliminare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  <a:r>
                        <a:rPr lang="it-IT" sz="1600" dirty="0"/>
                        <a:t> 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sz="1600" dirty="0"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70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+12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7/2/24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relazione preliminare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03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+16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6/3/24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controdeduzioni alla relazione preliminare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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4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+20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3/4/24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relazione finale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  <a:r>
                        <a:rPr lang="it-IT" sz="1600" dirty="0"/>
                        <a:t> 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sz="1600" dirty="0"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50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+26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15/5/24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rapporto accreditamento periodico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15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73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settimane per predisporre le schede di autovalutazione dei CDS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18-20 settimane per prepararsi alla visita</a:t>
            </a:r>
          </a:p>
          <a:p>
            <a:pPr algn="l"/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		(con agosto in mezzo...)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non c’è moltissimo tempo!</a:t>
            </a:r>
          </a:p>
        </p:txBody>
      </p:sp>
    </p:spTree>
    <p:extLst>
      <p:ext uri="{BB962C8B-B14F-4D97-AF65-F5344CB8AC3E}">
        <p14:creationId xmlns:p14="http://schemas.microsoft.com/office/powerpoint/2010/main" val="34472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0327601" cy="3418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individuare il responsabile della predisposizione di ogni scheda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A, B: DG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C: Delegato alla Qualità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D: Delegati alla Didattica e all’Internazionalizzazione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E: Delegati alla Ricerca e alla TM/IS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Ambiti </a:t>
            </a:r>
            <a:r>
              <a:rPr lang="it-IT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D.CDS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, D.PHD, E.DIP: </a:t>
            </a:r>
            <a:r>
              <a:rPr lang="it-IT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Coordinatori di CDS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e PHD, Direttori dei DIP selezionati</a:t>
            </a:r>
          </a:p>
        </p:txBody>
      </p:sp>
    </p:spTree>
    <p:extLst>
      <p:ext uri="{BB962C8B-B14F-4D97-AF65-F5344CB8AC3E}">
        <p14:creationId xmlns:p14="http://schemas.microsoft.com/office/powerpoint/2010/main" val="660449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518225" cy="4580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predisposizione delle schede di autovalutazione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scheda per ogni Punto di Attenzione 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1500 parole per scheda (2000 per i requisiti di sede)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a 8 documenti per scheda (16 per i requisiti di sede)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schede per i requisiti di sede (max 384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schede per i requisiti dei CDS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9 CDS = 135 schede (max 1080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schede per i requisiti dei PHD * 3 PHD = 9 schede (max 56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schede per i requisiti dei DIP * 3 DIP = 12 schede (max 96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180 schede (max 1616 documenti)</a:t>
            </a:r>
          </a:p>
        </p:txBody>
      </p:sp>
    </p:spTree>
    <p:extLst>
      <p:ext uri="{BB962C8B-B14F-4D97-AF65-F5344CB8AC3E}">
        <p14:creationId xmlns:p14="http://schemas.microsoft.com/office/powerpoint/2010/main" val="3547583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autovalutazione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descrive in maniera esaustiva i processi e le attività sviluppate con riferimento ai singoli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esame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supportata da adeguati riferimenti a documenti inseriti nelle schede o a pagine dedicate nel sito dell'Ateneo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 la coerenza e l'integrazione degli approcci adottati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evidenziare la reale attuazione degli approcci adottati e la diffusione nelle aree pertinenti rilevanti con riferimento agli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elementi che permettano di capire da quanto tempo l'approccio è stato adottato dall'Ateneo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 il monitoraggio attuato per valutare l'efficacia dell’approccio adottato e le eventuali azioni di miglioramento adottate nel tempo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026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 dei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legge (l’EV) deve capire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cosa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quello che l’Ateneo sta facendo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le modalità con le quali l’approccio è stato sviluppato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perché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motivazioni che hanno spinto l’Ateneo a scegliere quell’approccio e non un altro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l’ampiezza e le modalità con le quali l'approccio è diffuso nelle aree rilevanti e pertinenti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come l’approccio sia attuato e diffuso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orizzontalmente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tutte le sedi, tutti i settori, tutte le funzioni, aree/gruppi di lavoro pertinenti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verticalmente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 tutti i livelli (dalla direzione fino al personale operativo)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tutti i processi e servizi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quali sono applicabili</a:t>
            </a:r>
          </a:p>
        </p:txBody>
      </p:sp>
    </p:spTree>
    <p:extLst>
      <p:ext uri="{BB962C8B-B14F-4D97-AF65-F5344CB8AC3E}">
        <p14:creationId xmlns:p14="http://schemas.microsoft.com/office/powerpoint/2010/main" val="51463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Assicurazione Qualità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sistema AVA il termine </a:t>
            </a:r>
            <a:r>
              <a:rPr lang="it-IT" sz="24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 il grado con cui gli Atenei realizzano i propri obiettivi didattici, scientifici e di terza missione/impatto sociale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dei processi interni relativi alla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attività formative e scientifiche, comprensive di forme di verifica interna ed esterna, che mirano al miglioramento di tali attività nel rispetto della responsabilità degli Atenei verso la società</a:t>
            </a:r>
          </a:p>
        </p:txBody>
      </p:sp>
    </p:spTree>
    <p:extLst>
      <p:ext uri="{BB962C8B-B14F-4D97-AF65-F5344CB8AC3E}">
        <p14:creationId xmlns:p14="http://schemas.microsoft.com/office/powerpoint/2010/main" val="51853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EA63B6C-E221-D5AA-7F42-3B23CBA4013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4987450"/>
              </p:ext>
            </p:extLst>
          </p:nvPr>
        </p:nvGraphicFramePr>
        <p:xfrm>
          <a:off x="345066" y="1068258"/>
          <a:ext cx="5140407" cy="5732784"/>
        </p:xfrm>
        <a:graphic>
          <a:graphicData uri="http://schemas.openxmlformats.org/drawingml/2006/table">
            <a:tbl>
              <a:tblPr firstRow="1" firstCol="1" bandRow="1"/>
              <a:tblGrid>
                <a:gridCol w="5140407">
                  <a:extLst>
                    <a:ext uri="{9D8B030D-6E8A-4147-A177-3AD203B41FA5}">
                      <a16:colId xmlns:a16="http://schemas.microsoft.com/office/drawing/2014/main" val="1462494027"/>
                    </a:ext>
                  </a:extLst>
                </a:gridCol>
              </a:tblGrid>
              <a:tr h="45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Autovalutazione (non più di 2.000 parole)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44565"/>
                  </a:ext>
                </a:extLst>
              </a:tr>
              <a:tr h="180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documentali indicate dall'Ateneo per l'esame a distanza (non più di 16 documenti):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Documenti chiave: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Titolo / Breve Descrizione / Riferimento (capitolo/paragrafo, etc.) / Upload - Link del documento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Documenti a supporto: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Titolo / Breve Descrizione / Riferimento (capitolo/paragrafo, etc.) / Upload - Link del documento: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02475"/>
                  </a:ext>
                </a:extLst>
              </a:tr>
              <a:tr h="471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documentali individuate dalla </a:t>
                      </a:r>
                      <a:r>
                        <a:rPr lang="it-IT" sz="12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CEV</a:t>
                      </a: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l’esame a distanza: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55648"/>
                  </a:ext>
                </a:extLst>
              </a:tr>
              <a:tr h="642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raccolte durante la visita (compresi gli incontri svolti durante la visita istituzionale):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828768"/>
                  </a:ext>
                </a:extLst>
              </a:tr>
              <a:tr h="1548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preliminare della CEV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Aree di miglioramento: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Fascia di valutazione: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72142"/>
                  </a:ext>
                </a:extLst>
              </a:tr>
              <a:tr h="550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Segnalazione di Buona prassi / Raccomandazione / Condizione (con breve motivazione):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09857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2C622C51-F0B4-65E7-1555-9AB67A38886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0326402"/>
              </p:ext>
            </p:extLst>
          </p:nvPr>
        </p:nvGraphicFramePr>
        <p:xfrm>
          <a:off x="6719978" y="1058835"/>
          <a:ext cx="5138298" cy="3886337"/>
        </p:xfrm>
        <a:graphic>
          <a:graphicData uri="http://schemas.openxmlformats.org/drawingml/2006/table">
            <a:tbl>
              <a:tblPr firstRow="1" firstCol="1" bandRow="1"/>
              <a:tblGrid>
                <a:gridCol w="5138298">
                  <a:extLst>
                    <a:ext uri="{9D8B030D-6E8A-4147-A177-3AD203B41FA5}">
                      <a16:colId xmlns:a16="http://schemas.microsoft.com/office/drawing/2014/main" val="2408112339"/>
                    </a:ext>
                  </a:extLst>
                </a:gridCol>
              </a:tblGrid>
              <a:tr h="49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Controdeduzioni dell’Ateneo: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... … … … … … … …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22810"/>
                  </a:ext>
                </a:extLst>
              </a:tr>
              <a:tr h="49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Risposta della CEV alle Controdeduzioni: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… … … … … … 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010"/>
                  </a:ext>
                </a:extLst>
              </a:tr>
              <a:tr h="2861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finale della CEV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Aree di miglioramento: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Fascia di valutazione: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Segnalazione di Buona prassi / Raccomandazione / Condizione (con breve motivazione):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... … … … … … … …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89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213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B055CD-7CFC-D767-9BDC-EC91A596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4" y="1673368"/>
            <a:ext cx="6043312" cy="43245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886E7A-A310-0EBE-65D4-7168E5EF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00" y="1673368"/>
            <a:ext cx="5941667" cy="456482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3C8880-9746-664C-A86D-D9789E6058A3}"/>
              </a:ext>
            </a:extLst>
          </p:cNvPr>
          <p:cNvSpPr txBox="1"/>
          <p:nvPr/>
        </p:nvSpPr>
        <p:spPr>
          <a:xfrm>
            <a:off x="585050" y="1206081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qualitativa dei 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A9A4DC-5E0C-1E6E-13B2-CCDBA203DFE8}"/>
              </a:ext>
            </a:extLst>
          </p:cNvPr>
          <p:cNvSpPr txBox="1"/>
          <p:nvPr/>
        </p:nvSpPr>
        <p:spPr>
          <a:xfrm>
            <a:off x="6260498" y="1211522"/>
            <a:ext cx="549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qualitativa dei Risultati</a:t>
            </a:r>
          </a:p>
        </p:txBody>
      </p:sp>
    </p:spTree>
    <p:extLst>
      <p:ext uri="{BB962C8B-B14F-4D97-AF65-F5344CB8AC3E}">
        <p14:creationId xmlns:p14="http://schemas.microsoft.com/office/powerpoint/2010/main" val="66009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FC8EE2-3AA4-813E-907D-94B7CF1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" y="1671579"/>
            <a:ext cx="6021592" cy="49012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111A35-40AB-942B-9A8E-E0D0D594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113" y="1683454"/>
            <a:ext cx="5890892" cy="44905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9537D3-DCAD-D69D-BFA2-B3C21E87D7AF}"/>
              </a:ext>
            </a:extLst>
          </p:cNvPr>
          <p:cNvSpPr txBox="1"/>
          <p:nvPr/>
        </p:nvSpPr>
        <p:spPr>
          <a:xfrm>
            <a:off x="636822" y="1206081"/>
            <a:ext cx="487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Punti di Attenzione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4F1A45-66D8-B6CC-5F70-23ACE06ECCE8}"/>
              </a:ext>
            </a:extLst>
          </p:cNvPr>
          <p:cNvSpPr txBox="1"/>
          <p:nvPr/>
        </p:nvSpPr>
        <p:spPr>
          <a:xfrm>
            <a:off x="7296836" y="1211522"/>
            <a:ext cx="342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Risultati</a:t>
            </a:r>
          </a:p>
        </p:txBody>
      </p:sp>
    </p:spTree>
    <p:extLst>
      <p:ext uri="{BB962C8B-B14F-4D97-AF65-F5344CB8AC3E}">
        <p14:creationId xmlns:p14="http://schemas.microsoft.com/office/powerpoint/2010/main" val="75187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mobilizzare tutti i CDS...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...se solo 9 saranno visitati?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attivare e rivitalizzare il sistema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 non trovarsi impreparati quando verranno resi noti i CDS visitati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perché i requisiti di sede dipendono dai requisiti dei CDS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programma di preparazione alla visita istituzionale si svilupperà in due fasi: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prima della comunicazione di ANVUR dei CDS interessati (tutti i CDS)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dopo la comunicazione di ANVUR dei CDS interessati (soprattutto i CDS interessati)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0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D18B144-597E-86A1-8BCC-2F600793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59" y="1492468"/>
            <a:ext cx="8809484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51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DDE3F6D-F716-6803-BF83-745159EC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50" y="1451381"/>
            <a:ext cx="9628632" cy="540105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EE27E9D-5ED6-D69F-956F-A16DE9549122}"/>
              </a:ext>
            </a:extLst>
          </p:cNvPr>
          <p:cNvSpPr/>
          <p:nvPr/>
        </p:nvSpPr>
        <p:spPr>
          <a:xfrm>
            <a:off x="3330831" y="1666981"/>
            <a:ext cx="3910625" cy="8697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515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azioni di 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e informazione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verifiche e aggiornamenti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comunicazione e trasparenza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monitoraggio, riesame e strategia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accompagnamento e audit (II fase)</a:t>
            </a:r>
          </a:p>
        </p:txBody>
      </p:sp>
    </p:spTree>
    <p:extLst>
      <p:ext uri="{BB962C8B-B14F-4D97-AF65-F5344CB8AC3E}">
        <p14:creationId xmlns:p14="http://schemas.microsoft.com/office/powerpoint/2010/main" val="297873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procedure AVA3 dedicato agli utenti UNIUD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seminari in remoto (Fondazione CRUI)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14/3 ore 14:00 – 18:00 prof. Matteo Turri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17/3 ore 14:00 – 18:00 prof. Bruno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Moncharmont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20/3 ore 14:00 – 18:00 prof. Matteo Turri</a:t>
            </a:r>
          </a:p>
          <a:p>
            <a:pPr marL="226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postazione per Dipartimento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fortemente raccomandata la partecipazione di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Direttori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Delegati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Coordinatori CDS e PHD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Personale TA a supporto</a:t>
            </a:r>
          </a:p>
          <a:p>
            <a:pPr marL="226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100" lvl="1"/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831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organizzare incontri con studenti per illustrare e discutere il sistema AQ (es. formazione specifica nelle prime settimane di lezione)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dedicare spazio in uno o più Consigli di Corso di Studio per analizzare e discutere i questionari di valutazione degli studenti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(dedicare spazio in uno o più Consigli di Dipartimento per trasmettere i principi dell’AQ in vista della visita istituzionale e sensibilizzare i docenti e il personale TA ai requisiti di AVA3)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seguiranno a questo altri incontri di aggiornamento rivolti ai coordinatori di CDS</a:t>
            </a:r>
          </a:p>
        </p:txBody>
      </p:sp>
    </p:spTree>
    <p:extLst>
      <p:ext uri="{BB962C8B-B14F-4D97-AF65-F5344CB8AC3E}">
        <p14:creationId xmlns:p14="http://schemas.microsoft.com/office/powerpoint/2010/main" val="1331812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Verifiche, letture comparate e aggiornamenti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e controllo documentazione di rilevanza per AQ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CDS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e periodicità incontri Comitati di Indirizzamento e relativi verbali (attenzione in CDS in cui le CPDS hanno evidenziato criticità)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RRC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CPDS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convenzioni con soggetti esterni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 delle lezioni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 didattici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 tra registro attività didattiche e registro delle lezioni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4096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cos’è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modello di Assicurazione della Qualità (AQ) fondato su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procedure interne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progettazione,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gestione,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e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miglioramento delle attività formative e scientifiche e su una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 esterna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effettuata in modo chiaro e trasparente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verifica si traduce in un giudizio di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ccreditamento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esito di un processo attraverso il quale vengono riconosciuti a un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Ateneo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 ai suoi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Corsi di Studio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il possesso (Accreditamento iniziale) o la permanenza (Accreditamento periodico) dei Requisiti di Qualità che lo rendono idoneo allo svolgimento delle proprie funzioni istituzionali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7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e trasparenza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e aggiornamento siti Web dei CDS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dei docenti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(linee guida) e orari di ricevimento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</a:t>
            </a: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degli insegnamenti (corsi </a:t>
            </a:r>
            <a:r>
              <a:rPr lang="it-IT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monodisciplinari</a:t>
            </a: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integrati)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 di assegnazione dei voti degli esami (specimen a livello di CDS)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orari delle lezioni e degli esami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delle commissioni AQ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pagine obsolete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ad altre pagine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3420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verificare/aggiornare modalità di gestione dell’interazione didattica (corsi in modalità mista)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08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quadri SUA-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(scad. 15/6)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obiettivi di apprendimento per aree disciplinari, con riferimento anche a eventuali curricula (A4.b2)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 per lo svolgimento e l'attribuzione dei voti della prova finale (A5.b)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pianificazione calendario e orari lezione ed esami (B2.b) (presenza commissione = buona pratica)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conoscenze in ingresso, modalità di valutazione delle conoscenze in ingresso e modalità di recupero delle conoscenze in ingresso (A3.b + regolamento didattico del corso)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requisiti curricolari per l’accesso alle LM e adeguatezza delle preparazione personale (A3.b + regolamento didattico del corso)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6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quadri SUA-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(scad. 15/6)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135856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iniziative di orientamento in ingresso (di Ateneo e di CDS) (B5)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iniziative di tutorato (di Ateneo e di CDS) (B5)</a:t>
            </a: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iniziative di orientamento in uscita (di Ateneo e di CDS) (B5)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iniziative dedicate a studenti con esigenze specifiche (di Ateneo e di CDS) (B5)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iniziative di internazionalizzazione (di Ateneo e di CDS) (B5)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 di doppio titolo (B5)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aule, biblioteche, spazi studio, etc. (B4)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dei docenti di riferimento (Quadro DR)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delle figure specialistiche (solo per i CDS con) (Quadro FS)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dei tutor (Quadro T)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3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e riesame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convocazione Comitati di Indirizzamento e discussione degli esiti in CCS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redazione del Rapporto di Riesame Ciclico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(nuove linee guida ANVUR)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CDS di nuova istituzione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CDS soggetti a revisione sostanziale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54 (3 in sospeso)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(predisposizione Matrice di Tuning e inserimento in RRC)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predisposizione calendario sedute delle CPDS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introduzione best practices CPDS (PQA)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2808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0B4252-8E8E-8C47-3EE6-15A9D58E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6" y="1131207"/>
            <a:ext cx="5722620" cy="5524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5798BAE-32E0-1BE5-D709-5793F0BC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545" y="1131207"/>
            <a:ext cx="572262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3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2FC4F49-FC99-8946-F55F-E36F877F8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41834"/>
              </p:ext>
            </p:extLst>
          </p:nvPr>
        </p:nvGraphicFramePr>
        <p:xfrm>
          <a:off x="344384" y="1752820"/>
          <a:ext cx="1155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384712104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896231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1446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3452571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9538651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3446139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450481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8015292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4700044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041638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775487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409559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5178094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428950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47727097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6942596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563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430988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386555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000278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2058899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6825846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076673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185377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4580837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7951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89737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9698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APR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GIU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LUG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AGO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OTT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0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corso 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073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incontri con studenti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2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analisi questionari studenti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146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incontri di aggiornamento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916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verifiche e aggiornamenti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297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spc="-3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comunicazione e trasparenza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078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riesame e strategia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842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schede autovalutazione*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62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incontri di aggiornamento*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609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audit*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260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915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PQA – compiti 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informazione/formazione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«consulenza» esperti valutazione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documentazione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linee guida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stesura linee guida AQ mancanti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stesura documento autovalutazione ambito C</a:t>
            </a:r>
          </a:p>
        </p:txBody>
      </p:sp>
    </p:spTree>
    <p:extLst>
      <p:ext uri="{BB962C8B-B14F-4D97-AF65-F5344CB8AC3E}">
        <p14:creationId xmlns:p14="http://schemas.microsoft.com/office/powerpoint/2010/main" val="3795630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parole chiave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consapevolezza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7731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elevata priorità per tutti i soggetti interessati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costruire per i prossimi anni (follow up)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occasione per il miglioramento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 nell’affinamento delle 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dei direttori, delegati, RESD e responsabili TA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protagonisti del processo di AQ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responsabilizzazione 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azioni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</a:t>
            </a:r>
          </a:p>
        </p:txBody>
      </p:sp>
    </p:spTree>
    <p:extLst>
      <p:ext uri="{BB962C8B-B14F-4D97-AF65-F5344CB8AC3E}">
        <p14:creationId xmlns:p14="http://schemas.microsoft.com/office/powerpoint/2010/main" val="28650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</a:t>
            </a:r>
            <a:r>
              <a:rPr lang="it-IT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342000" indent="-3420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indurre gli Atenei 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riflettere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un’ottica prevalente di autovalutazione, sul livello di sviluppo raggiunto dal proprio sistema di AQ al di là di qualsiasi concezione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adempimentale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attuare una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 processo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mirata a verificare la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 gli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(definiti a livello centrale e periferico), le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attuate per raggiungerli, i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effettivamente conseguiti</a:t>
            </a: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operare in un’ottica di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responsabilità verso l’esterno</a:t>
            </a: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incoraggiare il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miglioramento continuo</a:t>
            </a:r>
            <a:r>
              <a:rPr lang="it-IT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sistema, stimolandone la revisione periodica e l’applicazione di correttivi</a:t>
            </a:r>
          </a:p>
        </p:txBody>
      </p:sp>
    </p:spTree>
    <p:extLst>
      <p:ext uri="{BB962C8B-B14F-4D97-AF65-F5344CB8AC3E}">
        <p14:creationId xmlns:p14="http://schemas.microsoft.com/office/powerpoint/2010/main" val="272560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Deming (PDCA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F18EB6-62F0-E798-C562-DDBBDD52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0" y="1997703"/>
            <a:ext cx="4596126" cy="42399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DCF916-E016-7A7A-E739-100157EA7B3E}"/>
              </a:ext>
            </a:extLst>
          </p:cNvPr>
          <p:cNvSpPr txBox="1"/>
          <p:nvPr/>
        </p:nvSpPr>
        <p:spPr>
          <a:xfrm>
            <a:off x="5507665" y="2532556"/>
            <a:ext cx="6119897" cy="338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pianificazione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applicazione di quanto pianificato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controllo e monitoraggio dei risultati di dati ed evidenze e verifica della compatibilità con quanto pianificato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implementazione dei miglioramenti scaturiti dalle evidenze raccolte nelle verifiche</a:t>
            </a:r>
          </a:p>
        </p:txBody>
      </p:sp>
    </p:spTree>
    <p:extLst>
      <p:ext uri="{BB962C8B-B14F-4D97-AF65-F5344CB8AC3E}">
        <p14:creationId xmlns:p14="http://schemas.microsoft.com/office/powerpoint/2010/main" val="331443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A4DA7909-087E-8EB6-DCCA-95127AA57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9634"/>
              </p:ext>
            </p:extLst>
          </p:nvPr>
        </p:nvGraphicFramePr>
        <p:xfrm>
          <a:off x="4615135" y="1921396"/>
          <a:ext cx="296748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81">
                  <a:extLst>
                    <a:ext uri="{9D8B030D-6E8A-4147-A177-3AD203B41FA5}">
                      <a16:colId xmlns:a16="http://schemas.microsoft.com/office/drawing/2014/main" val="180095984"/>
                    </a:ext>
                  </a:extLst>
                </a:gridCol>
                <a:gridCol w="862642">
                  <a:extLst>
                    <a:ext uri="{9D8B030D-6E8A-4147-A177-3AD203B41FA5}">
                      <a16:colId xmlns:a16="http://schemas.microsoft.com/office/drawing/2014/main" val="1858975980"/>
                    </a:ext>
                  </a:extLst>
                </a:gridCol>
                <a:gridCol w="836763">
                  <a:extLst>
                    <a:ext uri="{9D8B030D-6E8A-4147-A177-3AD203B41FA5}">
                      <a16:colId xmlns:a16="http://schemas.microsoft.com/office/drawing/2014/main" val="3026700715"/>
                    </a:ext>
                  </a:extLst>
                </a:gridCol>
              </a:tblGrid>
              <a:tr h="3093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2012-2013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progettazione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AVA1</a:t>
                      </a:r>
                    </a:p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</a:t>
                      </a:r>
                      <a:endParaRPr lang="it-IT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 CICLO 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6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endParaRPr lang="it-IT" dirty="0"/>
                    </a:p>
                  </a:txBody>
                  <a:tcPr vert="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1007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2016*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082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2017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AVA2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ym typeface="Symbol" panose="05050102010706020507" pitchFamily="18" charset="2"/>
                        </a:rPr>
                        <a:t></a:t>
                      </a:r>
                      <a:endParaRPr lang="it-IT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45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endParaRPr lang="it-IT" dirty="0"/>
                    </a:p>
                  </a:txBody>
                  <a:tcPr vert="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876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413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812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420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  AVA3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1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ym typeface="Symbol" panose="05050102010706020507" pitchFamily="18" charset="2"/>
                        </a:rPr>
                        <a:t></a:t>
                      </a:r>
                      <a:endParaRPr lang="it-IT" b="1" dirty="0"/>
                    </a:p>
                  </a:txBody>
                  <a:tcPr vert="vert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II CICLO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1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267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...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01712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3F13FC-6681-129F-0E96-2D5C4D588590}"/>
              </a:ext>
            </a:extLst>
          </p:cNvPr>
          <p:cNvSpPr txBox="1"/>
          <p:nvPr/>
        </p:nvSpPr>
        <p:spPr>
          <a:xfrm>
            <a:off x="7593877" y="3030583"/>
            <a:ext cx="420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*12-16/12, ultimo Ateneo valutato in AVA1</a:t>
            </a:r>
          </a:p>
        </p:txBody>
      </p:sp>
    </p:spTree>
    <p:extLst>
      <p:ext uri="{BB962C8B-B14F-4D97-AF65-F5344CB8AC3E}">
        <p14:creationId xmlns:p14="http://schemas.microsoft.com/office/powerpoint/2010/main" val="21599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del sistema AQ + 2 Dipartimenti (DAME, DIES) e 9 CDS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metà dei DIP e CDS scelti dall’Ateneo, metà da ANVUR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della sede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segnalato come prassi eccellente (A)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approvato (B)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accettato con una raccomandazione (C)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CDS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giudizio soddisfacente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giudizio condizionato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giudizio di accreditamento periodico della sede: 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– PIENAMENTE SODDISFACENTE (voto 6,52)</a:t>
            </a:r>
            <a:endParaRPr lang="it-IT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197659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visione complessiva e unitaria della qualità della didattica, della ricerca, della terza missione e delle attività istituzionali e gestionali;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sistemica di politiche, strategie, obiettivi strategici e operativi;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politiche, delle strategie, dei processi e dei risultati;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 umane, economico-finanziarie, strutturali, infrastrutturali e informative in una logica di pianificazione e gestione allineata alla pianificazione strategica;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interesse per l’aspetto progettuale nella definizione di nuovi corsi di studio e nella revisione dell’offerta formativa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attenzione alla coerenza fra obiettivi, metodologie didattiche e modalità di verifica dell’apprendimento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0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600"/>
          </a:spcAft>
          <a:defRPr sz="2400" b="0" i="0" dirty="0" smtClean="0">
            <a:solidFill>
              <a:srgbClr val="333333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11942</TotalTime>
  <Words>3282</Words>
  <Application>Microsoft Office PowerPoint</Application>
  <PresentationFormat>Widescreen</PresentationFormat>
  <Paragraphs>588</Paragraphs>
  <Slides>48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Calibri Light</vt:lpstr>
      <vt:lpstr>Symbol</vt:lpstr>
      <vt:lpstr>Tema di Office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 Anna</dc:creator>
  <cp:lastModifiedBy>Paolo Ceccon</cp:lastModifiedBy>
  <cp:revision>130</cp:revision>
  <dcterms:created xsi:type="dcterms:W3CDTF">2022-05-23T10:02:35Z</dcterms:created>
  <dcterms:modified xsi:type="dcterms:W3CDTF">2023-03-02T09:48:14Z</dcterms:modified>
</cp:coreProperties>
</file>