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355" r:id="rId2"/>
    <p:sldId id="525" r:id="rId3"/>
    <p:sldId id="526" r:id="rId4"/>
    <p:sldId id="527" r:id="rId5"/>
    <p:sldId id="528" r:id="rId6"/>
    <p:sldId id="529" r:id="rId7"/>
    <p:sldId id="530" r:id="rId8"/>
    <p:sldId id="532" r:id="rId9"/>
    <p:sldId id="533" r:id="rId10"/>
    <p:sldId id="531" r:id="rId11"/>
    <p:sldId id="514" r:id="rId12"/>
    <p:sldId id="516" r:id="rId13"/>
    <p:sldId id="517" r:id="rId14"/>
    <p:sldId id="493" r:id="rId15"/>
    <p:sldId id="483" r:id="rId16"/>
    <p:sldId id="511" r:id="rId17"/>
    <p:sldId id="484" r:id="rId18"/>
    <p:sldId id="512" r:id="rId19"/>
    <p:sldId id="513" r:id="rId20"/>
    <p:sldId id="506" r:id="rId21"/>
    <p:sldId id="518" r:id="rId22"/>
    <p:sldId id="519" r:id="rId23"/>
    <p:sldId id="520" r:id="rId24"/>
    <p:sldId id="500" r:id="rId25"/>
    <p:sldId id="521" r:id="rId26"/>
    <p:sldId id="523" r:id="rId27"/>
    <p:sldId id="522" r:id="rId28"/>
    <p:sldId id="524" r:id="rId29"/>
    <p:sldId id="499" r:id="rId30"/>
    <p:sldId id="492" r:id="rId31"/>
    <p:sldId id="468" r:id="rId32"/>
  </p:sldIdLst>
  <p:sldSz cx="9144000" cy="6858000" type="screen4x3"/>
  <p:notesSz cx="7102475" cy="102330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66"/>
    <a:srgbClr val="7CFAB5"/>
    <a:srgbClr val="D7EBED"/>
    <a:srgbClr val="05777D"/>
    <a:srgbClr val="FF7C80"/>
    <a:srgbClr val="008080"/>
    <a:srgbClr val="006082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7" autoAdjust="0"/>
    <p:restoredTop sz="83613" autoAdjust="0"/>
  </p:normalViewPr>
  <p:slideViewPr>
    <p:cSldViewPr>
      <p:cViewPr varScale="1">
        <p:scale>
          <a:sx n="116" d="100"/>
          <a:sy n="116" d="100"/>
        </p:scale>
        <p:origin x="18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70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906BAB4-A5C8-4B45-B21B-BB9BC42F4FBB}">
      <dgm:prSet phldrT="[Testo]" custT="1"/>
      <dgm:spPr>
        <a:solidFill>
          <a:schemeClr val="accent1">
            <a:lumMod val="50000"/>
          </a:schemeClr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INGRESSO, PERCORSO</a:t>
          </a:r>
        </a:p>
        <a:p>
          <a:pPr algn="l"/>
          <a:r>
            <a:rPr lang="it-IT" sz="1000" b="1" dirty="0" smtClean="0">
              <a:solidFill>
                <a:schemeClr val="bg1"/>
              </a:solidFill>
            </a:rPr>
            <a:t> E USCITA </a:t>
          </a:r>
          <a:endParaRPr lang="it-IT" sz="1000" b="1" dirty="0">
            <a:solidFill>
              <a:schemeClr val="bg1"/>
            </a:solidFill>
          </a:endParaRPr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/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/>
        </a:p>
      </dgm:t>
    </dgm:pt>
    <dgm:pt modelId="{2BE301F9-C907-4569-AD20-D1052B89A0A7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/>
        </a:p>
      </dgm:t>
    </dgm:pt>
    <dgm:pt modelId="{56CCFF69-D5B0-4033-9450-6A6C2FDFB1CB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04F6A8A6-F0F5-4F18-9A72-7FA7D960064E}" type="presOf" srcId="{2BE301F9-C907-4569-AD20-D1052B89A0A7}" destId="{1BC4E8C4-7877-48F4-B195-2DFF83B37597}" srcOrd="0" destOrd="0" presId="urn:microsoft.com/office/officeart/2005/8/layout/hChevron3"/>
    <dgm:cxn modelId="{77580960-7842-4453-8ED3-580ECF57853E}" type="presOf" srcId="{3906BAB4-A5C8-4B45-B21B-BB9BC42F4FBB}" destId="{4DA6708F-EF18-4FE0-A101-A6DE48BAD014}" srcOrd="0" destOrd="0" presId="urn:microsoft.com/office/officeart/2005/8/layout/hChevron3"/>
    <dgm:cxn modelId="{C0D1FDFF-F873-4139-A30E-2B468B231F2A}" type="presOf" srcId="{56D25CF1-BB34-4C3A-9C47-EC2E3117E89D}" destId="{653FCC22-C993-48B1-82B1-B5DDD5A154BE}" srcOrd="0" destOrd="0" presId="urn:microsoft.com/office/officeart/2005/8/layout/hChevron3"/>
    <dgm:cxn modelId="{5351581F-776C-4ACD-AD89-4E807EFA2261}" type="presOf" srcId="{56CCFF69-D5B0-4033-9450-6A6C2FDFB1CB}" destId="{BC6A0A47-1E71-4948-B22F-236F94F750B0}" srcOrd="0" destOrd="0" presId="urn:microsoft.com/office/officeart/2005/8/layout/hChevron3"/>
    <dgm:cxn modelId="{1D7D08AE-4612-489E-BC61-07022229EA00}" type="presParOf" srcId="{653FCC22-C993-48B1-82B1-B5DDD5A154BE}" destId="{4DA6708F-EF18-4FE0-A101-A6DE48BAD014}" srcOrd="0" destOrd="0" presId="urn:microsoft.com/office/officeart/2005/8/layout/hChevron3"/>
    <dgm:cxn modelId="{BC124814-3EBA-478A-81EC-4E9982372370}" type="presParOf" srcId="{653FCC22-C993-48B1-82B1-B5DDD5A154BE}" destId="{B71C3DC6-0085-46CD-8F39-89EC771784E8}" srcOrd="1" destOrd="0" presId="urn:microsoft.com/office/officeart/2005/8/layout/hChevron3"/>
    <dgm:cxn modelId="{1B8180BA-D4AE-4911-AE9D-728D69D1A65F}" type="presParOf" srcId="{653FCC22-C993-48B1-82B1-B5DDD5A154BE}" destId="{1BC4E8C4-7877-48F4-B195-2DFF83B37597}" srcOrd="2" destOrd="0" presId="urn:microsoft.com/office/officeart/2005/8/layout/hChevron3"/>
    <dgm:cxn modelId="{C8F8F508-C5B1-48CD-9F03-D4172E41F950}" type="presParOf" srcId="{653FCC22-C993-48B1-82B1-B5DDD5A154BE}" destId="{D165BCEB-6785-4975-AF24-8628DA8DF668}" srcOrd="3" destOrd="0" presId="urn:microsoft.com/office/officeart/2005/8/layout/hChevron3"/>
    <dgm:cxn modelId="{381A9916-E8BD-4D44-A4C3-818B5F1B7F59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906BAB4-A5C8-4B45-B21B-BB9BC42F4FBB}">
      <dgm:prSet phldrT="[Testo]" custT="1"/>
      <dgm:spPr>
        <a:solidFill>
          <a:schemeClr val="accent1">
            <a:lumMod val="50000"/>
          </a:schemeClr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INGRESSO, PERCORSO</a:t>
          </a:r>
        </a:p>
        <a:p>
          <a:pPr algn="l"/>
          <a:r>
            <a:rPr lang="it-IT" sz="1000" b="1" dirty="0" smtClean="0">
              <a:solidFill>
                <a:schemeClr val="bg1"/>
              </a:solidFill>
            </a:rPr>
            <a:t> E USCITA </a:t>
          </a:r>
          <a:endParaRPr lang="it-IT" sz="1000" b="1" dirty="0">
            <a:solidFill>
              <a:schemeClr val="bg1"/>
            </a:solidFill>
          </a:endParaRPr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/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/>
        </a:p>
      </dgm:t>
    </dgm:pt>
    <dgm:pt modelId="{2BE301F9-C907-4569-AD20-D1052B89A0A7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/>
        </a:p>
      </dgm:t>
    </dgm:pt>
    <dgm:pt modelId="{56CCFF69-D5B0-4033-9450-6A6C2FDFB1CB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90899AB5-8485-40D3-89A0-F73A7D7F49F7}" type="presOf" srcId="{56D25CF1-BB34-4C3A-9C47-EC2E3117E89D}" destId="{653FCC22-C993-48B1-82B1-B5DDD5A154BE}" srcOrd="0" destOrd="0" presId="urn:microsoft.com/office/officeart/2005/8/layout/hChevron3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A91304BF-950D-4646-A4A8-4275BF8976D4}" type="presOf" srcId="{56CCFF69-D5B0-4033-9450-6A6C2FDFB1CB}" destId="{BC6A0A47-1E71-4948-B22F-236F94F750B0}" srcOrd="0" destOrd="0" presId="urn:microsoft.com/office/officeart/2005/8/layout/hChevron3"/>
    <dgm:cxn modelId="{4D60F166-B0B5-45EA-A2BF-A8E69020A1B0}" type="presOf" srcId="{2BE301F9-C907-4569-AD20-D1052B89A0A7}" destId="{1BC4E8C4-7877-48F4-B195-2DFF83B37597}" srcOrd="0" destOrd="0" presId="urn:microsoft.com/office/officeart/2005/8/layout/hChevron3"/>
    <dgm:cxn modelId="{DD4AB798-39EC-46ED-BEB8-1D1F61B64712}" type="presOf" srcId="{3906BAB4-A5C8-4B45-B21B-BB9BC42F4FBB}" destId="{4DA6708F-EF18-4FE0-A101-A6DE48BAD014}" srcOrd="0" destOrd="0" presId="urn:microsoft.com/office/officeart/2005/8/layout/hChevron3"/>
    <dgm:cxn modelId="{269C723E-8118-4B40-B008-B36522025FD6}" type="presParOf" srcId="{653FCC22-C993-48B1-82B1-B5DDD5A154BE}" destId="{4DA6708F-EF18-4FE0-A101-A6DE48BAD014}" srcOrd="0" destOrd="0" presId="urn:microsoft.com/office/officeart/2005/8/layout/hChevron3"/>
    <dgm:cxn modelId="{2ADCC1C7-AF35-4FB3-BF49-F6947DA8ECA1}" type="presParOf" srcId="{653FCC22-C993-48B1-82B1-B5DDD5A154BE}" destId="{B71C3DC6-0085-46CD-8F39-89EC771784E8}" srcOrd="1" destOrd="0" presId="urn:microsoft.com/office/officeart/2005/8/layout/hChevron3"/>
    <dgm:cxn modelId="{4F1B7DE9-7C44-470F-B251-6916530C640F}" type="presParOf" srcId="{653FCC22-C993-48B1-82B1-B5DDD5A154BE}" destId="{1BC4E8C4-7877-48F4-B195-2DFF83B37597}" srcOrd="2" destOrd="0" presId="urn:microsoft.com/office/officeart/2005/8/layout/hChevron3"/>
    <dgm:cxn modelId="{11D22F4D-C0A9-46B6-A0D2-70AD588466F8}" type="presParOf" srcId="{653FCC22-C993-48B1-82B1-B5DDD5A154BE}" destId="{D165BCEB-6785-4975-AF24-8628DA8DF668}" srcOrd="3" destOrd="0" presId="urn:microsoft.com/office/officeart/2005/8/layout/hChevron3"/>
    <dgm:cxn modelId="{F46143AD-B2BA-4612-A2B5-30AE91B61682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BE301F9-C907-4569-AD20-D1052B89A0A7}">
      <dgm:prSet phldrT="[Testo]" custT="1"/>
      <dgm:spPr>
        <a:solidFill>
          <a:srgbClr val="05777D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it-IT" sz="1000" b="1" dirty="0" smtClean="0"/>
            <a:t>ESPERIENZA DELLO STUDENTE</a:t>
          </a:r>
          <a:endParaRPr lang="it-IT" sz="1000" b="1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/>
        </a:p>
      </dgm:t>
    </dgm:pt>
    <dgm:pt modelId="{56CCFF69-D5B0-4033-9450-6A6C2FDFB1CB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/>
        </a:p>
      </dgm:t>
    </dgm:pt>
    <dgm:pt modelId="{3906BAB4-A5C8-4B45-B21B-BB9BC42F4FBB}">
      <dgm:prSet phldrT="[Testo]" custT="1"/>
      <dgm:spPr>
        <a:solidFill>
          <a:schemeClr val="bg1"/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</a:t>
          </a:r>
          <a:endParaRPr lang="it-IT" sz="1000" b="1" dirty="0">
            <a:solidFill>
              <a:schemeClr val="bg1"/>
            </a:solidFill>
          </a:endParaRPr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/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9CEC5D1-A6C3-4DEE-A304-D186016FE16C}" type="presOf" srcId="{2BE301F9-C907-4569-AD20-D1052B89A0A7}" destId="{1BC4E8C4-7877-48F4-B195-2DFF83B37597}" srcOrd="0" destOrd="0" presId="urn:microsoft.com/office/officeart/2005/8/layout/hChevron3"/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5257ADF7-AEEF-45DF-BD91-4B225523D742}" type="presOf" srcId="{56CCFF69-D5B0-4033-9450-6A6C2FDFB1CB}" destId="{BC6A0A47-1E71-4948-B22F-236F94F750B0}" srcOrd="0" destOrd="0" presId="urn:microsoft.com/office/officeart/2005/8/layout/hChevron3"/>
    <dgm:cxn modelId="{51F96CA4-EE37-43AF-8C96-495AFC625604}" type="presOf" srcId="{56D25CF1-BB34-4C3A-9C47-EC2E3117E89D}" destId="{653FCC22-C993-48B1-82B1-B5DDD5A154BE}" srcOrd="0" destOrd="0" presId="urn:microsoft.com/office/officeart/2005/8/layout/hChevron3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8D91DB48-CEA3-4C72-B557-7810B3DE7499}" type="presOf" srcId="{3906BAB4-A5C8-4B45-B21B-BB9BC42F4FBB}" destId="{4DA6708F-EF18-4FE0-A101-A6DE48BAD014}" srcOrd="0" destOrd="0" presId="urn:microsoft.com/office/officeart/2005/8/layout/hChevron3"/>
    <dgm:cxn modelId="{134C05C5-20E0-4C41-8DE4-D360936471CC}" type="presParOf" srcId="{653FCC22-C993-48B1-82B1-B5DDD5A154BE}" destId="{4DA6708F-EF18-4FE0-A101-A6DE48BAD014}" srcOrd="0" destOrd="0" presId="urn:microsoft.com/office/officeart/2005/8/layout/hChevron3"/>
    <dgm:cxn modelId="{89A1D063-E616-4D6A-B4C2-C63475723A8D}" type="presParOf" srcId="{653FCC22-C993-48B1-82B1-B5DDD5A154BE}" destId="{B71C3DC6-0085-46CD-8F39-89EC771784E8}" srcOrd="1" destOrd="0" presId="urn:microsoft.com/office/officeart/2005/8/layout/hChevron3"/>
    <dgm:cxn modelId="{917998E3-19F6-43E0-86EF-136DB9A14792}" type="presParOf" srcId="{653FCC22-C993-48B1-82B1-B5DDD5A154BE}" destId="{1BC4E8C4-7877-48F4-B195-2DFF83B37597}" srcOrd="2" destOrd="0" presId="urn:microsoft.com/office/officeart/2005/8/layout/hChevron3"/>
    <dgm:cxn modelId="{70197EFF-3A21-4FFF-AB7C-DB555C4235DA}" type="presParOf" srcId="{653FCC22-C993-48B1-82B1-B5DDD5A154BE}" destId="{D165BCEB-6785-4975-AF24-8628DA8DF668}" srcOrd="3" destOrd="0" presId="urn:microsoft.com/office/officeart/2005/8/layout/hChevron3"/>
    <dgm:cxn modelId="{A6B9A521-4F6E-4EED-A6D3-E6B549F4500B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BE301F9-C907-4569-AD20-D1052B89A0A7}">
      <dgm:prSet phldrT="[Testo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 b="1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 b="1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 b="1"/>
        </a:p>
      </dgm:t>
    </dgm:pt>
    <dgm:pt modelId="{56CCFF69-D5B0-4033-9450-6A6C2FDFB1CB}">
      <dgm:prSet phldrT="[Testo]" custT="1"/>
      <dgm:spPr>
        <a:solidFill>
          <a:srgbClr val="05777D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it-IT" sz="1000" b="1" dirty="0" smtClean="0"/>
            <a:t>ACCOMPAGNAMENTO AL MONDO DEL LAVORO </a:t>
          </a:r>
          <a:endParaRPr lang="it-IT" sz="1000" b="1" dirty="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 b="1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 b="1"/>
        </a:p>
      </dgm:t>
    </dgm:pt>
    <dgm:pt modelId="{3906BAB4-A5C8-4B45-B21B-BB9BC42F4FBB}">
      <dgm:prSet phldrT="[Testo]" custT="1"/>
      <dgm:spPr>
        <a:solidFill>
          <a:schemeClr val="bg1"/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</a:t>
          </a:r>
          <a:endParaRPr lang="it-IT" sz="1000" b="1" dirty="0">
            <a:solidFill>
              <a:schemeClr val="bg1"/>
            </a:solidFill>
          </a:endParaRPr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 b="1"/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 b="1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D2F3B2A-2702-4F45-89CD-CEC88E636F70}" type="presOf" srcId="{56D25CF1-BB34-4C3A-9C47-EC2E3117E89D}" destId="{653FCC22-C993-48B1-82B1-B5DDD5A154BE}" srcOrd="0" destOrd="0" presId="urn:microsoft.com/office/officeart/2005/8/layout/hChevron3"/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0D7D7B85-6812-4842-A804-40E0C2A424F2}" type="presOf" srcId="{2BE301F9-C907-4569-AD20-D1052B89A0A7}" destId="{1BC4E8C4-7877-48F4-B195-2DFF83B37597}" srcOrd="0" destOrd="0" presId="urn:microsoft.com/office/officeart/2005/8/layout/hChevron3"/>
    <dgm:cxn modelId="{4C100091-A85E-4695-8B11-8990E51160EC}" type="presOf" srcId="{3906BAB4-A5C8-4B45-B21B-BB9BC42F4FBB}" destId="{4DA6708F-EF18-4FE0-A101-A6DE48BAD014}" srcOrd="0" destOrd="0" presId="urn:microsoft.com/office/officeart/2005/8/layout/hChevron3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C6A5E18D-437F-43C0-AE08-4AE8C8EE5AA4}" type="presOf" srcId="{56CCFF69-D5B0-4033-9450-6A6C2FDFB1CB}" destId="{BC6A0A47-1E71-4948-B22F-236F94F750B0}" srcOrd="0" destOrd="0" presId="urn:microsoft.com/office/officeart/2005/8/layout/hChevron3"/>
    <dgm:cxn modelId="{C32B60C6-F7FE-4D3E-B8E7-FA179E8E5AB1}" type="presParOf" srcId="{653FCC22-C993-48B1-82B1-B5DDD5A154BE}" destId="{4DA6708F-EF18-4FE0-A101-A6DE48BAD014}" srcOrd="0" destOrd="0" presId="urn:microsoft.com/office/officeart/2005/8/layout/hChevron3"/>
    <dgm:cxn modelId="{CBF7AB40-ED0E-4232-9ED6-38D079ACF8FE}" type="presParOf" srcId="{653FCC22-C993-48B1-82B1-B5DDD5A154BE}" destId="{B71C3DC6-0085-46CD-8F39-89EC771784E8}" srcOrd="1" destOrd="0" presId="urn:microsoft.com/office/officeart/2005/8/layout/hChevron3"/>
    <dgm:cxn modelId="{5B4FC61E-E02A-4255-9317-7B3757A94FB8}" type="presParOf" srcId="{653FCC22-C993-48B1-82B1-B5DDD5A154BE}" destId="{1BC4E8C4-7877-48F4-B195-2DFF83B37597}" srcOrd="2" destOrd="0" presId="urn:microsoft.com/office/officeart/2005/8/layout/hChevron3"/>
    <dgm:cxn modelId="{5488FC94-7E8E-4DDE-8807-075A67C505BE}" type="presParOf" srcId="{653FCC22-C993-48B1-82B1-B5DDD5A154BE}" destId="{D165BCEB-6785-4975-AF24-8628DA8DF668}" srcOrd="3" destOrd="0" presId="urn:microsoft.com/office/officeart/2005/8/layout/hChevron3"/>
    <dgm:cxn modelId="{F1B5E786-7537-47CE-A5A6-E9454460E110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EB7C37-5296-410D-A27D-DFCAFCAC780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320C8D3-FF7D-4CE3-8023-4F3C0905FF72}">
      <dgm:prSet phldrT="[Testo]" custT="1"/>
      <dgm:spPr/>
      <dgm:t>
        <a:bodyPr/>
        <a:lstStyle/>
        <a:p>
          <a:r>
            <a:rPr lang="it-IT" sz="1200" dirty="0" smtClean="0"/>
            <a:t>OBIETTIVI</a:t>
          </a:r>
          <a:endParaRPr lang="it-IT" sz="1200" dirty="0"/>
        </a:p>
      </dgm:t>
    </dgm:pt>
    <dgm:pt modelId="{8D8285CD-327C-4CCC-AD78-FD2B5D81CDA1}" type="parTrans" cxnId="{D58303E5-FE9F-4291-B344-F66378287FD9}">
      <dgm:prSet/>
      <dgm:spPr/>
      <dgm:t>
        <a:bodyPr/>
        <a:lstStyle/>
        <a:p>
          <a:endParaRPr lang="it-IT"/>
        </a:p>
      </dgm:t>
    </dgm:pt>
    <dgm:pt modelId="{259C972B-0B08-4FAC-BFAE-373EFE2FFD15}" type="sibTrans" cxnId="{D58303E5-FE9F-4291-B344-F66378287FD9}">
      <dgm:prSet/>
      <dgm:spPr/>
      <dgm:t>
        <a:bodyPr/>
        <a:lstStyle/>
        <a:p>
          <a:endParaRPr lang="it-IT"/>
        </a:p>
      </dgm:t>
    </dgm:pt>
    <dgm:pt modelId="{CB0BB236-1F53-4FEE-98BC-859D82EEB1FD}">
      <dgm:prSet phldrT="[Testo]" custT="1"/>
      <dgm:spPr/>
      <dgm:t>
        <a:bodyPr/>
        <a:lstStyle/>
        <a:p>
          <a:pPr algn="l"/>
          <a:r>
            <a:rPr lang="it-IT" sz="1400" dirty="0" smtClean="0"/>
            <a:t>Vanno stabiliti gli obiettivi e non le criticità</a:t>
          </a:r>
          <a:br>
            <a:rPr lang="it-IT" sz="1400" dirty="0" smtClean="0"/>
          </a:br>
          <a:r>
            <a:rPr lang="it-IT" sz="1400" dirty="0" smtClean="0"/>
            <a:t/>
          </a:r>
          <a:br>
            <a:rPr lang="it-IT" sz="1400" dirty="0" smtClean="0"/>
          </a:br>
          <a:r>
            <a:rPr lang="it-IT" sz="1400" dirty="0" smtClean="0"/>
            <a:t>(es. se il problema è dato da una diminuzione degli iscritti al primo anno, l’obiettivo è il risultato che si vuole raggiungere per contrastare o migliorare la criticità, quindi è: incrementare gli iscritti al primo anno);</a:t>
          </a:r>
          <a:endParaRPr lang="it-IT" sz="1400" dirty="0"/>
        </a:p>
      </dgm:t>
    </dgm:pt>
    <dgm:pt modelId="{EC0AA61C-7C38-4E45-93C4-56ECFC594B2F}" type="parTrans" cxnId="{B816E36B-6E17-495F-A611-42A9B52A1BE6}">
      <dgm:prSet/>
      <dgm:spPr/>
      <dgm:t>
        <a:bodyPr/>
        <a:lstStyle/>
        <a:p>
          <a:endParaRPr lang="it-IT"/>
        </a:p>
      </dgm:t>
    </dgm:pt>
    <dgm:pt modelId="{3CEE1E7A-30EC-48EC-9E76-DFB1D872E3A8}" type="sibTrans" cxnId="{B816E36B-6E17-495F-A611-42A9B52A1BE6}">
      <dgm:prSet/>
      <dgm:spPr/>
      <dgm:t>
        <a:bodyPr/>
        <a:lstStyle/>
        <a:p>
          <a:endParaRPr lang="it-IT"/>
        </a:p>
      </dgm:t>
    </dgm:pt>
    <dgm:pt modelId="{2B65D4BB-A7A5-400C-B83F-D78D04C6107E}">
      <dgm:prSet phldrT="[Testo]" custT="1"/>
      <dgm:spPr/>
      <dgm:t>
        <a:bodyPr/>
        <a:lstStyle/>
        <a:p>
          <a:r>
            <a:rPr lang="it-IT" sz="1200" dirty="0" smtClean="0"/>
            <a:t>OBIETTIVI / AZIONE</a:t>
          </a:r>
          <a:endParaRPr lang="it-IT" sz="1200" dirty="0"/>
        </a:p>
      </dgm:t>
    </dgm:pt>
    <dgm:pt modelId="{214F073D-1EA4-4555-AB54-4A84F6B67F78}" type="parTrans" cxnId="{A9587E36-0F8A-4AA0-BA86-3B23540E5F02}">
      <dgm:prSet/>
      <dgm:spPr/>
      <dgm:t>
        <a:bodyPr/>
        <a:lstStyle/>
        <a:p>
          <a:endParaRPr lang="it-IT"/>
        </a:p>
      </dgm:t>
    </dgm:pt>
    <dgm:pt modelId="{B3C48B30-DB2D-4615-9D1E-2FAACD7232C0}" type="sibTrans" cxnId="{A9587E36-0F8A-4AA0-BA86-3B23540E5F02}">
      <dgm:prSet/>
      <dgm:spPr/>
      <dgm:t>
        <a:bodyPr/>
        <a:lstStyle/>
        <a:p>
          <a:endParaRPr lang="it-IT"/>
        </a:p>
      </dgm:t>
    </dgm:pt>
    <dgm:pt modelId="{6FAD2D4A-DF8A-4366-A612-E7A4B09027B5}">
      <dgm:prSet phldrT="[Testo]" custT="1"/>
      <dgm:spPr/>
      <dgm:t>
        <a:bodyPr/>
        <a:lstStyle/>
        <a:p>
          <a:pPr algn="ctr"/>
          <a:endParaRPr lang="it-IT" sz="1400" dirty="0"/>
        </a:p>
      </dgm:t>
    </dgm:pt>
    <dgm:pt modelId="{FFBDD0CD-B595-4236-946E-C6143A91F238}" type="parTrans" cxnId="{2A530ECD-E8A4-4FFD-8B67-E239F7165CAA}">
      <dgm:prSet/>
      <dgm:spPr/>
      <dgm:t>
        <a:bodyPr/>
        <a:lstStyle/>
        <a:p>
          <a:endParaRPr lang="it-IT"/>
        </a:p>
      </dgm:t>
    </dgm:pt>
    <dgm:pt modelId="{C7AD8AC2-3D15-4116-9045-A68EA328F92B}" type="sibTrans" cxnId="{2A530ECD-E8A4-4FFD-8B67-E239F7165CAA}">
      <dgm:prSet/>
      <dgm:spPr/>
      <dgm:t>
        <a:bodyPr/>
        <a:lstStyle/>
        <a:p>
          <a:endParaRPr lang="it-IT"/>
        </a:p>
      </dgm:t>
    </dgm:pt>
    <dgm:pt modelId="{32C997C4-719E-49F7-B4EF-F6603833B214}">
      <dgm:prSet phldrT="[Testo]" custT="1"/>
      <dgm:spPr/>
      <dgm:t>
        <a:bodyPr/>
        <a:lstStyle/>
        <a:p>
          <a:pPr algn="l"/>
          <a:r>
            <a:rPr lang="it-IT" sz="1400" dirty="0" smtClean="0"/>
            <a:t>La pianificazione dell’azione va fatta possibilmente tramite l’utilizzo di una </a:t>
          </a:r>
          <a:r>
            <a:rPr lang="it-IT" sz="1400" b="1" dirty="0" smtClean="0"/>
            <a:t>data</a:t>
          </a:r>
          <a:r>
            <a:rPr lang="it-IT" sz="1400" dirty="0" smtClean="0"/>
            <a:t> (evitare perifrasi)</a:t>
          </a:r>
          <a:br>
            <a:rPr lang="it-IT" sz="1400" dirty="0" smtClean="0"/>
          </a:br>
          <a:r>
            <a:rPr lang="it-IT" sz="1400" dirty="0" smtClean="0"/>
            <a:t>considerando sempre che la data viene scelta dalla CAQ e non è imposta dall’esterno</a:t>
          </a:r>
          <a:endParaRPr lang="it-IT" sz="1400" dirty="0"/>
        </a:p>
      </dgm:t>
    </dgm:pt>
    <dgm:pt modelId="{812B5097-B187-45F3-BB9F-7CDA118EC4FA}" type="parTrans" cxnId="{A5D0CA87-8116-4F79-9DE1-B4A5C9C01F18}">
      <dgm:prSet/>
      <dgm:spPr/>
      <dgm:t>
        <a:bodyPr/>
        <a:lstStyle/>
        <a:p>
          <a:endParaRPr lang="it-IT"/>
        </a:p>
      </dgm:t>
    </dgm:pt>
    <dgm:pt modelId="{31E07C66-0E84-482A-ADF1-9DECF2B47463}" type="sibTrans" cxnId="{A5D0CA87-8116-4F79-9DE1-B4A5C9C01F18}">
      <dgm:prSet/>
      <dgm:spPr/>
      <dgm:t>
        <a:bodyPr/>
        <a:lstStyle/>
        <a:p>
          <a:endParaRPr lang="it-IT"/>
        </a:p>
      </dgm:t>
    </dgm:pt>
    <dgm:pt modelId="{ED4F2DE1-AFE3-4F36-AD30-7A0E5857604F}">
      <dgm:prSet phldrT="[Testo]" custT="1"/>
      <dgm:spPr/>
      <dgm:t>
        <a:bodyPr/>
        <a:lstStyle/>
        <a:p>
          <a:r>
            <a:rPr lang="it-IT" sz="1200" dirty="0" smtClean="0"/>
            <a:t>AZIONE</a:t>
          </a:r>
          <a:endParaRPr lang="it-IT" sz="1200" dirty="0"/>
        </a:p>
      </dgm:t>
    </dgm:pt>
    <dgm:pt modelId="{B81C156A-4377-4156-94BC-D69D130699CB}" type="sibTrans" cxnId="{F0FE3FCB-65B9-47CB-8E98-C648B468DE76}">
      <dgm:prSet/>
      <dgm:spPr/>
      <dgm:t>
        <a:bodyPr/>
        <a:lstStyle/>
        <a:p>
          <a:endParaRPr lang="it-IT"/>
        </a:p>
      </dgm:t>
    </dgm:pt>
    <dgm:pt modelId="{83106200-7383-4A92-91B8-5C6999B59752}" type="parTrans" cxnId="{F0FE3FCB-65B9-47CB-8E98-C648B468DE76}">
      <dgm:prSet/>
      <dgm:spPr/>
      <dgm:t>
        <a:bodyPr/>
        <a:lstStyle/>
        <a:p>
          <a:endParaRPr lang="it-IT"/>
        </a:p>
      </dgm:t>
    </dgm:pt>
    <dgm:pt modelId="{0831695B-7900-4D65-B75D-A6D4ABEEC000}">
      <dgm:prSet custT="1"/>
      <dgm:spPr/>
      <dgm:t>
        <a:bodyPr/>
        <a:lstStyle/>
        <a:p>
          <a:r>
            <a:rPr lang="it-IT" sz="1400" dirty="0" smtClean="0"/>
            <a:t>È opportuno far corrispondere ad </a:t>
          </a:r>
          <a:r>
            <a:rPr lang="it-IT" sz="1400" b="1" dirty="0" smtClean="0"/>
            <a:t>un obiettivo,</a:t>
          </a:r>
          <a:r>
            <a:rPr lang="it-IT" sz="1400" dirty="0" smtClean="0"/>
            <a:t> </a:t>
          </a:r>
          <a:r>
            <a:rPr lang="it-IT" sz="1400" b="1" dirty="0" smtClean="0"/>
            <a:t>una singola azione</a:t>
          </a:r>
          <a:r>
            <a:rPr lang="it-IT" sz="1400" dirty="0" smtClean="0"/>
            <a:t> </a:t>
          </a:r>
          <a:br>
            <a:rPr lang="it-IT" sz="1400" dirty="0" smtClean="0"/>
          </a:br>
          <a:r>
            <a:rPr lang="it-IT" sz="1400" dirty="0" smtClean="0"/>
            <a:t>se non è possibile, si chiede di ripetere l’obiettivo su un’altra riga (o casella) e aggiungere la diversa </a:t>
          </a:r>
          <a:r>
            <a:rPr lang="it-IT" sz="1400" b="1" dirty="0" smtClean="0"/>
            <a:t>azione corrispondente</a:t>
          </a:r>
          <a:endParaRPr lang="it-IT" sz="1400" dirty="0"/>
        </a:p>
      </dgm:t>
    </dgm:pt>
    <dgm:pt modelId="{8F24124E-82DA-4933-9358-05F81E3D7380}" type="parTrans" cxnId="{5F668E12-552B-4855-9532-754FBA28FD19}">
      <dgm:prSet/>
      <dgm:spPr/>
      <dgm:t>
        <a:bodyPr/>
        <a:lstStyle/>
        <a:p>
          <a:endParaRPr lang="it-IT"/>
        </a:p>
      </dgm:t>
    </dgm:pt>
    <dgm:pt modelId="{8088BFBB-58D0-495F-AD2B-39C4DE520B45}" type="sibTrans" cxnId="{5F668E12-552B-4855-9532-754FBA28FD19}">
      <dgm:prSet/>
      <dgm:spPr/>
      <dgm:t>
        <a:bodyPr/>
        <a:lstStyle/>
        <a:p>
          <a:endParaRPr lang="it-IT"/>
        </a:p>
      </dgm:t>
    </dgm:pt>
    <dgm:pt modelId="{6DA3A547-7A12-4C5E-BF57-ED3A2AADF73F}">
      <dgm:prSet phldrT="[Testo]" custT="1"/>
      <dgm:spPr/>
      <dgm:t>
        <a:bodyPr/>
        <a:lstStyle/>
        <a:p>
          <a:pPr algn="l"/>
          <a:r>
            <a:rPr lang="it-IT" sz="1400" dirty="0" smtClean="0"/>
            <a:t>Si suggerisce, per quanto possibile, di indicare date e azioni che si concludano con un orizzonte temporale </a:t>
          </a:r>
          <a:r>
            <a:rPr lang="it-IT" sz="1400" u="sng" dirty="0" smtClean="0"/>
            <a:t>non</a:t>
          </a:r>
          <a:r>
            <a:rPr lang="it-IT" sz="1400" u="none" dirty="0" smtClean="0"/>
            <a:t> </a:t>
          </a:r>
          <a:r>
            <a:rPr lang="it-IT" sz="1400" dirty="0" smtClean="0"/>
            <a:t>troppo lontano </a:t>
          </a:r>
          <a:endParaRPr lang="it-IT" sz="1400" dirty="0"/>
        </a:p>
      </dgm:t>
    </dgm:pt>
    <dgm:pt modelId="{7E270D37-F02B-4451-8B04-7A7B12B855F5}" type="parTrans" cxnId="{156C443A-75A3-47B4-AA36-E319E9504D2E}">
      <dgm:prSet/>
      <dgm:spPr/>
      <dgm:t>
        <a:bodyPr/>
        <a:lstStyle/>
        <a:p>
          <a:endParaRPr lang="it-IT"/>
        </a:p>
      </dgm:t>
    </dgm:pt>
    <dgm:pt modelId="{8E1CF3EF-B322-415A-AD52-91C3E10EFBBF}" type="sibTrans" cxnId="{156C443A-75A3-47B4-AA36-E319E9504D2E}">
      <dgm:prSet/>
      <dgm:spPr/>
      <dgm:t>
        <a:bodyPr/>
        <a:lstStyle/>
        <a:p>
          <a:endParaRPr lang="it-IT"/>
        </a:p>
      </dgm:t>
    </dgm:pt>
    <dgm:pt modelId="{5A7510A9-D251-414C-A4FB-254FA3282A15}" type="pres">
      <dgm:prSet presAssocID="{63EB7C37-5296-410D-A27D-DFCAFCAC78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EB95E2F-59D4-4C26-B363-CD5AE3191D3E}" type="pres">
      <dgm:prSet presAssocID="{C320C8D3-FF7D-4CE3-8023-4F3C0905FF72}" presName="linNode" presStyleCnt="0"/>
      <dgm:spPr/>
      <dgm:t>
        <a:bodyPr/>
        <a:lstStyle/>
        <a:p>
          <a:endParaRPr lang="it-IT"/>
        </a:p>
      </dgm:t>
    </dgm:pt>
    <dgm:pt modelId="{3DBCFFFF-0E3B-42E9-BF7E-B7A7D5958611}" type="pres">
      <dgm:prSet presAssocID="{C320C8D3-FF7D-4CE3-8023-4F3C0905FF72}" presName="parentText" presStyleLbl="node1" presStyleIdx="0" presStyleCnt="3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A80FAF-C3C4-4640-920E-D239F2BC54FE}" type="pres">
      <dgm:prSet presAssocID="{C320C8D3-FF7D-4CE3-8023-4F3C0905FF72}" presName="descendantText" presStyleLbl="alignAccFollowNode1" presStyleIdx="0" presStyleCnt="3" custScaleX="132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094CB-8DF8-4C3C-B248-85075187BC3A}" type="pres">
      <dgm:prSet presAssocID="{259C972B-0B08-4FAC-BFAE-373EFE2FFD15}" presName="sp" presStyleCnt="0"/>
      <dgm:spPr/>
      <dgm:t>
        <a:bodyPr/>
        <a:lstStyle/>
        <a:p>
          <a:endParaRPr lang="it-IT"/>
        </a:p>
      </dgm:t>
    </dgm:pt>
    <dgm:pt modelId="{3FBFB684-8836-4ECB-A026-426A063EBDDB}" type="pres">
      <dgm:prSet presAssocID="{2B65D4BB-A7A5-400C-B83F-D78D04C6107E}" presName="linNode" presStyleCnt="0"/>
      <dgm:spPr/>
      <dgm:t>
        <a:bodyPr/>
        <a:lstStyle/>
        <a:p>
          <a:endParaRPr lang="it-IT"/>
        </a:p>
      </dgm:t>
    </dgm:pt>
    <dgm:pt modelId="{FA748E17-EA6A-4711-BF2D-77249CE3813F}" type="pres">
      <dgm:prSet presAssocID="{2B65D4BB-A7A5-400C-B83F-D78D04C6107E}" presName="parentText" presStyleLbl="node1" presStyleIdx="1" presStyleCnt="3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4BA3D4-0BFD-47A7-BF10-12EE44BC6102}" type="pres">
      <dgm:prSet presAssocID="{2B65D4BB-A7A5-400C-B83F-D78D04C6107E}" presName="descendantText" presStyleLbl="alignAccFollowNode1" presStyleIdx="1" presStyleCnt="3" custScaleX="132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45B90C-91A6-4945-95F4-EC9B45C3E037}" type="pres">
      <dgm:prSet presAssocID="{B3C48B30-DB2D-4615-9D1E-2FAACD7232C0}" presName="sp" presStyleCnt="0"/>
      <dgm:spPr/>
      <dgm:t>
        <a:bodyPr/>
        <a:lstStyle/>
        <a:p>
          <a:endParaRPr lang="it-IT"/>
        </a:p>
      </dgm:t>
    </dgm:pt>
    <dgm:pt modelId="{DA918ED7-0E67-4244-B078-AE76E8E0D7BF}" type="pres">
      <dgm:prSet presAssocID="{ED4F2DE1-AFE3-4F36-AD30-7A0E5857604F}" presName="linNode" presStyleCnt="0"/>
      <dgm:spPr/>
      <dgm:t>
        <a:bodyPr/>
        <a:lstStyle/>
        <a:p>
          <a:endParaRPr lang="it-IT"/>
        </a:p>
      </dgm:t>
    </dgm:pt>
    <dgm:pt modelId="{B6A88CC8-2803-4B70-8B43-76F92B868E3A}" type="pres">
      <dgm:prSet presAssocID="{ED4F2DE1-AFE3-4F36-AD30-7A0E5857604F}" presName="parentText" presStyleLbl="node1" presStyleIdx="2" presStyleCnt="3" custScaleX="46492" custLinFactNeighborX="1565" custLinFactNeighborY="-39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67B929-1B31-49A4-AD23-31DB17499144}" type="pres">
      <dgm:prSet presAssocID="{ED4F2DE1-AFE3-4F36-AD30-7A0E5857604F}" presName="descendantText" presStyleLbl="alignAccFollowNode1" presStyleIdx="2" presStyleCnt="3" custScaleX="132718" custLinFactNeighborX="391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A530ECD-E8A4-4FFD-8B67-E239F7165CAA}" srcId="{2B65D4BB-A7A5-400C-B83F-D78D04C6107E}" destId="{6FAD2D4A-DF8A-4366-A612-E7A4B09027B5}" srcOrd="0" destOrd="0" parTransId="{FFBDD0CD-B595-4236-946E-C6143A91F238}" sibTransId="{C7AD8AC2-3D15-4116-9045-A68EA328F92B}"/>
    <dgm:cxn modelId="{0812213C-66AC-4CEE-B8EA-A338407F4630}" type="presOf" srcId="{CB0BB236-1F53-4FEE-98BC-859D82EEB1FD}" destId="{DAA80FAF-C3C4-4640-920E-D239F2BC54FE}" srcOrd="0" destOrd="0" presId="urn:microsoft.com/office/officeart/2005/8/layout/vList5"/>
    <dgm:cxn modelId="{A816329A-D2E7-448E-B116-01196B809028}" type="presOf" srcId="{ED4F2DE1-AFE3-4F36-AD30-7A0E5857604F}" destId="{B6A88CC8-2803-4B70-8B43-76F92B868E3A}" srcOrd="0" destOrd="0" presId="urn:microsoft.com/office/officeart/2005/8/layout/vList5"/>
    <dgm:cxn modelId="{A9587E36-0F8A-4AA0-BA86-3B23540E5F02}" srcId="{63EB7C37-5296-410D-A27D-DFCAFCAC7804}" destId="{2B65D4BB-A7A5-400C-B83F-D78D04C6107E}" srcOrd="1" destOrd="0" parTransId="{214F073D-1EA4-4555-AB54-4A84F6B67F78}" sibTransId="{B3C48B30-DB2D-4615-9D1E-2FAACD7232C0}"/>
    <dgm:cxn modelId="{09EFFC94-5772-4F9C-BC8B-EDC58F417C57}" type="presOf" srcId="{63EB7C37-5296-410D-A27D-DFCAFCAC7804}" destId="{5A7510A9-D251-414C-A4FB-254FA3282A15}" srcOrd="0" destOrd="0" presId="urn:microsoft.com/office/officeart/2005/8/layout/vList5"/>
    <dgm:cxn modelId="{0E6CA56D-04E0-4DD2-BCDF-C61B3F53757A}" type="presOf" srcId="{6DA3A547-7A12-4C5E-BF57-ED3A2AADF73F}" destId="{A767B929-1B31-49A4-AD23-31DB17499144}" srcOrd="0" destOrd="1" presId="urn:microsoft.com/office/officeart/2005/8/layout/vList5"/>
    <dgm:cxn modelId="{156C443A-75A3-47B4-AA36-E319E9504D2E}" srcId="{ED4F2DE1-AFE3-4F36-AD30-7A0E5857604F}" destId="{6DA3A547-7A12-4C5E-BF57-ED3A2AADF73F}" srcOrd="1" destOrd="0" parTransId="{7E270D37-F02B-4451-8B04-7A7B12B855F5}" sibTransId="{8E1CF3EF-B322-415A-AD52-91C3E10EFBBF}"/>
    <dgm:cxn modelId="{A5D0CA87-8116-4F79-9DE1-B4A5C9C01F18}" srcId="{ED4F2DE1-AFE3-4F36-AD30-7A0E5857604F}" destId="{32C997C4-719E-49F7-B4EF-F6603833B214}" srcOrd="0" destOrd="0" parTransId="{812B5097-B187-45F3-BB9F-7CDA118EC4FA}" sibTransId="{31E07C66-0E84-482A-ADF1-9DECF2B47463}"/>
    <dgm:cxn modelId="{2A6E93D0-D05D-4AEF-AE96-4E73B91F35C8}" type="presOf" srcId="{32C997C4-719E-49F7-B4EF-F6603833B214}" destId="{A767B929-1B31-49A4-AD23-31DB17499144}" srcOrd="0" destOrd="0" presId="urn:microsoft.com/office/officeart/2005/8/layout/vList5"/>
    <dgm:cxn modelId="{EE49A470-6538-4EB7-85C6-35A32072FF62}" type="presOf" srcId="{0831695B-7900-4D65-B75D-A6D4ABEEC000}" destId="{B44BA3D4-0BFD-47A7-BF10-12EE44BC6102}" srcOrd="0" destOrd="1" presId="urn:microsoft.com/office/officeart/2005/8/layout/vList5"/>
    <dgm:cxn modelId="{DA880C81-596D-4EA5-B7D3-FA70B75CDF27}" type="presOf" srcId="{C320C8D3-FF7D-4CE3-8023-4F3C0905FF72}" destId="{3DBCFFFF-0E3B-42E9-BF7E-B7A7D5958611}" srcOrd="0" destOrd="0" presId="urn:microsoft.com/office/officeart/2005/8/layout/vList5"/>
    <dgm:cxn modelId="{63866E71-8BCD-41FE-834F-C4B17C2F1F6B}" type="presOf" srcId="{2B65D4BB-A7A5-400C-B83F-D78D04C6107E}" destId="{FA748E17-EA6A-4711-BF2D-77249CE3813F}" srcOrd="0" destOrd="0" presId="urn:microsoft.com/office/officeart/2005/8/layout/vList5"/>
    <dgm:cxn modelId="{5F668E12-552B-4855-9532-754FBA28FD19}" srcId="{2B65D4BB-A7A5-400C-B83F-D78D04C6107E}" destId="{0831695B-7900-4D65-B75D-A6D4ABEEC000}" srcOrd="1" destOrd="0" parTransId="{8F24124E-82DA-4933-9358-05F81E3D7380}" sibTransId="{8088BFBB-58D0-495F-AD2B-39C4DE520B45}"/>
    <dgm:cxn modelId="{D072BE1B-2DFB-4DDA-8769-86E3064B7A47}" type="presOf" srcId="{6FAD2D4A-DF8A-4366-A612-E7A4B09027B5}" destId="{B44BA3D4-0BFD-47A7-BF10-12EE44BC6102}" srcOrd="0" destOrd="0" presId="urn:microsoft.com/office/officeart/2005/8/layout/vList5"/>
    <dgm:cxn modelId="{D58303E5-FE9F-4291-B344-F66378287FD9}" srcId="{63EB7C37-5296-410D-A27D-DFCAFCAC7804}" destId="{C320C8D3-FF7D-4CE3-8023-4F3C0905FF72}" srcOrd="0" destOrd="0" parTransId="{8D8285CD-327C-4CCC-AD78-FD2B5D81CDA1}" sibTransId="{259C972B-0B08-4FAC-BFAE-373EFE2FFD15}"/>
    <dgm:cxn modelId="{B816E36B-6E17-495F-A611-42A9B52A1BE6}" srcId="{C320C8D3-FF7D-4CE3-8023-4F3C0905FF72}" destId="{CB0BB236-1F53-4FEE-98BC-859D82EEB1FD}" srcOrd="0" destOrd="0" parTransId="{EC0AA61C-7C38-4E45-93C4-56ECFC594B2F}" sibTransId="{3CEE1E7A-30EC-48EC-9E76-DFB1D872E3A8}"/>
    <dgm:cxn modelId="{F0FE3FCB-65B9-47CB-8E98-C648B468DE76}" srcId="{63EB7C37-5296-410D-A27D-DFCAFCAC7804}" destId="{ED4F2DE1-AFE3-4F36-AD30-7A0E5857604F}" srcOrd="2" destOrd="0" parTransId="{83106200-7383-4A92-91B8-5C6999B59752}" sibTransId="{B81C156A-4377-4156-94BC-D69D130699CB}"/>
    <dgm:cxn modelId="{0FED4930-5818-4A22-A503-B807BD4F2090}" type="presParOf" srcId="{5A7510A9-D251-414C-A4FB-254FA3282A15}" destId="{BEB95E2F-59D4-4C26-B363-CD5AE3191D3E}" srcOrd="0" destOrd="0" presId="urn:microsoft.com/office/officeart/2005/8/layout/vList5"/>
    <dgm:cxn modelId="{0E8816CF-1FD0-4471-8459-A1FFAB0C0069}" type="presParOf" srcId="{BEB95E2F-59D4-4C26-B363-CD5AE3191D3E}" destId="{3DBCFFFF-0E3B-42E9-BF7E-B7A7D5958611}" srcOrd="0" destOrd="0" presId="urn:microsoft.com/office/officeart/2005/8/layout/vList5"/>
    <dgm:cxn modelId="{0F8411A9-645F-4E63-AF7C-B57FF5DA3290}" type="presParOf" srcId="{BEB95E2F-59D4-4C26-B363-CD5AE3191D3E}" destId="{DAA80FAF-C3C4-4640-920E-D239F2BC54FE}" srcOrd="1" destOrd="0" presId="urn:microsoft.com/office/officeart/2005/8/layout/vList5"/>
    <dgm:cxn modelId="{4406712A-FA8B-40C2-88B6-7C96F36CD49C}" type="presParOf" srcId="{5A7510A9-D251-414C-A4FB-254FA3282A15}" destId="{19C094CB-8DF8-4C3C-B248-85075187BC3A}" srcOrd="1" destOrd="0" presId="urn:microsoft.com/office/officeart/2005/8/layout/vList5"/>
    <dgm:cxn modelId="{2F0ABAAF-4718-4A1F-A475-39AE9F701CB2}" type="presParOf" srcId="{5A7510A9-D251-414C-A4FB-254FA3282A15}" destId="{3FBFB684-8836-4ECB-A026-426A063EBDDB}" srcOrd="2" destOrd="0" presId="urn:microsoft.com/office/officeart/2005/8/layout/vList5"/>
    <dgm:cxn modelId="{7251044D-BB83-48E4-A9CE-12372788B196}" type="presParOf" srcId="{3FBFB684-8836-4ECB-A026-426A063EBDDB}" destId="{FA748E17-EA6A-4711-BF2D-77249CE3813F}" srcOrd="0" destOrd="0" presId="urn:microsoft.com/office/officeart/2005/8/layout/vList5"/>
    <dgm:cxn modelId="{4399D047-CA3B-4821-BCBE-7B1F5713D2CF}" type="presParOf" srcId="{3FBFB684-8836-4ECB-A026-426A063EBDDB}" destId="{B44BA3D4-0BFD-47A7-BF10-12EE44BC6102}" srcOrd="1" destOrd="0" presId="urn:microsoft.com/office/officeart/2005/8/layout/vList5"/>
    <dgm:cxn modelId="{F146ABE8-5378-403B-A02D-0F792B8F9834}" type="presParOf" srcId="{5A7510A9-D251-414C-A4FB-254FA3282A15}" destId="{B245B90C-91A6-4945-95F4-EC9B45C3E037}" srcOrd="3" destOrd="0" presId="urn:microsoft.com/office/officeart/2005/8/layout/vList5"/>
    <dgm:cxn modelId="{8ADA78FD-1B38-488D-A907-7A308FFEA780}" type="presParOf" srcId="{5A7510A9-D251-414C-A4FB-254FA3282A15}" destId="{DA918ED7-0E67-4244-B078-AE76E8E0D7BF}" srcOrd="4" destOrd="0" presId="urn:microsoft.com/office/officeart/2005/8/layout/vList5"/>
    <dgm:cxn modelId="{0DF256CD-0168-419F-890A-9A28FD81438B}" type="presParOf" srcId="{DA918ED7-0E67-4244-B078-AE76E8E0D7BF}" destId="{B6A88CC8-2803-4B70-8B43-76F92B868E3A}" srcOrd="0" destOrd="0" presId="urn:microsoft.com/office/officeart/2005/8/layout/vList5"/>
    <dgm:cxn modelId="{FF24FD3B-8428-4213-924D-4962A0AE528D}" type="presParOf" srcId="{DA918ED7-0E67-4244-B078-AE76E8E0D7BF}" destId="{A767B929-1B31-49A4-AD23-31DB174991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EB7C37-5296-410D-A27D-DFCAFCAC780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320C8D3-FF7D-4CE3-8023-4F3C0905FF72}">
      <dgm:prSet phldrT="[Testo]" custT="1"/>
      <dgm:spPr/>
      <dgm:t>
        <a:bodyPr/>
        <a:lstStyle/>
        <a:p>
          <a:r>
            <a:rPr lang="it-IT" sz="3600" dirty="0" smtClean="0"/>
            <a:t>S</a:t>
          </a:r>
          <a:endParaRPr lang="it-IT" sz="3600" dirty="0"/>
        </a:p>
      </dgm:t>
    </dgm:pt>
    <dgm:pt modelId="{8D8285CD-327C-4CCC-AD78-FD2B5D81CDA1}" type="parTrans" cxnId="{D58303E5-FE9F-4291-B344-F66378287FD9}">
      <dgm:prSet/>
      <dgm:spPr/>
      <dgm:t>
        <a:bodyPr/>
        <a:lstStyle/>
        <a:p>
          <a:endParaRPr lang="it-IT"/>
        </a:p>
      </dgm:t>
    </dgm:pt>
    <dgm:pt modelId="{259C972B-0B08-4FAC-BFAE-373EFE2FFD15}" type="sibTrans" cxnId="{D58303E5-FE9F-4291-B344-F66378287FD9}">
      <dgm:prSet/>
      <dgm:spPr/>
      <dgm:t>
        <a:bodyPr/>
        <a:lstStyle/>
        <a:p>
          <a:endParaRPr lang="it-IT"/>
        </a:p>
      </dgm:t>
    </dgm:pt>
    <dgm:pt modelId="{CB0BB236-1F53-4FEE-98BC-859D82EEB1FD}">
      <dgm:prSet phldrT="[Testo]" custT="1"/>
      <dgm:spPr/>
      <dgm:t>
        <a:bodyPr/>
        <a:lstStyle/>
        <a:p>
          <a:pPr algn="ctr"/>
          <a:r>
            <a:rPr lang="it-IT" sz="1000" b="1" dirty="0" smtClean="0"/>
            <a:t>(</a:t>
          </a:r>
          <a:r>
            <a:rPr lang="it-IT" sz="1000" b="1" dirty="0" err="1" smtClean="0"/>
            <a:t>S</a:t>
          </a:r>
          <a:r>
            <a:rPr lang="it-IT" sz="1100" b="1" dirty="0" err="1" smtClean="0"/>
            <a:t>pecific</a:t>
          </a:r>
          <a:r>
            <a:rPr lang="it-IT" sz="1100" b="1" dirty="0" smtClean="0"/>
            <a:t>) =  SPECIFICO </a:t>
          </a:r>
          <a:endParaRPr lang="it-IT" sz="1100" dirty="0"/>
        </a:p>
      </dgm:t>
    </dgm:pt>
    <dgm:pt modelId="{EC0AA61C-7C38-4E45-93C4-56ECFC594B2F}" type="parTrans" cxnId="{B816E36B-6E17-495F-A611-42A9B52A1BE6}">
      <dgm:prSet/>
      <dgm:spPr/>
      <dgm:t>
        <a:bodyPr/>
        <a:lstStyle/>
        <a:p>
          <a:endParaRPr lang="it-IT"/>
        </a:p>
      </dgm:t>
    </dgm:pt>
    <dgm:pt modelId="{3CEE1E7A-30EC-48EC-9E76-DFB1D872E3A8}" type="sibTrans" cxnId="{B816E36B-6E17-495F-A611-42A9B52A1BE6}">
      <dgm:prSet/>
      <dgm:spPr/>
      <dgm:t>
        <a:bodyPr/>
        <a:lstStyle/>
        <a:p>
          <a:endParaRPr lang="it-IT"/>
        </a:p>
      </dgm:t>
    </dgm:pt>
    <dgm:pt modelId="{6134BA74-75C6-4186-930D-C1D0674F7D35}">
      <dgm:prSet phldrT="[Testo]" custT="1"/>
      <dgm:spPr/>
      <dgm:t>
        <a:bodyPr/>
        <a:lstStyle/>
        <a:p>
          <a:pPr algn="l"/>
          <a:r>
            <a:rPr lang="it-IT" sz="1100" dirty="0" smtClean="0"/>
            <a:t>vuol dire che gli obiettivi devono essere posti in maniera tale che sia chiaro cosa si vuole raggiungere. Devono essere riferiti a qualcosa di specifico e non a qualcosa di generico.</a:t>
          </a:r>
          <a:endParaRPr lang="it-IT" sz="1100" dirty="0"/>
        </a:p>
      </dgm:t>
    </dgm:pt>
    <dgm:pt modelId="{DD9147D8-2086-49F6-A858-C12045B61500}" type="parTrans" cxnId="{23BD5989-9433-4095-AA4F-367E4D65DE7A}">
      <dgm:prSet/>
      <dgm:spPr/>
      <dgm:t>
        <a:bodyPr/>
        <a:lstStyle/>
        <a:p>
          <a:endParaRPr lang="it-IT"/>
        </a:p>
      </dgm:t>
    </dgm:pt>
    <dgm:pt modelId="{EC39EAEB-3893-41BD-9AD2-894474CA0D10}" type="sibTrans" cxnId="{23BD5989-9433-4095-AA4F-367E4D65DE7A}">
      <dgm:prSet/>
      <dgm:spPr/>
      <dgm:t>
        <a:bodyPr/>
        <a:lstStyle/>
        <a:p>
          <a:endParaRPr lang="it-IT"/>
        </a:p>
      </dgm:t>
    </dgm:pt>
    <dgm:pt modelId="{2B65D4BB-A7A5-400C-B83F-D78D04C6107E}">
      <dgm:prSet phldrT="[Testo]" custT="1"/>
      <dgm:spPr/>
      <dgm:t>
        <a:bodyPr/>
        <a:lstStyle/>
        <a:p>
          <a:r>
            <a:rPr lang="it-IT" sz="3600" dirty="0" smtClean="0"/>
            <a:t>M</a:t>
          </a:r>
          <a:endParaRPr lang="it-IT" sz="3600" dirty="0"/>
        </a:p>
      </dgm:t>
    </dgm:pt>
    <dgm:pt modelId="{214F073D-1EA4-4555-AB54-4A84F6B67F78}" type="parTrans" cxnId="{A9587E36-0F8A-4AA0-BA86-3B23540E5F02}">
      <dgm:prSet/>
      <dgm:spPr/>
      <dgm:t>
        <a:bodyPr/>
        <a:lstStyle/>
        <a:p>
          <a:endParaRPr lang="it-IT"/>
        </a:p>
      </dgm:t>
    </dgm:pt>
    <dgm:pt modelId="{B3C48B30-DB2D-4615-9D1E-2FAACD7232C0}" type="sibTrans" cxnId="{A9587E36-0F8A-4AA0-BA86-3B23540E5F02}">
      <dgm:prSet/>
      <dgm:spPr/>
      <dgm:t>
        <a:bodyPr/>
        <a:lstStyle/>
        <a:p>
          <a:endParaRPr lang="it-IT"/>
        </a:p>
      </dgm:t>
    </dgm:pt>
    <dgm:pt modelId="{6FAD2D4A-DF8A-4366-A612-E7A4B09027B5}">
      <dgm:prSet phldrT="[Testo]" custT="1"/>
      <dgm:spPr/>
      <dgm:t>
        <a:bodyPr/>
        <a:lstStyle/>
        <a:p>
          <a:pPr algn="ctr"/>
          <a:r>
            <a:rPr lang="it-IT" sz="1100" b="1" dirty="0" smtClean="0"/>
            <a:t>(</a:t>
          </a:r>
          <a:r>
            <a:rPr lang="it-IT" sz="1100" b="1" dirty="0" err="1" smtClean="0"/>
            <a:t>Measurable</a:t>
          </a:r>
          <a:r>
            <a:rPr lang="it-IT" sz="1100" b="1" dirty="0" smtClean="0"/>
            <a:t>)  = MISURABILE</a:t>
          </a:r>
          <a:endParaRPr lang="it-IT" sz="1100" dirty="0"/>
        </a:p>
      </dgm:t>
    </dgm:pt>
    <dgm:pt modelId="{FFBDD0CD-B595-4236-946E-C6143A91F238}" type="parTrans" cxnId="{2A530ECD-E8A4-4FFD-8B67-E239F7165CAA}">
      <dgm:prSet/>
      <dgm:spPr/>
      <dgm:t>
        <a:bodyPr/>
        <a:lstStyle/>
        <a:p>
          <a:endParaRPr lang="it-IT"/>
        </a:p>
      </dgm:t>
    </dgm:pt>
    <dgm:pt modelId="{C7AD8AC2-3D15-4116-9045-A68EA328F92B}" type="sibTrans" cxnId="{2A530ECD-E8A4-4FFD-8B67-E239F7165CAA}">
      <dgm:prSet/>
      <dgm:spPr/>
      <dgm:t>
        <a:bodyPr/>
        <a:lstStyle/>
        <a:p>
          <a:endParaRPr lang="it-IT"/>
        </a:p>
      </dgm:t>
    </dgm:pt>
    <dgm:pt modelId="{32C997C4-719E-49F7-B4EF-F6603833B214}">
      <dgm:prSet phldrT="[Testo]" custT="1"/>
      <dgm:spPr/>
      <dgm:t>
        <a:bodyPr/>
        <a:lstStyle/>
        <a:p>
          <a:pPr algn="ctr"/>
          <a:r>
            <a:rPr lang="it-IT" sz="1100" b="1" dirty="0" smtClean="0"/>
            <a:t>(</a:t>
          </a:r>
          <a:r>
            <a:rPr lang="it-IT" sz="1100" b="1" dirty="0" err="1" smtClean="0"/>
            <a:t>Achievable</a:t>
          </a:r>
          <a:r>
            <a:rPr lang="it-IT" sz="1100" b="1" dirty="0" smtClean="0"/>
            <a:t>) = ACCESSIBILE </a:t>
          </a:r>
          <a:r>
            <a:rPr lang="it-IT" sz="1100" dirty="0" smtClean="0"/>
            <a:t> </a:t>
          </a:r>
          <a:endParaRPr lang="it-IT" sz="1100" dirty="0"/>
        </a:p>
      </dgm:t>
    </dgm:pt>
    <dgm:pt modelId="{812B5097-B187-45F3-BB9F-7CDA118EC4FA}" type="parTrans" cxnId="{A5D0CA87-8116-4F79-9DE1-B4A5C9C01F18}">
      <dgm:prSet/>
      <dgm:spPr/>
      <dgm:t>
        <a:bodyPr/>
        <a:lstStyle/>
        <a:p>
          <a:endParaRPr lang="it-IT"/>
        </a:p>
      </dgm:t>
    </dgm:pt>
    <dgm:pt modelId="{31E07C66-0E84-482A-ADF1-9DECF2B47463}" type="sibTrans" cxnId="{A5D0CA87-8116-4F79-9DE1-B4A5C9C01F18}">
      <dgm:prSet/>
      <dgm:spPr/>
      <dgm:t>
        <a:bodyPr/>
        <a:lstStyle/>
        <a:p>
          <a:endParaRPr lang="it-IT"/>
        </a:p>
      </dgm:t>
    </dgm:pt>
    <dgm:pt modelId="{06125824-60E4-4F57-9604-8BEC5DA65FF9}">
      <dgm:prSet custT="1"/>
      <dgm:spPr/>
      <dgm:t>
        <a:bodyPr/>
        <a:lstStyle/>
        <a:p>
          <a:pPr algn="l"/>
          <a:r>
            <a:rPr lang="it-IT" sz="1100" dirty="0" smtClean="0"/>
            <a:t>significa che un obiettivo ben strutturato deve consentire di capire in termini quantitativi se è stato raggiunto o quanto manca al suo raggiungimento</a:t>
          </a:r>
          <a:endParaRPr lang="it-IT" sz="1100" b="1" dirty="0" smtClean="0"/>
        </a:p>
      </dgm:t>
    </dgm:pt>
    <dgm:pt modelId="{D4619D9A-DA34-4825-9A78-371D74EA71B2}" type="parTrans" cxnId="{6CC36C43-548C-4BC4-A90B-47014FAB5721}">
      <dgm:prSet/>
      <dgm:spPr/>
      <dgm:t>
        <a:bodyPr/>
        <a:lstStyle/>
        <a:p>
          <a:endParaRPr lang="it-IT"/>
        </a:p>
      </dgm:t>
    </dgm:pt>
    <dgm:pt modelId="{48EEFF46-6C89-46E4-8FBE-B36A52FD6984}" type="sibTrans" cxnId="{6CC36C43-548C-4BC4-A90B-47014FAB5721}">
      <dgm:prSet/>
      <dgm:spPr/>
      <dgm:t>
        <a:bodyPr/>
        <a:lstStyle/>
        <a:p>
          <a:endParaRPr lang="it-IT"/>
        </a:p>
      </dgm:t>
    </dgm:pt>
    <dgm:pt modelId="{55557B10-DDC2-41E8-A715-3C3606F2B793}">
      <dgm:prSet custT="1"/>
      <dgm:spPr/>
      <dgm:t>
        <a:bodyPr/>
        <a:lstStyle/>
        <a:p>
          <a:pPr algn="l"/>
          <a:r>
            <a:rPr lang="it-IT" sz="1100" dirty="0" smtClean="0"/>
            <a:t>vuol dire che l'obiettivo deve essere pensato in funzione di quello che ho a disposizione: capacità, risorse, strumenti, motivazione </a:t>
          </a:r>
          <a:endParaRPr lang="it-IT" sz="1100" b="1" dirty="0" smtClean="0"/>
        </a:p>
      </dgm:t>
    </dgm:pt>
    <dgm:pt modelId="{C0D18765-56C4-4CD3-A71D-BAD34FDFFDAE}" type="parTrans" cxnId="{46AC9190-25DE-41FE-AAA2-E27ED642F8F5}">
      <dgm:prSet/>
      <dgm:spPr/>
      <dgm:t>
        <a:bodyPr/>
        <a:lstStyle/>
        <a:p>
          <a:endParaRPr lang="it-IT"/>
        </a:p>
      </dgm:t>
    </dgm:pt>
    <dgm:pt modelId="{7511A19C-10D2-4347-ABBD-87CFF4E54593}" type="sibTrans" cxnId="{46AC9190-25DE-41FE-AAA2-E27ED642F8F5}">
      <dgm:prSet/>
      <dgm:spPr/>
      <dgm:t>
        <a:bodyPr/>
        <a:lstStyle/>
        <a:p>
          <a:endParaRPr lang="it-IT"/>
        </a:p>
      </dgm:t>
    </dgm:pt>
    <dgm:pt modelId="{6A0651A7-CFB9-46A3-ABA0-0F8407BB357F}">
      <dgm:prSet phldrT="[Testo]" custT="1"/>
      <dgm:spPr/>
      <dgm:t>
        <a:bodyPr/>
        <a:lstStyle/>
        <a:p>
          <a:r>
            <a:rPr lang="it-IT" sz="3600" dirty="0" smtClean="0"/>
            <a:t>R</a:t>
          </a:r>
          <a:endParaRPr lang="it-IT" sz="3600" dirty="0"/>
        </a:p>
      </dgm:t>
    </dgm:pt>
    <dgm:pt modelId="{82E0B638-F05E-4F4F-A95F-5BBBE3542D8B}" type="parTrans" cxnId="{9C418A55-2F6E-46F7-A89E-F08DF9AE62DF}">
      <dgm:prSet/>
      <dgm:spPr/>
      <dgm:t>
        <a:bodyPr/>
        <a:lstStyle/>
        <a:p>
          <a:endParaRPr lang="it-IT"/>
        </a:p>
      </dgm:t>
    </dgm:pt>
    <dgm:pt modelId="{8C7E591B-ED42-4658-ACBE-14A3BCF520D6}" type="sibTrans" cxnId="{9C418A55-2F6E-46F7-A89E-F08DF9AE62DF}">
      <dgm:prSet/>
      <dgm:spPr/>
      <dgm:t>
        <a:bodyPr/>
        <a:lstStyle/>
        <a:p>
          <a:endParaRPr lang="it-IT"/>
        </a:p>
      </dgm:t>
    </dgm:pt>
    <dgm:pt modelId="{0BFB6851-F903-4066-B307-BB3E9D3997C7}">
      <dgm:prSet phldrT="[Testo]" custT="1"/>
      <dgm:spPr/>
      <dgm:t>
        <a:bodyPr/>
        <a:lstStyle/>
        <a:p>
          <a:pPr algn="l"/>
          <a:endParaRPr lang="it-IT" sz="1100" dirty="0"/>
        </a:p>
      </dgm:t>
    </dgm:pt>
    <dgm:pt modelId="{7533DA4A-B3F2-490C-BDA2-A22CD8CEEF2D}" type="parTrans" cxnId="{1E103E63-01CD-4CA1-9622-0ACD14F75957}">
      <dgm:prSet/>
      <dgm:spPr/>
      <dgm:t>
        <a:bodyPr/>
        <a:lstStyle/>
        <a:p>
          <a:endParaRPr lang="it-IT"/>
        </a:p>
      </dgm:t>
    </dgm:pt>
    <dgm:pt modelId="{A2B99FE9-A47D-499A-AA80-1E7E75E64F4F}" type="sibTrans" cxnId="{1E103E63-01CD-4CA1-9622-0ACD14F75957}">
      <dgm:prSet/>
      <dgm:spPr/>
      <dgm:t>
        <a:bodyPr/>
        <a:lstStyle/>
        <a:p>
          <a:endParaRPr lang="it-IT"/>
        </a:p>
      </dgm:t>
    </dgm:pt>
    <dgm:pt modelId="{6F277696-32FE-4DA2-8D57-70D9E2A4A689}">
      <dgm:prSet custT="1"/>
      <dgm:spPr/>
      <dgm:t>
        <a:bodyPr/>
        <a:lstStyle/>
        <a:p>
          <a:pPr algn="ctr"/>
          <a:r>
            <a:rPr lang="it-IT" sz="1100" b="1" dirty="0" smtClean="0"/>
            <a:t>(</a:t>
          </a:r>
          <a:r>
            <a:rPr lang="it-IT" sz="1100" b="1" dirty="0" err="1" smtClean="0"/>
            <a:t>Realistic</a:t>
          </a:r>
          <a:r>
            <a:rPr lang="it-IT" sz="1100" b="1" dirty="0" smtClean="0"/>
            <a:t>) = REALISTICO </a:t>
          </a:r>
        </a:p>
      </dgm:t>
    </dgm:pt>
    <dgm:pt modelId="{A8B87289-7846-4D9A-B156-6ADEFDC599F8}" type="parTrans" cxnId="{40187A1E-B2B6-4864-93ED-09F62BAC5B8E}">
      <dgm:prSet/>
      <dgm:spPr/>
      <dgm:t>
        <a:bodyPr/>
        <a:lstStyle/>
        <a:p>
          <a:endParaRPr lang="it-IT"/>
        </a:p>
      </dgm:t>
    </dgm:pt>
    <dgm:pt modelId="{E93BA65E-B7E9-45CF-AFF9-46183D81BD97}" type="sibTrans" cxnId="{40187A1E-B2B6-4864-93ED-09F62BAC5B8E}">
      <dgm:prSet/>
      <dgm:spPr/>
      <dgm:t>
        <a:bodyPr/>
        <a:lstStyle/>
        <a:p>
          <a:endParaRPr lang="it-IT"/>
        </a:p>
      </dgm:t>
    </dgm:pt>
    <dgm:pt modelId="{16F79ABB-296D-416D-85D2-522C5B1570FF}">
      <dgm:prSet custT="1"/>
      <dgm:spPr/>
      <dgm:t>
        <a:bodyPr/>
        <a:lstStyle/>
        <a:p>
          <a:pPr algn="l"/>
          <a:r>
            <a:rPr lang="it-IT" sz="1100" dirty="0" smtClean="0"/>
            <a:t>non deve essere eccessivamente lontano</a:t>
          </a:r>
        </a:p>
      </dgm:t>
    </dgm:pt>
    <dgm:pt modelId="{1CEE8D71-AE5A-4B04-BB20-03ED580DD26C}" type="parTrans" cxnId="{A04B25EE-488D-4FCD-8D48-3B3D79610ECB}">
      <dgm:prSet/>
      <dgm:spPr/>
      <dgm:t>
        <a:bodyPr/>
        <a:lstStyle/>
        <a:p>
          <a:endParaRPr lang="it-IT"/>
        </a:p>
      </dgm:t>
    </dgm:pt>
    <dgm:pt modelId="{515CF6F6-F700-48F8-9D6B-2D377F028EC8}" type="sibTrans" cxnId="{A04B25EE-488D-4FCD-8D48-3B3D79610ECB}">
      <dgm:prSet/>
      <dgm:spPr/>
      <dgm:t>
        <a:bodyPr/>
        <a:lstStyle/>
        <a:p>
          <a:endParaRPr lang="it-IT"/>
        </a:p>
      </dgm:t>
    </dgm:pt>
    <dgm:pt modelId="{8C210775-6B48-4A09-A663-A175F6AE87A8}">
      <dgm:prSet phldrT="[Testo]"/>
      <dgm:spPr/>
      <dgm:t>
        <a:bodyPr/>
        <a:lstStyle/>
        <a:p>
          <a:r>
            <a:rPr lang="it-IT" dirty="0" smtClean="0"/>
            <a:t>T</a:t>
          </a:r>
          <a:endParaRPr lang="it-IT" dirty="0"/>
        </a:p>
      </dgm:t>
    </dgm:pt>
    <dgm:pt modelId="{2B614F66-8293-4409-A4E8-241C199685D9}" type="parTrans" cxnId="{269009C5-9D4C-44E2-B1BE-391C5E9A4F3C}">
      <dgm:prSet/>
      <dgm:spPr/>
      <dgm:t>
        <a:bodyPr/>
        <a:lstStyle/>
        <a:p>
          <a:endParaRPr lang="it-IT"/>
        </a:p>
      </dgm:t>
    </dgm:pt>
    <dgm:pt modelId="{CB4218CF-6742-43BC-A1B9-2843F103D90D}" type="sibTrans" cxnId="{269009C5-9D4C-44E2-B1BE-391C5E9A4F3C}">
      <dgm:prSet/>
      <dgm:spPr/>
      <dgm:t>
        <a:bodyPr/>
        <a:lstStyle/>
        <a:p>
          <a:endParaRPr lang="it-IT"/>
        </a:p>
      </dgm:t>
    </dgm:pt>
    <dgm:pt modelId="{24D4AF41-E64A-4690-9816-F47C378CC09F}">
      <dgm:prSet phldrT="[Testo]"/>
      <dgm:spPr/>
      <dgm:t>
        <a:bodyPr/>
        <a:lstStyle/>
        <a:p>
          <a:pPr algn="l"/>
          <a:endParaRPr lang="it-IT" dirty="0"/>
        </a:p>
      </dgm:t>
    </dgm:pt>
    <dgm:pt modelId="{1A48A706-EEC9-4459-A17F-1DE128082D75}" type="parTrans" cxnId="{C3E5C657-2719-4F4D-9815-8D9679E12AC9}">
      <dgm:prSet/>
      <dgm:spPr/>
      <dgm:t>
        <a:bodyPr/>
        <a:lstStyle/>
        <a:p>
          <a:endParaRPr lang="it-IT"/>
        </a:p>
      </dgm:t>
    </dgm:pt>
    <dgm:pt modelId="{FA46BB8F-6824-4040-B3AA-8702549A4FEF}" type="sibTrans" cxnId="{C3E5C657-2719-4F4D-9815-8D9679E12AC9}">
      <dgm:prSet/>
      <dgm:spPr/>
      <dgm:t>
        <a:bodyPr/>
        <a:lstStyle/>
        <a:p>
          <a:endParaRPr lang="it-IT"/>
        </a:p>
      </dgm:t>
    </dgm:pt>
    <dgm:pt modelId="{F5FB44E7-2776-4CBF-AE87-1B48D187B1EF}">
      <dgm:prSet/>
      <dgm:spPr/>
      <dgm:t>
        <a:bodyPr/>
        <a:lstStyle/>
        <a:p>
          <a:pPr algn="ctr"/>
          <a:r>
            <a:rPr lang="it-IT" b="1" dirty="0" smtClean="0"/>
            <a:t>(</a:t>
          </a:r>
          <a:r>
            <a:rPr lang="it-IT" b="1" dirty="0" err="1" smtClean="0"/>
            <a:t>Timeable</a:t>
          </a:r>
          <a:r>
            <a:rPr lang="it-IT" b="1" dirty="0" smtClean="0"/>
            <a:t>) = DEFINIBILE IN TEMPO </a:t>
          </a:r>
        </a:p>
      </dgm:t>
    </dgm:pt>
    <dgm:pt modelId="{5E5E0C5F-4E46-48CC-ADB1-62A7B1970578}" type="parTrans" cxnId="{0DA76C79-5359-48FB-86FA-EE0D060A2C70}">
      <dgm:prSet/>
      <dgm:spPr/>
      <dgm:t>
        <a:bodyPr/>
        <a:lstStyle/>
        <a:p>
          <a:endParaRPr lang="it-IT"/>
        </a:p>
      </dgm:t>
    </dgm:pt>
    <dgm:pt modelId="{01148345-A1A0-407D-B0FC-F1EFDE256696}" type="sibTrans" cxnId="{0DA76C79-5359-48FB-86FA-EE0D060A2C70}">
      <dgm:prSet/>
      <dgm:spPr/>
      <dgm:t>
        <a:bodyPr/>
        <a:lstStyle/>
        <a:p>
          <a:endParaRPr lang="it-IT"/>
        </a:p>
      </dgm:t>
    </dgm:pt>
    <dgm:pt modelId="{4061BD4E-B109-4C67-B7ED-8BD5290B4B49}">
      <dgm:prSet/>
      <dgm:spPr/>
      <dgm:t>
        <a:bodyPr/>
        <a:lstStyle/>
        <a:p>
          <a:pPr algn="l"/>
          <a:r>
            <a:rPr lang="it-IT" dirty="0" smtClean="0"/>
            <a:t>significa che si può definire l'obiettivo in funzione del tempo</a:t>
          </a:r>
          <a:endParaRPr lang="it-IT" b="1" dirty="0" smtClean="0"/>
        </a:p>
      </dgm:t>
    </dgm:pt>
    <dgm:pt modelId="{92F89BF5-F68E-4C2A-AA1B-593A65A953EF}" type="parTrans" cxnId="{79350C18-F35A-46F3-B9B3-C019668D93F6}">
      <dgm:prSet/>
      <dgm:spPr/>
      <dgm:t>
        <a:bodyPr/>
        <a:lstStyle/>
        <a:p>
          <a:endParaRPr lang="it-IT"/>
        </a:p>
      </dgm:t>
    </dgm:pt>
    <dgm:pt modelId="{9FCABC43-86F2-4BB4-A9B8-AF3830F09F03}" type="sibTrans" cxnId="{79350C18-F35A-46F3-B9B3-C019668D93F6}">
      <dgm:prSet/>
      <dgm:spPr/>
      <dgm:t>
        <a:bodyPr/>
        <a:lstStyle/>
        <a:p>
          <a:endParaRPr lang="it-IT"/>
        </a:p>
      </dgm:t>
    </dgm:pt>
    <dgm:pt modelId="{ED4F2DE1-AFE3-4F36-AD30-7A0E5857604F}">
      <dgm:prSet phldrT="[Testo]" custT="1"/>
      <dgm:spPr/>
      <dgm:t>
        <a:bodyPr/>
        <a:lstStyle/>
        <a:p>
          <a:r>
            <a:rPr lang="it-IT" sz="3600" dirty="0" smtClean="0"/>
            <a:t>A</a:t>
          </a:r>
          <a:endParaRPr lang="it-IT" sz="3600" dirty="0"/>
        </a:p>
      </dgm:t>
    </dgm:pt>
    <dgm:pt modelId="{B81C156A-4377-4156-94BC-D69D130699CB}" type="sibTrans" cxnId="{F0FE3FCB-65B9-47CB-8E98-C648B468DE76}">
      <dgm:prSet/>
      <dgm:spPr/>
      <dgm:t>
        <a:bodyPr/>
        <a:lstStyle/>
        <a:p>
          <a:endParaRPr lang="it-IT"/>
        </a:p>
      </dgm:t>
    </dgm:pt>
    <dgm:pt modelId="{83106200-7383-4A92-91B8-5C6999B59752}" type="parTrans" cxnId="{F0FE3FCB-65B9-47CB-8E98-C648B468DE76}">
      <dgm:prSet/>
      <dgm:spPr/>
      <dgm:t>
        <a:bodyPr/>
        <a:lstStyle/>
        <a:p>
          <a:endParaRPr lang="it-IT"/>
        </a:p>
      </dgm:t>
    </dgm:pt>
    <dgm:pt modelId="{5A7510A9-D251-414C-A4FB-254FA3282A15}" type="pres">
      <dgm:prSet presAssocID="{63EB7C37-5296-410D-A27D-DFCAFCAC78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EB95E2F-59D4-4C26-B363-CD5AE3191D3E}" type="pres">
      <dgm:prSet presAssocID="{C320C8D3-FF7D-4CE3-8023-4F3C0905FF72}" presName="linNode" presStyleCnt="0"/>
      <dgm:spPr/>
      <dgm:t>
        <a:bodyPr/>
        <a:lstStyle/>
        <a:p>
          <a:endParaRPr lang="it-IT"/>
        </a:p>
      </dgm:t>
    </dgm:pt>
    <dgm:pt modelId="{3DBCFFFF-0E3B-42E9-BF7E-B7A7D5958611}" type="pres">
      <dgm:prSet presAssocID="{C320C8D3-FF7D-4CE3-8023-4F3C0905FF72}" presName="parentText" presStyleLbl="node1" presStyleIdx="0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A80FAF-C3C4-4640-920E-D239F2BC54FE}" type="pres">
      <dgm:prSet presAssocID="{C320C8D3-FF7D-4CE3-8023-4F3C0905FF72}" presName="descendantText" presStyleLbl="alignAccFollowNode1" presStyleIdx="0" presStyleCnt="5" custScaleX="132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094CB-8DF8-4C3C-B248-85075187BC3A}" type="pres">
      <dgm:prSet presAssocID="{259C972B-0B08-4FAC-BFAE-373EFE2FFD15}" presName="sp" presStyleCnt="0"/>
      <dgm:spPr/>
      <dgm:t>
        <a:bodyPr/>
        <a:lstStyle/>
        <a:p>
          <a:endParaRPr lang="it-IT"/>
        </a:p>
      </dgm:t>
    </dgm:pt>
    <dgm:pt modelId="{3FBFB684-8836-4ECB-A026-426A063EBDDB}" type="pres">
      <dgm:prSet presAssocID="{2B65D4BB-A7A5-400C-B83F-D78D04C6107E}" presName="linNode" presStyleCnt="0"/>
      <dgm:spPr/>
      <dgm:t>
        <a:bodyPr/>
        <a:lstStyle/>
        <a:p>
          <a:endParaRPr lang="it-IT"/>
        </a:p>
      </dgm:t>
    </dgm:pt>
    <dgm:pt modelId="{FA748E17-EA6A-4711-BF2D-77249CE3813F}" type="pres">
      <dgm:prSet presAssocID="{2B65D4BB-A7A5-400C-B83F-D78D04C6107E}" presName="parentText" presStyleLbl="node1" presStyleIdx="1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4BA3D4-0BFD-47A7-BF10-12EE44BC6102}" type="pres">
      <dgm:prSet presAssocID="{2B65D4BB-A7A5-400C-B83F-D78D04C6107E}" presName="descendantText" presStyleLbl="alignAccFollowNode1" presStyleIdx="1" presStyleCnt="5" custScaleX="132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45B90C-91A6-4945-95F4-EC9B45C3E037}" type="pres">
      <dgm:prSet presAssocID="{B3C48B30-DB2D-4615-9D1E-2FAACD7232C0}" presName="sp" presStyleCnt="0"/>
      <dgm:spPr/>
      <dgm:t>
        <a:bodyPr/>
        <a:lstStyle/>
        <a:p>
          <a:endParaRPr lang="it-IT"/>
        </a:p>
      </dgm:t>
    </dgm:pt>
    <dgm:pt modelId="{DA918ED7-0E67-4244-B078-AE76E8E0D7BF}" type="pres">
      <dgm:prSet presAssocID="{ED4F2DE1-AFE3-4F36-AD30-7A0E5857604F}" presName="linNode" presStyleCnt="0"/>
      <dgm:spPr/>
      <dgm:t>
        <a:bodyPr/>
        <a:lstStyle/>
        <a:p>
          <a:endParaRPr lang="it-IT"/>
        </a:p>
      </dgm:t>
    </dgm:pt>
    <dgm:pt modelId="{B6A88CC8-2803-4B70-8B43-76F92B868E3A}" type="pres">
      <dgm:prSet presAssocID="{ED4F2DE1-AFE3-4F36-AD30-7A0E5857604F}" presName="parentText" presStyleLbl="node1" presStyleIdx="2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67B929-1B31-49A4-AD23-31DB17499144}" type="pres">
      <dgm:prSet presAssocID="{ED4F2DE1-AFE3-4F36-AD30-7A0E5857604F}" presName="descendantText" presStyleLbl="alignAccFollowNode1" presStyleIdx="2" presStyleCnt="5" custScaleX="132718" custLinFactNeighborX="391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358A26-8B6C-4BEC-BE65-BDD97C4DECEF}" type="pres">
      <dgm:prSet presAssocID="{B81C156A-4377-4156-94BC-D69D130699CB}" presName="sp" presStyleCnt="0"/>
      <dgm:spPr/>
      <dgm:t>
        <a:bodyPr/>
        <a:lstStyle/>
        <a:p>
          <a:endParaRPr lang="it-IT"/>
        </a:p>
      </dgm:t>
    </dgm:pt>
    <dgm:pt modelId="{26854BF7-34A1-4930-AB37-36E1BBDD8E87}" type="pres">
      <dgm:prSet presAssocID="{6A0651A7-CFB9-46A3-ABA0-0F8407BB357F}" presName="linNode" presStyleCnt="0"/>
      <dgm:spPr/>
    </dgm:pt>
    <dgm:pt modelId="{D62F9513-FD21-44CA-A3FE-8A8E1AA0AC74}" type="pres">
      <dgm:prSet presAssocID="{6A0651A7-CFB9-46A3-ABA0-0F8407BB357F}" presName="parentText" presStyleLbl="node1" presStyleIdx="3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97AA47-82E1-44F0-A1E3-337886642699}" type="pres">
      <dgm:prSet presAssocID="{6A0651A7-CFB9-46A3-ABA0-0F8407BB357F}" presName="descendantText" presStyleLbl="alignAccFollowNode1" presStyleIdx="3" presStyleCnt="5" custScaleX="132718" custLinFactNeighborX="391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E73C8F-AAC3-49F5-AE4E-113A2E0A0DD9}" type="pres">
      <dgm:prSet presAssocID="{8C7E591B-ED42-4658-ACBE-14A3BCF520D6}" presName="sp" presStyleCnt="0"/>
      <dgm:spPr/>
    </dgm:pt>
    <dgm:pt modelId="{424843E7-F348-4AA4-8C32-C81E06A866AC}" type="pres">
      <dgm:prSet presAssocID="{8C210775-6B48-4A09-A663-A175F6AE87A8}" presName="linNode" presStyleCnt="0"/>
      <dgm:spPr/>
    </dgm:pt>
    <dgm:pt modelId="{4ABA84CE-3ED7-4F52-B72A-238A9628FADB}" type="pres">
      <dgm:prSet presAssocID="{8C210775-6B48-4A09-A663-A175F6AE87A8}" presName="parentText" presStyleLbl="node1" presStyleIdx="4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FAD997-75FB-4B14-BEAF-2A2E496B81DC}" type="pres">
      <dgm:prSet presAssocID="{8C210775-6B48-4A09-A663-A175F6AE87A8}" presName="descendantText" presStyleLbl="alignAccFollowNode1" presStyleIdx="4" presStyleCnt="5" custScaleX="129483" custLinFactNeighborX="391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445F9C-EA60-465F-BE82-BB7C1EB6395A}" type="presOf" srcId="{63EB7C37-5296-410D-A27D-DFCAFCAC7804}" destId="{5A7510A9-D251-414C-A4FB-254FA3282A15}" srcOrd="0" destOrd="0" presId="urn:microsoft.com/office/officeart/2005/8/layout/vList5"/>
    <dgm:cxn modelId="{FA4C049B-9961-4796-B135-4E842DAFF5DE}" type="presOf" srcId="{4061BD4E-B109-4C67-B7ED-8BD5290B4B49}" destId="{1FFAD997-75FB-4B14-BEAF-2A2E496B81DC}" srcOrd="0" destOrd="2" presId="urn:microsoft.com/office/officeart/2005/8/layout/vList5"/>
    <dgm:cxn modelId="{AD226934-D120-4666-BC3F-2FF91ACE53C3}" type="presOf" srcId="{C320C8D3-FF7D-4CE3-8023-4F3C0905FF72}" destId="{3DBCFFFF-0E3B-42E9-BF7E-B7A7D5958611}" srcOrd="0" destOrd="0" presId="urn:microsoft.com/office/officeart/2005/8/layout/vList5"/>
    <dgm:cxn modelId="{C3E5C657-2719-4F4D-9815-8D9679E12AC9}" srcId="{8C210775-6B48-4A09-A663-A175F6AE87A8}" destId="{24D4AF41-E64A-4690-9816-F47C378CC09F}" srcOrd="0" destOrd="0" parTransId="{1A48A706-EEC9-4459-A17F-1DE128082D75}" sibTransId="{FA46BB8F-6824-4040-B3AA-8702549A4FEF}"/>
    <dgm:cxn modelId="{1E103E63-01CD-4CA1-9622-0ACD14F75957}" srcId="{6A0651A7-CFB9-46A3-ABA0-0F8407BB357F}" destId="{0BFB6851-F903-4066-B307-BB3E9D3997C7}" srcOrd="0" destOrd="0" parTransId="{7533DA4A-B3F2-490C-BDA2-A22CD8CEEF2D}" sibTransId="{A2B99FE9-A47D-499A-AA80-1E7E75E64F4F}"/>
    <dgm:cxn modelId="{C4BDC650-69BD-406B-94F4-A54836153066}" type="presOf" srcId="{32C997C4-719E-49F7-B4EF-F6603833B214}" destId="{A767B929-1B31-49A4-AD23-31DB17499144}" srcOrd="0" destOrd="0" presId="urn:microsoft.com/office/officeart/2005/8/layout/vList5"/>
    <dgm:cxn modelId="{2A530ECD-E8A4-4FFD-8B67-E239F7165CAA}" srcId="{2B65D4BB-A7A5-400C-B83F-D78D04C6107E}" destId="{6FAD2D4A-DF8A-4366-A612-E7A4B09027B5}" srcOrd="0" destOrd="0" parTransId="{FFBDD0CD-B595-4236-946E-C6143A91F238}" sibTransId="{C7AD8AC2-3D15-4116-9045-A68EA328F92B}"/>
    <dgm:cxn modelId="{B816E36B-6E17-495F-A611-42A9B52A1BE6}" srcId="{C320C8D3-FF7D-4CE3-8023-4F3C0905FF72}" destId="{CB0BB236-1F53-4FEE-98BC-859D82EEB1FD}" srcOrd="0" destOrd="0" parTransId="{EC0AA61C-7C38-4E45-93C4-56ECFC594B2F}" sibTransId="{3CEE1E7A-30EC-48EC-9E76-DFB1D872E3A8}"/>
    <dgm:cxn modelId="{3340A161-CFBB-4039-973B-104C95482816}" type="presOf" srcId="{6F277696-32FE-4DA2-8D57-70D9E2A4A689}" destId="{3997AA47-82E1-44F0-A1E3-337886642699}" srcOrd="0" destOrd="1" presId="urn:microsoft.com/office/officeart/2005/8/layout/vList5"/>
    <dgm:cxn modelId="{CA9FE1E7-F1B3-4F4E-9A8A-BC9F3E3B0508}" type="presOf" srcId="{6A0651A7-CFB9-46A3-ABA0-0F8407BB357F}" destId="{D62F9513-FD21-44CA-A3FE-8A8E1AA0AC74}" srcOrd="0" destOrd="0" presId="urn:microsoft.com/office/officeart/2005/8/layout/vList5"/>
    <dgm:cxn modelId="{46AC9190-25DE-41FE-AAA2-E27ED642F8F5}" srcId="{ED4F2DE1-AFE3-4F36-AD30-7A0E5857604F}" destId="{55557B10-DDC2-41E8-A715-3C3606F2B793}" srcOrd="1" destOrd="0" parTransId="{C0D18765-56C4-4CD3-A71D-BAD34FDFFDAE}" sibTransId="{7511A19C-10D2-4347-ABBD-87CFF4E54593}"/>
    <dgm:cxn modelId="{3C48D132-F4FA-4548-9D47-0CE28682E9D9}" type="presOf" srcId="{24D4AF41-E64A-4690-9816-F47C378CC09F}" destId="{1FFAD997-75FB-4B14-BEAF-2A2E496B81DC}" srcOrd="0" destOrd="0" presId="urn:microsoft.com/office/officeart/2005/8/layout/vList5"/>
    <dgm:cxn modelId="{269009C5-9D4C-44E2-B1BE-391C5E9A4F3C}" srcId="{63EB7C37-5296-410D-A27D-DFCAFCAC7804}" destId="{8C210775-6B48-4A09-A663-A175F6AE87A8}" srcOrd="4" destOrd="0" parTransId="{2B614F66-8293-4409-A4E8-241C199685D9}" sibTransId="{CB4218CF-6742-43BC-A1B9-2843F103D90D}"/>
    <dgm:cxn modelId="{DECBD757-714E-4A34-ADA9-3A34DEF40A2A}" type="presOf" srcId="{ED4F2DE1-AFE3-4F36-AD30-7A0E5857604F}" destId="{B6A88CC8-2803-4B70-8B43-76F92B868E3A}" srcOrd="0" destOrd="0" presId="urn:microsoft.com/office/officeart/2005/8/layout/vList5"/>
    <dgm:cxn modelId="{172296A4-26B9-42DC-9671-33362AB562D6}" type="presOf" srcId="{F5FB44E7-2776-4CBF-AE87-1B48D187B1EF}" destId="{1FFAD997-75FB-4B14-BEAF-2A2E496B81DC}" srcOrd="0" destOrd="1" presId="urn:microsoft.com/office/officeart/2005/8/layout/vList5"/>
    <dgm:cxn modelId="{23BD5989-9433-4095-AA4F-367E4D65DE7A}" srcId="{C320C8D3-FF7D-4CE3-8023-4F3C0905FF72}" destId="{6134BA74-75C6-4186-930D-C1D0674F7D35}" srcOrd="1" destOrd="0" parTransId="{DD9147D8-2086-49F6-A858-C12045B61500}" sibTransId="{EC39EAEB-3893-41BD-9AD2-894474CA0D10}"/>
    <dgm:cxn modelId="{432CF524-DF13-41F9-958E-2A53285C16DD}" type="presOf" srcId="{6134BA74-75C6-4186-930D-C1D0674F7D35}" destId="{DAA80FAF-C3C4-4640-920E-D239F2BC54FE}" srcOrd="0" destOrd="1" presId="urn:microsoft.com/office/officeart/2005/8/layout/vList5"/>
    <dgm:cxn modelId="{D58303E5-FE9F-4291-B344-F66378287FD9}" srcId="{63EB7C37-5296-410D-A27D-DFCAFCAC7804}" destId="{C320C8D3-FF7D-4CE3-8023-4F3C0905FF72}" srcOrd="0" destOrd="0" parTransId="{8D8285CD-327C-4CCC-AD78-FD2B5D81CDA1}" sibTransId="{259C972B-0B08-4FAC-BFAE-373EFE2FFD15}"/>
    <dgm:cxn modelId="{E752A5B1-9AB7-42DD-BDC6-34281A56E426}" type="presOf" srcId="{8C210775-6B48-4A09-A663-A175F6AE87A8}" destId="{4ABA84CE-3ED7-4F52-B72A-238A9628FADB}" srcOrd="0" destOrd="0" presId="urn:microsoft.com/office/officeart/2005/8/layout/vList5"/>
    <dgm:cxn modelId="{40187A1E-B2B6-4864-93ED-09F62BAC5B8E}" srcId="{6A0651A7-CFB9-46A3-ABA0-0F8407BB357F}" destId="{6F277696-32FE-4DA2-8D57-70D9E2A4A689}" srcOrd="1" destOrd="0" parTransId="{A8B87289-7846-4D9A-B156-6ADEFDC599F8}" sibTransId="{E93BA65E-B7E9-45CF-AFF9-46183D81BD97}"/>
    <dgm:cxn modelId="{A04B25EE-488D-4FCD-8D48-3B3D79610ECB}" srcId="{6A0651A7-CFB9-46A3-ABA0-0F8407BB357F}" destId="{16F79ABB-296D-416D-85D2-522C5B1570FF}" srcOrd="2" destOrd="0" parTransId="{1CEE8D71-AE5A-4B04-BB20-03ED580DD26C}" sibTransId="{515CF6F6-F700-48F8-9D6B-2D377F028EC8}"/>
    <dgm:cxn modelId="{79350C18-F35A-46F3-B9B3-C019668D93F6}" srcId="{8C210775-6B48-4A09-A663-A175F6AE87A8}" destId="{4061BD4E-B109-4C67-B7ED-8BD5290B4B49}" srcOrd="2" destOrd="0" parTransId="{92F89BF5-F68E-4C2A-AA1B-593A65A953EF}" sibTransId="{9FCABC43-86F2-4BB4-A9B8-AF3830F09F03}"/>
    <dgm:cxn modelId="{236B4A84-10A7-4C09-8AB4-3F9879B16FF9}" type="presOf" srcId="{2B65D4BB-A7A5-400C-B83F-D78D04C6107E}" destId="{FA748E17-EA6A-4711-BF2D-77249CE3813F}" srcOrd="0" destOrd="0" presId="urn:microsoft.com/office/officeart/2005/8/layout/vList5"/>
    <dgm:cxn modelId="{0DA76C79-5359-48FB-86FA-EE0D060A2C70}" srcId="{8C210775-6B48-4A09-A663-A175F6AE87A8}" destId="{F5FB44E7-2776-4CBF-AE87-1B48D187B1EF}" srcOrd="1" destOrd="0" parTransId="{5E5E0C5F-4E46-48CC-ADB1-62A7B1970578}" sibTransId="{01148345-A1A0-407D-B0FC-F1EFDE256696}"/>
    <dgm:cxn modelId="{8CBB84B7-C193-46D6-B6FF-02E57851E1F0}" type="presOf" srcId="{55557B10-DDC2-41E8-A715-3C3606F2B793}" destId="{A767B929-1B31-49A4-AD23-31DB17499144}" srcOrd="0" destOrd="1" presId="urn:microsoft.com/office/officeart/2005/8/layout/vList5"/>
    <dgm:cxn modelId="{F0FE3FCB-65B9-47CB-8E98-C648B468DE76}" srcId="{63EB7C37-5296-410D-A27D-DFCAFCAC7804}" destId="{ED4F2DE1-AFE3-4F36-AD30-7A0E5857604F}" srcOrd="2" destOrd="0" parTransId="{83106200-7383-4A92-91B8-5C6999B59752}" sibTransId="{B81C156A-4377-4156-94BC-D69D130699CB}"/>
    <dgm:cxn modelId="{A5D0CA87-8116-4F79-9DE1-B4A5C9C01F18}" srcId="{ED4F2DE1-AFE3-4F36-AD30-7A0E5857604F}" destId="{32C997C4-719E-49F7-B4EF-F6603833B214}" srcOrd="0" destOrd="0" parTransId="{812B5097-B187-45F3-BB9F-7CDA118EC4FA}" sibTransId="{31E07C66-0E84-482A-ADF1-9DECF2B47463}"/>
    <dgm:cxn modelId="{6CC36C43-548C-4BC4-A90B-47014FAB5721}" srcId="{2B65D4BB-A7A5-400C-B83F-D78D04C6107E}" destId="{06125824-60E4-4F57-9604-8BEC5DA65FF9}" srcOrd="1" destOrd="0" parTransId="{D4619D9A-DA34-4825-9A78-371D74EA71B2}" sibTransId="{48EEFF46-6C89-46E4-8FBE-B36A52FD6984}"/>
    <dgm:cxn modelId="{A9587E36-0F8A-4AA0-BA86-3B23540E5F02}" srcId="{63EB7C37-5296-410D-A27D-DFCAFCAC7804}" destId="{2B65D4BB-A7A5-400C-B83F-D78D04C6107E}" srcOrd="1" destOrd="0" parTransId="{214F073D-1EA4-4555-AB54-4A84F6B67F78}" sibTransId="{B3C48B30-DB2D-4615-9D1E-2FAACD7232C0}"/>
    <dgm:cxn modelId="{94A3B2A3-B07E-4FB5-BDBD-34C7F761F578}" type="presOf" srcId="{06125824-60E4-4F57-9604-8BEC5DA65FF9}" destId="{B44BA3D4-0BFD-47A7-BF10-12EE44BC6102}" srcOrd="0" destOrd="1" presId="urn:microsoft.com/office/officeart/2005/8/layout/vList5"/>
    <dgm:cxn modelId="{9C418A55-2F6E-46F7-A89E-F08DF9AE62DF}" srcId="{63EB7C37-5296-410D-A27D-DFCAFCAC7804}" destId="{6A0651A7-CFB9-46A3-ABA0-0F8407BB357F}" srcOrd="3" destOrd="0" parTransId="{82E0B638-F05E-4F4F-A95F-5BBBE3542D8B}" sibTransId="{8C7E591B-ED42-4658-ACBE-14A3BCF520D6}"/>
    <dgm:cxn modelId="{A81E76D5-6B87-47CA-8B64-2994DA0AEB96}" type="presOf" srcId="{16F79ABB-296D-416D-85D2-522C5B1570FF}" destId="{3997AA47-82E1-44F0-A1E3-337886642699}" srcOrd="0" destOrd="2" presId="urn:microsoft.com/office/officeart/2005/8/layout/vList5"/>
    <dgm:cxn modelId="{3A589CF1-8CCD-45EB-9539-91001F1FF8CC}" type="presOf" srcId="{6FAD2D4A-DF8A-4366-A612-E7A4B09027B5}" destId="{B44BA3D4-0BFD-47A7-BF10-12EE44BC6102}" srcOrd="0" destOrd="0" presId="urn:microsoft.com/office/officeart/2005/8/layout/vList5"/>
    <dgm:cxn modelId="{C83E9698-B7A4-440C-BC3D-233CD53A750A}" type="presOf" srcId="{0BFB6851-F903-4066-B307-BB3E9D3997C7}" destId="{3997AA47-82E1-44F0-A1E3-337886642699}" srcOrd="0" destOrd="0" presId="urn:microsoft.com/office/officeart/2005/8/layout/vList5"/>
    <dgm:cxn modelId="{E640EDCB-EBB1-43C5-91F5-AD5B085E3417}" type="presOf" srcId="{CB0BB236-1F53-4FEE-98BC-859D82EEB1FD}" destId="{DAA80FAF-C3C4-4640-920E-D239F2BC54FE}" srcOrd="0" destOrd="0" presId="urn:microsoft.com/office/officeart/2005/8/layout/vList5"/>
    <dgm:cxn modelId="{F56C5E72-F092-4960-AA99-3CD23331ED62}" type="presParOf" srcId="{5A7510A9-D251-414C-A4FB-254FA3282A15}" destId="{BEB95E2F-59D4-4C26-B363-CD5AE3191D3E}" srcOrd="0" destOrd="0" presId="urn:microsoft.com/office/officeart/2005/8/layout/vList5"/>
    <dgm:cxn modelId="{079883D5-B3CD-4F2A-A80A-59575ED99A05}" type="presParOf" srcId="{BEB95E2F-59D4-4C26-B363-CD5AE3191D3E}" destId="{3DBCFFFF-0E3B-42E9-BF7E-B7A7D5958611}" srcOrd="0" destOrd="0" presId="urn:microsoft.com/office/officeart/2005/8/layout/vList5"/>
    <dgm:cxn modelId="{DAE2ABF6-D11A-42A8-B9F9-BDB530B41055}" type="presParOf" srcId="{BEB95E2F-59D4-4C26-B363-CD5AE3191D3E}" destId="{DAA80FAF-C3C4-4640-920E-D239F2BC54FE}" srcOrd="1" destOrd="0" presId="urn:microsoft.com/office/officeart/2005/8/layout/vList5"/>
    <dgm:cxn modelId="{3B7022BD-2195-47F7-ACA4-6BF18221D7C4}" type="presParOf" srcId="{5A7510A9-D251-414C-A4FB-254FA3282A15}" destId="{19C094CB-8DF8-4C3C-B248-85075187BC3A}" srcOrd="1" destOrd="0" presId="urn:microsoft.com/office/officeart/2005/8/layout/vList5"/>
    <dgm:cxn modelId="{87F69553-3C75-46C5-840F-262E769361BE}" type="presParOf" srcId="{5A7510A9-D251-414C-A4FB-254FA3282A15}" destId="{3FBFB684-8836-4ECB-A026-426A063EBDDB}" srcOrd="2" destOrd="0" presId="urn:microsoft.com/office/officeart/2005/8/layout/vList5"/>
    <dgm:cxn modelId="{2228878D-911C-4045-B4A7-5328BA7B63E8}" type="presParOf" srcId="{3FBFB684-8836-4ECB-A026-426A063EBDDB}" destId="{FA748E17-EA6A-4711-BF2D-77249CE3813F}" srcOrd="0" destOrd="0" presId="urn:microsoft.com/office/officeart/2005/8/layout/vList5"/>
    <dgm:cxn modelId="{84B06494-16C1-413B-A9C9-4F0CA6F5BFF6}" type="presParOf" srcId="{3FBFB684-8836-4ECB-A026-426A063EBDDB}" destId="{B44BA3D4-0BFD-47A7-BF10-12EE44BC6102}" srcOrd="1" destOrd="0" presId="urn:microsoft.com/office/officeart/2005/8/layout/vList5"/>
    <dgm:cxn modelId="{0DDAF768-F093-4B15-8D93-47B3D678B176}" type="presParOf" srcId="{5A7510A9-D251-414C-A4FB-254FA3282A15}" destId="{B245B90C-91A6-4945-95F4-EC9B45C3E037}" srcOrd="3" destOrd="0" presId="urn:microsoft.com/office/officeart/2005/8/layout/vList5"/>
    <dgm:cxn modelId="{28621AB8-42DC-43FA-B401-E0053F4F111D}" type="presParOf" srcId="{5A7510A9-D251-414C-A4FB-254FA3282A15}" destId="{DA918ED7-0E67-4244-B078-AE76E8E0D7BF}" srcOrd="4" destOrd="0" presId="urn:microsoft.com/office/officeart/2005/8/layout/vList5"/>
    <dgm:cxn modelId="{57B84C92-C791-42CD-A00E-CEA3FD2A109F}" type="presParOf" srcId="{DA918ED7-0E67-4244-B078-AE76E8E0D7BF}" destId="{B6A88CC8-2803-4B70-8B43-76F92B868E3A}" srcOrd="0" destOrd="0" presId="urn:microsoft.com/office/officeart/2005/8/layout/vList5"/>
    <dgm:cxn modelId="{84984AE4-ED25-45AA-AC4E-7E0834C53EB2}" type="presParOf" srcId="{DA918ED7-0E67-4244-B078-AE76E8E0D7BF}" destId="{A767B929-1B31-49A4-AD23-31DB17499144}" srcOrd="1" destOrd="0" presId="urn:microsoft.com/office/officeart/2005/8/layout/vList5"/>
    <dgm:cxn modelId="{EBDFAFC1-E3AA-4FEA-AECC-0E8F3ECA3364}" type="presParOf" srcId="{5A7510A9-D251-414C-A4FB-254FA3282A15}" destId="{40358A26-8B6C-4BEC-BE65-BDD97C4DECEF}" srcOrd="5" destOrd="0" presId="urn:microsoft.com/office/officeart/2005/8/layout/vList5"/>
    <dgm:cxn modelId="{1E33B75A-F304-4A13-B28B-2FDB35B32BEB}" type="presParOf" srcId="{5A7510A9-D251-414C-A4FB-254FA3282A15}" destId="{26854BF7-34A1-4930-AB37-36E1BBDD8E87}" srcOrd="6" destOrd="0" presId="urn:microsoft.com/office/officeart/2005/8/layout/vList5"/>
    <dgm:cxn modelId="{EF54B71D-AAA1-4F0D-BCD0-23D72A2C7B98}" type="presParOf" srcId="{26854BF7-34A1-4930-AB37-36E1BBDD8E87}" destId="{D62F9513-FD21-44CA-A3FE-8A8E1AA0AC74}" srcOrd="0" destOrd="0" presId="urn:microsoft.com/office/officeart/2005/8/layout/vList5"/>
    <dgm:cxn modelId="{864329C5-FFC8-4CB0-A081-3FAFCDDA2D0D}" type="presParOf" srcId="{26854BF7-34A1-4930-AB37-36E1BBDD8E87}" destId="{3997AA47-82E1-44F0-A1E3-337886642699}" srcOrd="1" destOrd="0" presId="urn:microsoft.com/office/officeart/2005/8/layout/vList5"/>
    <dgm:cxn modelId="{37A0EA8A-BE29-46B5-9D30-3CA58BCDFF65}" type="presParOf" srcId="{5A7510A9-D251-414C-A4FB-254FA3282A15}" destId="{24E73C8F-AAC3-49F5-AE4E-113A2E0A0DD9}" srcOrd="7" destOrd="0" presId="urn:microsoft.com/office/officeart/2005/8/layout/vList5"/>
    <dgm:cxn modelId="{000F38C5-5C67-474B-A274-840954F42137}" type="presParOf" srcId="{5A7510A9-D251-414C-A4FB-254FA3282A15}" destId="{424843E7-F348-4AA4-8C32-C81E06A866AC}" srcOrd="8" destOrd="0" presId="urn:microsoft.com/office/officeart/2005/8/layout/vList5"/>
    <dgm:cxn modelId="{8190BBCD-A026-45E2-9700-626FF6693DB8}" type="presParOf" srcId="{424843E7-F348-4AA4-8C32-C81E06A866AC}" destId="{4ABA84CE-3ED7-4F52-B72A-238A9628FADB}" srcOrd="0" destOrd="0" presId="urn:microsoft.com/office/officeart/2005/8/layout/vList5"/>
    <dgm:cxn modelId="{0347D142-B3F0-4D5A-9C03-FE31E7B3DA88}" type="presParOf" srcId="{424843E7-F348-4AA4-8C32-C81E06A866AC}" destId="{1FFAD997-75FB-4B14-BEAF-2A2E496B81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2304" y="0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5EE2BA1-1CA0-4D85-9848-B4246878E901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19729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2304" y="9719729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0634728-7579-4402-96DA-CC9680E6B5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6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511652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14/04/2016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2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719598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4" y="9719598"/>
            <a:ext cx="3077739" cy="51165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B6F57221-99CB-4384-A750-84E153AB2D5F}" type="slidenum">
              <a:rPr lang="it-IT">
                <a:latin typeface="Calibri" pitchFamily="34" charset="0"/>
              </a:rPr>
              <a:pPr eaLnBrk="1" hangingPunct="1"/>
              <a:t>1</a:t>
            </a:fld>
            <a:endParaRPr lang="it-IT" dirty="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34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EC42-ABF3-4636-B3B2-32C28769C4F9}" type="datetime1">
              <a:rPr lang="it-IT" smtClean="0"/>
              <a:t>14/04/2016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3456-17EC-4067-9815-640181B476F4}" type="datetime1">
              <a:rPr lang="it-IT" smtClean="0"/>
              <a:t>14/04/2016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2E911-098F-40F9-996D-E70EB1854116}" type="datetime1">
              <a:rPr lang="it-IT" smtClean="0"/>
              <a:t>14/04/2016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6F39-0B09-41A2-B4B5-AB3DB140F353}" type="datetime1">
              <a:rPr lang="it-IT" smtClean="0"/>
              <a:t>14/04/2016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13D5-729A-4ECB-8D3B-419841AF97F1}" type="datetime1">
              <a:rPr lang="it-IT" smtClean="0"/>
              <a:t>14/04/2016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3B36-1EA6-4091-9494-C31FD2A257D3}" type="datetime1">
              <a:rPr lang="it-IT" smtClean="0"/>
              <a:t>14/04/2016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E41D2-978C-4BEA-ADD3-BFBA45806705}" type="datetime1">
              <a:rPr lang="it-IT" smtClean="0"/>
              <a:t>14/04/2016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79C9-049C-44A7-94D0-515EB512C612}" type="datetime1">
              <a:rPr lang="it-IT" smtClean="0"/>
              <a:t>14/04/2016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F4CE-0480-4991-A457-EFF8339B0365}" type="datetime1">
              <a:rPr lang="it-IT" smtClean="0"/>
              <a:t>14/04/2016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2EE4-6DEE-46BD-830B-1DB8EEAB517D}" type="datetime1">
              <a:rPr lang="it-IT" smtClean="0"/>
              <a:t>14/04/2016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AFEED-35FC-4F18-879D-FA951CCE0918}" type="datetime1">
              <a:rPr lang="it-IT" smtClean="0"/>
              <a:t>14/04/2016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087D5D38-990F-4B9A-AA0F-10F52AE9E6DF}" type="datetime1">
              <a:rPr lang="it-IT" smtClean="0"/>
              <a:t>14/04/2016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vur.org/attachments/article/26/1.%20Linee%20guida%20Riesame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vur.org/attachments/article/26/3.%20convenzionali%20-%20Indicazioni%20operative%20per%20le%20CEV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 ESTER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295"/>
          <a:stretch/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7544" y="719599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Presidio della Qualità</a:t>
            </a:r>
          </a:p>
          <a:p>
            <a:pPr algn="ctr"/>
            <a:endParaRPr lang="it-IT" sz="40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Riunione su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 «Rapporti </a:t>
            </a:r>
            <a:r>
              <a:rPr lang="it-IT" sz="4000" b="1" dirty="0">
                <a:solidFill>
                  <a:schemeClr val="bg1"/>
                </a:solidFill>
                <a:latin typeface="Helvetica"/>
                <a:cs typeface="Helvetica"/>
              </a:rPr>
              <a:t>di </a:t>
            </a:r>
            <a:r>
              <a:rPr lang="it-I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Riesame 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annuale e ciclico» </a:t>
            </a:r>
          </a:p>
          <a:p>
            <a:pPr algn="ctr"/>
            <a:endParaRPr lang="it-IT" sz="40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-Anno 2016-</a:t>
            </a:r>
          </a:p>
          <a:p>
            <a:pPr algn="ctr"/>
            <a:endParaRPr lang="it-IT" sz="40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it-IT" sz="22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Helvetica"/>
                <a:cs typeface="Helvetica"/>
              </a:rPr>
              <a:t>Udine, 16 dicembre 2015</a:t>
            </a:r>
            <a:endParaRPr lang="it-IT" sz="2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6504438"/>
            <a:ext cx="29322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Helvetica"/>
                <a:cs typeface="Helvetica"/>
              </a:rPr>
              <a:t>Servizio Sviluppo e controllo direzionale (SCON)</a:t>
            </a:r>
            <a:endParaRPr lang="it-IT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6006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59461" y="107340"/>
            <a:ext cx="6615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i="1" dirty="0" smtClean="0">
                <a:solidFill>
                  <a:schemeClr val="bg1"/>
                </a:solidFill>
                <a:latin typeface="+mj-lt"/>
                <a:cs typeface="Helvetica"/>
              </a:rPr>
              <a:t>LE FONTI PER L’ESAME A DISTANZA DELLA CEV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122879" y="916732"/>
            <a:ext cx="8898241" cy="594126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b="1" u="sng" dirty="0" smtClean="0">
                <a:solidFill>
                  <a:srgbClr val="ED7D3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FONTI</a:t>
            </a:r>
            <a:r>
              <a:rPr lang="it-IT" sz="2400" b="1" dirty="0" smtClean="0">
                <a:solidFill>
                  <a:srgbClr val="ED7D3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solidFill>
                  <a:srgbClr val="ED7D3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SUA-</a:t>
            </a:r>
            <a:r>
              <a:rPr lang="it-IT" sz="2400" b="1" dirty="0" err="1" smtClean="0">
                <a:solidFill>
                  <a:srgbClr val="ED7D3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CdS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(ultimi tre anni, </a:t>
            </a:r>
            <a:r>
              <a:rPr lang="it-IT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in prima applicazione le ultime predisposte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Rapporti </a:t>
            </a:r>
            <a:r>
              <a:rPr lang="it-IT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 Riesame annuali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(ultimi tre anni, </a:t>
            </a:r>
            <a:r>
              <a:rPr lang="it-IT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in prima applicazione gli ultimi predisposti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Rapporto </a:t>
            </a:r>
            <a:r>
              <a:rPr lang="it-IT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 Riesame ciclico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(redatto entro gli ultimi 3 anni)</a:t>
            </a: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solidFill>
                  <a:srgbClr val="ED7D3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Relazioni </a:t>
            </a:r>
            <a:r>
              <a:rPr lang="it-IT" sz="2400" b="1" dirty="0">
                <a:solidFill>
                  <a:srgbClr val="ED7D3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annuali delle Commissioni Paritetiche docenti-studenti</a:t>
            </a:r>
            <a:r>
              <a:rPr lang="it-IT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(ultimi tre anni, </a:t>
            </a:r>
            <a:r>
              <a:rPr lang="it-IT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in prima applicazione le ultime predisposte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10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76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707904" y="116632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RAPPORTO DI RIESAME 2016 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683568" y="620688"/>
            <a:ext cx="79958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 smtClean="0">
                <a:solidFill>
                  <a:srgbClr val="05777D"/>
                </a:solidFill>
              </a:rPr>
              <a:t>IL RAPPORTO DI RIESAME </a:t>
            </a:r>
          </a:p>
          <a:p>
            <a:pPr algn="just"/>
            <a:endParaRPr lang="it-IT" sz="2200" b="1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2200" dirty="0" smtClean="0"/>
              <a:t>è parte </a:t>
            </a:r>
            <a:r>
              <a:rPr lang="it-IT" sz="2200" dirty="0"/>
              <a:t>integrante </a:t>
            </a:r>
            <a:r>
              <a:rPr lang="it-IT" sz="2200" dirty="0" smtClean="0"/>
              <a:t>del Sistema di Assicurazione </a:t>
            </a:r>
            <a:r>
              <a:rPr lang="it-IT" sz="2200" dirty="0"/>
              <a:t>della Qualità delle attività di </a:t>
            </a:r>
            <a:r>
              <a:rPr lang="it-IT" sz="2200" dirty="0" smtClean="0"/>
              <a:t>formazione;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2200" dirty="0" smtClean="0"/>
              <a:t>è </a:t>
            </a:r>
            <a:r>
              <a:rPr lang="it-IT" sz="2200" dirty="0"/>
              <a:t>un </a:t>
            </a:r>
            <a:r>
              <a:rPr lang="it-IT" sz="2200" u="sng" dirty="0"/>
              <a:t>processo periodico e programmato</a:t>
            </a:r>
            <a:r>
              <a:rPr lang="it-IT" sz="2200" dirty="0"/>
              <a:t> </a:t>
            </a:r>
            <a:r>
              <a:rPr lang="it-IT" sz="2200" dirty="0" smtClean="0"/>
              <a:t>per </a:t>
            </a:r>
            <a:r>
              <a:rPr lang="it-IT" sz="2200" dirty="0"/>
              <a:t>verificare l’</a:t>
            </a:r>
            <a:r>
              <a:rPr lang="it-IT" sz="2200" u="sng" dirty="0"/>
              <a:t>adeguatezza</a:t>
            </a:r>
            <a:r>
              <a:rPr lang="it-IT" sz="2200" dirty="0"/>
              <a:t> degli obiettivi di apprendimento che il Corso di Studio si è proposto, la </a:t>
            </a:r>
            <a:r>
              <a:rPr lang="it-IT" sz="2200" u="sng" dirty="0"/>
              <a:t>corrispondenza</a:t>
            </a:r>
            <a:r>
              <a:rPr lang="it-IT" sz="2200" dirty="0"/>
              <a:t> tra gli obiettivi e i risultati e l’</a:t>
            </a:r>
            <a:r>
              <a:rPr lang="it-IT" sz="2200" u="sng" dirty="0"/>
              <a:t>efficacia</a:t>
            </a:r>
            <a:r>
              <a:rPr lang="it-IT" sz="2200" dirty="0"/>
              <a:t> del modo con cui il Corso è </a:t>
            </a:r>
            <a:r>
              <a:rPr lang="it-IT" sz="2200" dirty="0" smtClean="0"/>
              <a:t>gestito;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2200" dirty="0" smtClean="0"/>
              <a:t>include </a:t>
            </a:r>
            <a:r>
              <a:rPr lang="it-IT" sz="2200" dirty="0"/>
              <a:t>la </a:t>
            </a:r>
            <a:r>
              <a:rPr lang="it-IT" sz="2200" u="sng" dirty="0"/>
              <a:t>ricerca delle cause</a:t>
            </a:r>
            <a:r>
              <a:rPr lang="it-IT" sz="2200" dirty="0"/>
              <a:t> di eventuali risultati insoddisfacenti, al fine di </a:t>
            </a:r>
            <a:r>
              <a:rPr lang="it-IT" sz="2200" u="sng" dirty="0"/>
              <a:t>adottare</a:t>
            </a:r>
            <a:r>
              <a:rPr lang="it-IT" sz="2200" dirty="0"/>
              <a:t> tutti gli opportuni </a:t>
            </a:r>
            <a:r>
              <a:rPr lang="it-IT" sz="2200" u="sng" dirty="0"/>
              <a:t>interventi</a:t>
            </a:r>
            <a:r>
              <a:rPr lang="it-IT" sz="2200" dirty="0"/>
              <a:t> di </a:t>
            </a:r>
            <a:r>
              <a:rPr lang="it-IT" sz="2200" u="sng" dirty="0"/>
              <a:t>correzione</a:t>
            </a:r>
            <a:r>
              <a:rPr lang="it-IT" sz="2200" dirty="0"/>
              <a:t> e </a:t>
            </a:r>
            <a:r>
              <a:rPr lang="it-IT" sz="2200" u="sng" dirty="0"/>
              <a:t>miglioramento</a:t>
            </a:r>
            <a:endParaRPr lang="it-IT" sz="2200" u="sng" dirty="0" smtClean="0"/>
          </a:p>
          <a:p>
            <a:pPr marL="285750" indent="-285750" algn="ctr"/>
            <a:endParaRPr lang="it-IT" sz="2000" b="1" dirty="0" smtClean="0"/>
          </a:p>
          <a:p>
            <a:pPr algn="just"/>
            <a:r>
              <a:rPr lang="it-IT" sz="2200" dirty="0" smtClean="0"/>
              <a:t>Il </a:t>
            </a:r>
            <a:r>
              <a:rPr lang="it-IT" sz="2200" dirty="0"/>
              <a:t>Riesame, </a:t>
            </a:r>
            <a:r>
              <a:rPr lang="it-IT" sz="2200" b="1" u="sng" dirty="0">
                <a:solidFill>
                  <a:srgbClr val="00B050"/>
                </a:solidFill>
              </a:rPr>
              <a:t>annuale</a:t>
            </a:r>
            <a:r>
              <a:rPr lang="it-IT" sz="2200" dirty="0">
                <a:solidFill>
                  <a:srgbClr val="00B050"/>
                </a:solidFill>
              </a:rPr>
              <a:t> </a:t>
            </a:r>
            <a:r>
              <a:rPr lang="it-IT" sz="2200" dirty="0"/>
              <a:t>e</a:t>
            </a:r>
            <a:r>
              <a:rPr lang="it-IT" sz="2200" dirty="0" smtClean="0"/>
              <a:t> </a:t>
            </a:r>
            <a:r>
              <a:rPr lang="it-IT" sz="2200" b="1" u="sng" dirty="0">
                <a:solidFill>
                  <a:srgbClr val="00B050"/>
                </a:solidFill>
              </a:rPr>
              <a:t>ciclico</a:t>
            </a:r>
            <a:r>
              <a:rPr lang="it-IT" sz="2200" dirty="0"/>
              <a:t>, è </a:t>
            </a:r>
            <a:r>
              <a:rPr lang="it-IT" sz="2200" dirty="0" smtClean="0"/>
              <a:t>un momento </a:t>
            </a:r>
            <a:r>
              <a:rPr lang="it-IT" sz="2200" dirty="0"/>
              <a:t>di autovalutazione in cui i responsabili della gestione dei </a:t>
            </a:r>
            <a:r>
              <a:rPr lang="it-IT" sz="2200" dirty="0" err="1"/>
              <a:t>CdS</a:t>
            </a:r>
            <a:r>
              <a:rPr lang="it-IT" sz="2200" dirty="0"/>
              <a:t> </a:t>
            </a:r>
            <a:r>
              <a:rPr lang="it-IT" sz="2200" dirty="0" smtClean="0"/>
              <a:t>«</a:t>
            </a:r>
            <a:r>
              <a:rPr lang="it-IT" sz="2200" i="1" dirty="0" smtClean="0">
                <a:solidFill>
                  <a:srgbClr val="00B050"/>
                </a:solidFill>
              </a:rPr>
              <a:t>fanno </a:t>
            </a:r>
            <a:r>
              <a:rPr lang="it-IT" sz="2200" i="1" dirty="0">
                <a:solidFill>
                  <a:srgbClr val="00B050"/>
                </a:solidFill>
              </a:rPr>
              <a:t>i conti con le proprie promesse e con i propri risultati lasciandone una documentazione scritta</a:t>
            </a:r>
            <a:r>
              <a:rPr lang="it-IT" sz="2200" dirty="0"/>
              <a:t>» (</a:t>
            </a:r>
            <a:r>
              <a:rPr lang="it-IT" dirty="0"/>
              <a:t>Fonte: ANVUR </a:t>
            </a:r>
            <a:r>
              <a:rPr lang="it-IT" sz="1600" dirty="0">
                <a:hlinkClick r:id="rId2"/>
              </a:rPr>
              <a:t>http://www.anvur.org/attachments/article/26/1.%</a:t>
            </a:r>
            <a:r>
              <a:rPr lang="it-IT" sz="1600" dirty="0" smtClean="0">
                <a:hlinkClick r:id="rId2"/>
              </a:rPr>
              <a:t>20Linee%20guida%20Riesame.pdf</a:t>
            </a:r>
            <a:r>
              <a:rPr lang="it-IT" sz="1600" dirty="0" smtClean="0"/>
              <a:t> </a:t>
            </a:r>
            <a:r>
              <a:rPr lang="it-IT" sz="2200" dirty="0" smtClean="0"/>
              <a:t>)</a:t>
            </a:r>
            <a:endParaRPr lang="it-IT" sz="2200" dirty="0"/>
          </a:p>
          <a:p>
            <a:pPr marL="285750" indent="-285750" algn="ctr"/>
            <a:endParaRPr lang="it-I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868495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899592" y="2690336"/>
            <a:ext cx="7995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u="sng" dirty="0" smtClean="0">
                <a:solidFill>
                  <a:srgbClr val="0070C0"/>
                </a:solidFill>
              </a:rPr>
              <a:t>IL RAPPORTO DI RIESAME ANNUALE </a:t>
            </a:r>
          </a:p>
          <a:p>
            <a:pPr algn="just"/>
            <a:endParaRPr lang="it-IT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300856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707904" y="116632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RAPPORTO DI RIESAME ANNUALE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251520" y="620688"/>
            <a:ext cx="849694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/>
              <a:t>Il Rapporto viene </a:t>
            </a:r>
            <a:r>
              <a:rPr lang="it-IT" sz="2200" dirty="0"/>
              <a:t>redatto annualmente al fine di </a:t>
            </a:r>
            <a:r>
              <a:rPr lang="it-IT" sz="2200" u="sng" dirty="0"/>
              <a:t>tenere sotto controllo</a:t>
            </a:r>
            <a:r>
              <a:rPr lang="it-IT" sz="2200" dirty="0"/>
              <a:t> </a:t>
            </a:r>
            <a:r>
              <a:rPr lang="it-IT" sz="2200" b="1" dirty="0"/>
              <a:t>le attività di formazione, i loro strumenti, i servizi e le infrastrutture</a:t>
            </a:r>
            <a:r>
              <a:rPr lang="it-IT" sz="2200" dirty="0"/>
              <a:t>. Sulla base di quanto emerge dall’</a:t>
            </a:r>
            <a:r>
              <a:rPr lang="it-IT" sz="2200" b="1" dirty="0"/>
              <a:t>analisi</a:t>
            </a:r>
            <a:r>
              <a:rPr lang="it-IT" sz="2200" dirty="0">
                <a:solidFill>
                  <a:srgbClr val="FF9900"/>
                </a:solidFill>
              </a:rPr>
              <a:t> </a:t>
            </a:r>
            <a:r>
              <a:rPr lang="it-IT" sz="2200" b="1" dirty="0"/>
              <a:t>dei dati quantitativi </a:t>
            </a:r>
            <a:r>
              <a:rPr lang="it-IT" sz="2200" dirty="0"/>
              <a:t>(</a:t>
            </a:r>
            <a:r>
              <a:rPr lang="it-IT" sz="2200" u="sng" dirty="0"/>
              <a:t>ingresso nel Corso di Studio, regolarità del percorso di studio, uscita dal Corso di Studio e ingresso nel mercato del lavoro</a:t>
            </a:r>
            <a:r>
              <a:rPr lang="it-IT" sz="2200" dirty="0"/>
              <a:t>) e di </a:t>
            </a:r>
            <a:r>
              <a:rPr lang="it-IT" sz="2200" u="sng" dirty="0"/>
              <a:t>indicatori</a:t>
            </a:r>
            <a:r>
              <a:rPr lang="it-IT" sz="2200" dirty="0"/>
              <a:t> da essi derivati, tenuto conto della loro evoluzione nel corso degli anni accademici precedenti, delle criticità osservate o segnalate sui singoli segmenti del percorso di studio e sul loro coordinamento nel corso dei periodi didattici, </a:t>
            </a:r>
            <a:r>
              <a:rPr lang="it-IT" sz="2200" u="sng" dirty="0"/>
              <a:t>il Rapporto di Riesame annuale documenta, analizza e commenta</a:t>
            </a:r>
            <a:r>
              <a:rPr lang="it-IT" sz="2200" dirty="0"/>
              <a:t>:</a:t>
            </a:r>
          </a:p>
          <a:p>
            <a:pPr marL="541338" indent="-269875" algn="just">
              <a:buFont typeface="+mj-lt"/>
              <a:buAutoNum type="alphaLcParenR"/>
            </a:pPr>
            <a:r>
              <a:rPr lang="it-IT" sz="2200" dirty="0" smtClean="0"/>
              <a:t>gli </a:t>
            </a:r>
            <a:r>
              <a:rPr lang="it-IT" sz="2200" dirty="0"/>
              <a:t>effetti delle azioni correttive annunciate nei Rapporti di Riesame annuali precedenti;</a:t>
            </a:r>
          </a:p>
          <a:p>
            <a:pPr marL="541338" indent="-269875" algn="just">
              <a:buFont typeface="+mj-lt"/>
              <a:buAutoNum type="alphaLcParenR"/>
            </a:pPr>
            <a:r>
              <a:rPr lang="it-IT" sz="2200" dirty="0" smtClean="0"/>
              <a:t>i </a:t>
            </a:r>
            <a:r>
              <a:rPr lang="it-IT" sz="2200" dirty="0"/>
              <a:t>punti di forza e le aree da migliorare che emergono dall’analisi dell’anno accademico in esame;</a:t>
            </a:r>
          </a:p>
          <a:p>
            <a:pPr marL="541338" indent="-269875" algn="just">
              <a:buFont typeface="+mj-lt"/>
              <a:buAutoNum type="alphaLcParenR"/>
            </a:pPr>
            <a:r>
              <a:rPr lang="it-IT" sz="2200" dirty="0" smtClean="0"/>
              <a:t>gli </a:t>
            </a:r>
            <a:r>
              <a:rPr lang="it-IT" sz="2200" dirty="0"/>
              <a:t>interventi correttivi sugli elementi critici messi in evidenza, i cambiamenti ritenuti necessari in base a mutate condizioni e le azioni volte ad apportare miglioramenti</a:t>
            </a:r>
          </a:p>
          <a:p>
            <a:pPr marL="285750" indent="-285750" algn="ctr"/>
            <a:endParaRPr lang="it-I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89922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27467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STRUTTURA E CONTENUTI DEL RAPPORTO DI RIESAME ANNUALE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846565"/>
            <a:ext cx="4104456" cy="13849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Gestire</a:t>
            </a:r>
          </a:p>
          <a:p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le attività di formazione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i loro strumenti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i servizi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le infrastrutture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1569566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SCOPO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Freccia in giù 9"/>
          <p:cNvSpPr/>
          <p:nvPr/>
        </p:nvSpPr>
        <p:spPr bwMode="auto">
          <a:xfrm rot="3154664">
            <a:off x="2483108" y="703038"/>
            <a:ext cx="413026" cy="7976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3000000"/>
              </a:camera>
              <a:lightRig rig="threePt" dir="t"/>
            </a:scene3d>
            <a:flatTx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17676" y="1833791"/>
            <a:ext cx="4104456" cy="16004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A</a:t>
            </a:r>
            <a:r>
              <a:rPr lang="it-IT" sz="1400" dirty="0" smtClean="0"/>
              <a:t>nalisi di: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400" dirty="0" smtClean="0"/>
              <a:t>	dati  </a:t>
            </a:r>
            <a:r>
              <a:rPr lang="it-IT" sz="1400" dirty="0"/>
              <a:t>quantitativi (ingresso nel Corso di Studio, regolarità del percorso di studio, uscita dal Corso di Studio e ingresso nel mercato del lavoro) e di indicatori da essi derivati, </a:t>
            </a:r>
            <a:endParaRPr lang="it-IT" sz="1400" dirty="0" smtClean="0"/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400" dirty="0" smtClean="0"/>
              <a:t>	evoluzione dei dati nel </a:t>
            </a:r>
            <a:r>
              <a:rPr lang="it-IT" sz="1400" dirty="0"/>
              <a:t>corso degli </a:t>
            </a:r>
            <a:r>
              <a:rPr lang="it-IT" sz="1400" dirty="0" err="1" smtClean="0"/>
              <a:t>a.a</a:t>
            </a:r>
            <a:r>
              <a:rPr lang="it-IT" sz="1400" dirty="0" smtClean="0"/>
              <a:t>.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400" dirty="0"/>
              <a:t>	</a:t>
            </a:r>
            <a:r>
              <a:rPr lang="it-IT" sz="1400" dirty="0" smtClean="0"/>
              <a:t>criticità </a:t>
            </a:r>
            <a:r>
              <a:rPr lang="it-IT" sz="1400" dirty="0"/>
              <a:t>osservate o </a:t>
            </a:r>
            <a:r>
              <a:rPr lang="it-IT" sz="1400" dirty="0" smtClean="0"/>
              <a:t>segnalate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517676" y="1556792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MODALITÁ DI ESECUZIONE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3" name="Freccia in giù 12"/>
          <p:cNvSpPr/>
          <p:nvPr/>
        </p:nvSpPr>
        <p:spPr bwMode="auto">
          <a:xfrm rot="18807193">
            <a:off x="6070795" y="727714"/>
            <a:ext cx="413026" cy="7359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3000000"/>
              </a:camera>
              <a:lightRig rig="threePt" dir="t"/>
            </a:scene3d>
            <a:flatTx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179512" y="3858039"/>
            <a:ext cx="200340" cy="2394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" charset="0"/>
                <a:ea typeface="ＭＳ Ｐゴシック" pitchFamily="32" charset="-128"/>
              </a:rPr>
              <a:t>STRUTTURA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32936" y="3508061"/>
            <a:ext cx="7989196" cy="3161299"/>
            <a:chOff x="1552755" y="3538824"/>
            <a:chExt cx="5805520" cy="3161299"/>
          </a:xfrm>
        </p:grpSpPr>
        <p:sp>
          <p:nvSpPr>
            <p:cNvPr id="14" name="Figura a mano libera 13"/>
            <p:cNvSpPr/>
            <p:nvPr/>
          </p:nvSpPr>
          <p:spPr>
            <a:xfrm>
              <a:off x="1824872" y="3538824"/>
              <a:ext cx="5259228" cy="3161299"/>
            </a:xfrm>
            <a:custGeom>
              <a:avLst/>
              <a:gdLst>
                <a:gd name="connsiteX0" fmla="*/ 0 w 1378565"/>
                <a:gd name="connsiteY0" fmla="*/ 137857 h 1620000"/>
                <a:gd name="connsiteX1" fmla="*/ 137857 w 1378565"/>
                <a:gd name="connsiteY1" fmla="*/ 0 h 1620000"/>
                <a:gd name="connsiteX2" fmla="*/ 1240709 w 1378565"/>
                <a:gd name="connsiteY2" fmla="*/ 0 h 1620000"/>
                <a:gd name="connsiteX3" fmla="*/ 1378566 w 1378565"/>
                <a:gd name="connsiteY3" fmla="*/ 137857 h 1620000"/>
                <a:gd name="connsiteX4" fmla="*/ 1378565 w 1378565"/>
                <a:gd name="connsiteY4" fmla="*/ 1482144 h 1620000"/>
                <a:gd name="connsiteX5" fmla="*/ 1240708 w 1378565"/>
                <a:gd name="connsiteY5" fmla="*/ 1620001 h 1620000"/>
                <a:gd name="connsiteX6" fmla="*/ 137857 w 1378565"/>
                <a:gd name="connsiteY6" fmla="*/ 1620000 h 1620000"/>
                <a:gd name="connsiteX7" fmla="*/ 0 w 1378565"/>
                <a:gd name="connsiteY7" fmla="*/ 1482143 h 1620000"/>
                <a:gd name="connsiteX8" fmla="*/ 0 w 1378565"/>
                <a:gd name="connsiteY8" fmla="*/ 137857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1620000">
                  <a:moveTo>
                    <a:pt x="0" y="137857"/>
                  </a:moveTo>
                  <a:cubicBezTo>
                    <a:pt x="0" y="61721"/>
                    <a:pt x="61721" y="0"/>
                    <a:pt x="137857" y="0"/>
                  </a:cubicBezTo>
                  <a:lnTo>
                    <a:pt x="1240709" y="0"/>
                  </a:lnTo>
                  <a:cubicBezTo>
                    <a:pt x="1316845" y="0"/>
                    <a:pt x="1378566" y="61721"/>
                    <a:pt x="1378566" y="137857"/>
                  </a:cubicBezTo>
                  <a:cubicBezTo>
                    <a:pt x="1378566" y="585953"/>
                    <a:pt x="1378565" y="1034048"/>
                    <a:pt x="1378565" y="1482144"/>
                  </a:cubicBezTo>
                  <a:cubicBezTo>
                    <a:pt x="1378565" y="1558280"/>
                    <a:pt x="1316844" y="1620001"/>
                    <a:pt x="1240708" y="1620001"/>
                  </a:cubicBezTo>
                  <a:lnTo>
                    <a:pt x="137857" y="1620000"/>
                  </a:lnTo>
                  <a:cubicBezTo>
                    <a:pt x="61721" y="1620000"/>
                    <a:pt x="0" y="1558279"/>
                    <a:pt x="0" y="1482143"/>
                  </a:cubicBezTo>
                  <a:lnTo>
                    <a:pt x="0" y="1378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497" tIns="111497" rIns="111497" bIns="111497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A- AZIONI CORRETTIVE NEI RIESAMI ANNUALI PRECEDENTI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B -  ANALISI DELLA SITUAZIONE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C - SWOT</a:t>
              </a: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it-IT" sz="1200" b="1" dirty="0" smtClean="0"/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it-IT" sz="1200" b="1" dirty="0" smtClean="0"/>
                <a:t>D - PRASSI DI CONSOLIDAMENTO</a:t>
              </a: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dirty="0"/>
                <a:t>E</a:t>
              </a:r>
              <a:r>
                <a:rPr lang="it-IT" sz="1200" b="1" dirty="0" smtClean="0"/>
                <a:t> - </a:t>
              </a:r>
              <a:r>
                <a:rPr lang="it-IT" sz="1200" b="1" kern="1200" dirty="0" smtClean="0"/>
                <a:t>AZIONI CORRETTIVE</a:t>
              </a:r>
              <a:endParaRPr lang="it-IT" sz="1200" b="1" kern="1200" dirty="0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1552755" y="3891811"/>
              <a:ext cx="137650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1.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I</a:t>
              </a:r>
              <a:r>
                <a:rPr lang="it-IT" sz="1200" b="1" kern="1200" dirty="0" smtClean="0">
                  <a:solidFill>
                    <a:schemeClr val="tx1"/>
                  </a:solidFill>
                </a:rPr>
                <a:t>NGRESSO, PERCORSO, USCITA DAL CDS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3138246" y="4124653"/>
              <a:ext cx="443049" cy="343222"/>
            </a:xfrm>
            <a:custGeom>
              <a:avLst/>
              <a:gdLst>
                <a:gd name="connsiteX0" fmla="*/ 0 w 443049"/>
                <a:gd name="connsiteY0" fmla="*/ 68644 h 343222"/>
                <a:gd name="connsiteX1" fmla="*/ 271438 w 443049"/>
                <a:gd name="connsiteY1" fmla="*/ 68644 h 343222"/>
                <a:gd name="connsiteX2" fmla="*/ 271438 w 443049"/>
                <a:gd name="connsiteY2" fmla="*/ 0 h 343222"/>
                <a:gd name="connsiteX3" fmla="*/ 443049 w 443049"/>
                <a:gd name="connsiteY3" fmla="*/ 171611 h 343222"/>
                <a:gd name="connsiteX4" fmla="*/ 271438 w 443049"/>
                <a:gd name="connsiteY4" fmla="*/ 343222 h 343222"/>
                <a:gd name="connsiteX5" fmla="*/ 271438 w 443049"/>
                <a:gd name="connsiteY5" fmla="*/ 274578 h 343222"/>
                <a:gd name="connsiteX6" fmla="*/ 0 w 443049"/>
                <a:gd name="connsiteY6" fmla="*/ 274578 h 343222"/>
                <a:gd name="connsiteX7" fmla="*/ 0 w 443049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049" h="343222">
                  <a:moveTo>
                    <a:pt x="0" y="68644"/>
                  </a:moveTo>
                  <a:lnTo>
                    <a:pt x="271438" y="68644"/>
                  </a:lnTo>
                  <a:lnTo>
                    <a:pt x="271438" y="0"/>
                  </a:lnTo>
                  <a:lnTo>
                    <a:pt x="443049" y="171611"/>
                  </a:lnTo>
                  <a:lnTo>
                    <a:pt x="271438" y="343222"/>
                  </a:lnTo>
                  <a:lnTo>
                    <a:pt x="271438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0" tIns="68644" rIns="102967" bIns="686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800" kern="1200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5352753" y="4124653"/>
              <a:ext cx="443049" cy="343222"/>
            </a:xfrm>
            <a:custGeom>
              <a:avLst/>
              <a:gdLst>
                <a:gd name="connsiteX0" fmla="*/ 0 w 443049"/>
                <a:gd name="connsiteY0" fmla="*/ 68644 h 343222"/>
                <a:gd name="connsiteX1" fmla="*/ 271438 w 443049"/>
                <a:gd name="connsiteY1" fmla="*/ 68644 h 343222"/>
                <a:gd name="connsiteX2" fmla="*/ 271438 w 443049"/>
                <a:gd name="connsiteY2" fmla="*/ 0 h 343222"/>
                <a:gd name="connsiteX3" fmla="*/ 443049 w 443049"/>
                <a:gd name="connsiteY3" fmla="*/ 171611 h 343222"/>
                <a:gd name="connsiteX4" fmla="*/ 271438 w 443049"/>
                <a:gd name="connsiteY4" fmla="*/ 343222 h 343222"/>
                <a:gd name="connsiteX5" fmla="*/ 271438 w 443049"/>
                <a:gd name="connsiteY5" fmla="*/ 274578 h 343222"/>
                <a:gd name="connsiteX6" fmla="*/ 0 w 443049"/>
                <a:gd name="connsiteY6" fmla="*/ 274578 h 343222"/>
                <a:gd name="connsiteX7" fmla="*/ 0 w 443049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049" h="343222">
                  <a:moveTo>
                    <a:pt x="0" y="68644"/>
                  </a:moveTo>
                  <a:lnTo>
                    <a:pt x="271438" y="68644"/>
                  </a:lnTo>
                  <a:lnTo>
                    <a:pt x="271438" y="0"/>
                  </a:lnTo>
                  <a:lnTo>
                    <a:pt x="443049" y="171611"/>
                  </a:lnTo>
                  <a:lnTo>
                    <a:pt x="271438" y="343222"/>
                  </a:lnTo>
                  <a:lnTo>
                    <a:pt x="271438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0" tIns="68644" rIns="102967" bIns="686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800" kern="1200"/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3765203" y="3891811"/>
              <a:ext cx="137856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>
                  <a:solidFill>
                    <a:schemeClr val="tx1"/>
                  </a:solidFill>
                </a:rPr>
                <a:t>2.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>
                  <a:solidFill>
                    <a:schemeClr val="tx1"/>
                  </a:solidFill>
                </a:rPr>
                <a:t>ESPERIENZA DELLO STUDENTE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5979710" y="3891811"/>
              <a:ext cx="137856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3. ACCOMPAGNAMENTO AL MONDO DEL LAVORO 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086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124744"/>
            <a:ext cx="7488832" cy="58067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it-IT" sz="1200" b="1" dirty="0" smtClean="0"/>
              <a:t>Report  DATAMART </a:t>
            </a:r>
            <a:r>
              <a:rPr lang="it-IT" sz="1200" dirty="0" smtClean="0"/>
              <a:t>(Fonte: SCON) </a:t>
            </a:r>
          </a:p>
          <a:p>
            <a:pPr lvl="0"/>
            <a:endParaRPr lang="it-IT" sz="1200" dirty="0" smtClean="0"/>
          </a:p>
          <a:p>
            <a:pPr lvl="0"/>
            <a:r>
              <a:rPr lang="it-IT" sz="1200" dirty="0" smtClean="0"/>
              <a:t>estratti dai Manager Didattici per i CdS e da SCON per aree omogenee </a:t>
            </a:r>
          </a:p>
          <a:p>
            <a:pPr lvl="0"/>
            <a:r>
              <a:rPr lang="it-IT" sz="1200" dirty="0" smtClean="0">
                <a:solidFill>
                  <a:srgbClr val="05777D"/>
                </a:solidFill>
              </a:rPr>
              <a:t>(estrazione a dicembre, eventuale aggiornamento a </a:t>
            </a:r>
            <a:r>
              <a:rPr lang="it-IT" sz="1200" dirty="0">
                <a:solidFill>
                  <a:srgbClr val="05777D"/>
                </a:solidFill>
              </a:rPr>
              <a:t>gennaio </a:t>
            </a:r>
            <a:r>
              <a:rPr lang="it-IT" sz="1200" dirty="0" smtClean="0">
                <a:solidFill>
                  <a:srgbClr val="05777D"/>
                </a:solidFill>
              </a:rPr>
              <a:t>per le LM) </a:t>
            </a:r>
            <a:r>
              <a:rPr lang="it-IT" sz="1200" dirty="0" smtClean="0"/>
              <a:t>che contiene i seguenti dati:</a:t>
            </a:r>
          </a:p>
          <a:p>
            <a:pPr lvl="0"/>
            <a:endParaRPr lang="it-IT" sz="1200" dirty="0" smtClean="0"/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Iscritti </a:t>
            </a:r>
            <a:r>
              <a:rPr lang="it-IT" sz="1400" dirty="0"/>
              <a:t>al I anno, di cui immatricolati I anno, di cui </a:t>
            </a:r>
            <a:r>
              <a:rPr lang="it-IT" sz="1400" dirty="0" err="1"/>
              <a:t>imm</a:t>
            </a:r>
            <a:r>
              <a:rPr lang="it-IT" sz="1400" dirty="0"/>
              <a:t>. puri (anche genere M,F)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Immatricolati per provenienza geografica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Immatricolati per provenienza geografica - dettaglio residenza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Immatricolati per tipo di scuola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Immatricolati </a:t>
            </a:r>
            <a:r>
              <a:rPr lang="it-IT" sz="1400" dirty="0"/>
              <a:t>per tipo di scuola - dettaglio tipologia scuola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Immatricolati </a:t>
            </a:r>
            <a:r>
              <a:rPr lang="it-IT" sz="1400" dirty="0"/>
              <a:t>per Ateneo di provenienza (solo per lauree magistrali) - dettaglio Ateneo e corso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Classe di voto maturità Immatricolati al I </a:t>
            </a:r>
            <a:r>
              <a:rPr lang="it-IT" sz="1400" dirty="0" smtClean="0"/>
              <a:t>anno</a:t>
            </a:r>
            <a:endParaRPr lang="it-IT" sz="1400" dirty="0"/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Voto mediano maturità Immatricolati al I </a:t>
            </a:r>
            <a:r>
              <a:rPr lang="it-IT" sz="1400" dirty="0" smtClean="0"/>
              <a:t>anno</a:t>
            </a:r>
            <a:endParaRPr lang="it-IT" sz="1400" dirty="0"/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Trasferimenti in entrata (ateneo e corso di provenienza, anno di corso di destinazione)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Passaggi in entrata (corso di provenienza e anno di corso di destinazione</a:t>
            </a:r>
            <a:r>
              <a:rPr lang="it-IT" sz="1400" dirty="0" smtClean="0"/>
              <a:t>)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Laureati in corso e fuori corso per anno accademico</a:t>
            </a:r>
            <a:endParaRPr lang="it-IT" sz="14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it-IT" sz="1400" dirty="0"/>
              <a:t>Andamento della coorte - report </a:t>
            </a:r>
            <a:r>
              <a:rPr lang="it-IT" sz="1400" u="sng" dirty="0"/>
              <a:t>A, B, C, D, </a:t>
            </a:r>
            <a:r>
              <a:rPr lang="it-IT" sz="1400" u="sng" dirty="0" smtClean="0"/>
              <a:t>E</a:t>
            </a:r>
          </a:p>
          <a:p>
            <a:pPr lvl="2"/>
            <a:r>
              <a:rPr lang="it-IT" sz="1400" dirty="0" smtClean="0"/>
              <a:t>A - studenti </a:t>
            </a:r>
            <a:r>
              <a:rPr lang="it-IT" sz="1400" dirty="0"/>
              <a:t>con almeno 5 crediti, 12 crediti, voto mediano</a:t>
            </a:r>
          </a:p>
          <a:p>
            <a:pPr lvl="1"/>
            <a:r>
              <a:rPr lang="it-IT" sz="1400" dirty="0"/>
              <a:t>	</a:t>
            </a:r>
            <a:r>
              <a:rPr lang="it-IT" sz="1400" dirty="0" smtClean="0"/>
              <a:t>B - </a:t>
            </a:r>
            <a:r>
              <a:rPr lang="it-IT" sz="1400" dirty="0"/>
              <a:t>dettaglio Attività Didattica (A.D.) sostenute per </a:t>
            </a:r>
            <a:r>
              <a:rPr lang="it-IT" sz="1400" dirty="0" err="1"/>
              <a:t>a.a</a:t>
            </a:r>
            <a:r>
              <a:rPr lang="it-IT" sz="1400" dirty="0" smtClean="0"/>
              <a:t>.</a:t>
            </a:r>
            <a:endParaRPr lang="it-IT" sz="1400" dirty="0"/>
          </a:p>
          <a:p>
            <a:pPr lvl="1"/>
            <a:r>
              <a:rPr lang="it-IT" sz="1400" dirty="0"/>
              <a:t>	</a:t>
            </a:r>
            <a:r>
              <a:rPr lang="it-IT" sz="1400" dirty="0" smtClean="0"/>
              <a:t>C - </a:t>
            </a:r>
            <a:r>
              <a:rPr lang="it-IT" sz="1400" dirty="0" err="1"/>
              <a:t>a.a</a:t>
            </a:r>
            <a:r>
              <a:rPr lang="it-IT" sz="1400" dirty="0"/>
              <a:t>. e relative A.D. sostenute</a:t>
            </a:r>
          </a:p>
          <a:p>
            <a:pPr lvl="1"/>
            <a:r>
              <a:rPr lang="it-IT" sz="1400" dirty="0"/>
              <a:t>	</a:t>
            </a:r>
            <a:r>
              <a:rPr lang="it-IT" sz="1400" dirty="0" smtClean="0"/>
              <a:t>D - </a:t>
            </a:r>
            <a:r>
              <a:rPr lang="it-IT" sz="1400" dirty="0"/>
              <a:t>A.D. sostenute dagli studenti che si iscrivono al II anno</a:t>
            </a:r>
          </a:p>
          <a:p>
            <a:pPr lvl="1"/>
            <a:r>
              <a:rPr lang="it-IT" sz="1400" dirty="0"/>
              <a:t>	</a:t>
            </a:r>
            <a:r>
              <a:rPr lang="it-IT" sz="1400" dirty="0" smtClean="0"/>
              <a:t>E - </a:t>
            </a:r>
            <a:r>
              <a:rPr lang="it-IT" sz="1400" dirty="0"/>
              <a:t>A.D. sostenute dagli studenti che NON si iscrivono al II anno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it-IT" sz="1400" u="sng" dirty="0"/>
          </a:p>
          <a:p>
            <a:pPr lvl="1"/>
            <a:r>
              <a:rPr lang="it-IT" sz="1400" dirty="0"/>
              <a:t>	</a:t>
            </a:r>
            <a:endParaRPr lang="it-IT" sz="1400" dirty="0" smtClean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329009677"/>
              </p:ext>
            </p:extLst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778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268760"/>
            <a:ext cx="7488832" cy="46474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endParaRPr lang="it-IT" sz="1200" dirty="0" smtClean="0"/>
          </a:p>
          <a:p>
            <a:pPr marL="171450" lvl="0" indent="-171450">
              <a:buFont typeface="Wingdings" pitchFamily="2" charset="2"/>
              <a:buChar char="§"/>
            </a:pPr>
            <a:endParaRPr lang="it-IT" sz="12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it-IT" sz="2000" b="1" dirty="0" smtClean="0"/>
              <a:t>Dati di mobilità internazionale e tirocini </a:t>
            </a:r>
            <a:r>
              <a:rPr lang="it-IT" sz="2000" dirty="0" smtClean="0"/>
              <a:t>(Fonte: elaborazioni SCON su dati ASTU)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200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2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2000" b="1" dirty="0"/>
              <a:t>Azioni correttive </a:t>
            </a:r>
            <a:r>
              <a:rPr lang="it-IT" sz="2000" dirty="0"/>
              <a:t>intraprese </a:t>
            </a:r>
            <a:r>
              <a:rPr lang="it-IT" sz="2000" dirty="0" smtClean="0"/>
              <a:t>precedentemente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2000" b="1" dirty="0" smtClean="0"/>
          </a:p>
          <a:p>
            <a:pPr marL="36000" lvl="0" indent="-171450">
              <a:buFont typeface="Wingdings" panose="05000000000000000000" pitchFamily="2" charset="2"/>
              <a:buChar char="Ø"/>
            </a:pPr>
            <a:r>
              <a:rPr lang="it-IT" sz="2000" b="1" dirty="0" smtClean="0"/>
              <a:t>ALTRI </a:t>
            </a:r>
            <a:r>
              <a:rPr lang="it-IT" sz="2000" b="1" dirty="0"/>
              <a:t>DATI </a:t>
            </a:r>
            <a:r>
              <a:rPr lang="it-IT" sz="2000" b="1" dirty="0" smtClean="0"/>
              <a:t>CONSULTABILI </a:t>
            </a:r>
            <a:r>
              <a:rPr lang="it-IT" sz="2000" dirty="0" smtClean="0"/>
              <a:t>(su iniziativa CdS)</a:t>
            </a:r>
          </a:p>
          <a:p>
            <a:pPr marL="36000" lvl="0" indent="-171450">
              <a:buFont typeface="Wingdings" panose="05000000000000000000" pitchFamily="2" charset="2"/>
              <a:buChar char="Ø"/>
            </a:pPr>
            <a:endParaRPr lang="it-IT" sz="2000" dirty="0" smtClean="0"/>
          </a:p>
          <a:p>
            <a:pPr marL="846900" indent="-342900" defTabSz="216000">
              <a:buFont typeface="Arial" panose="020B0604020202020204" pitchFamily="34" charset="0"/>
              <a:buChar char="•"/>
            </a:pPr>
            <a:r>
              <a:rPr lang="it-IT" sz="2000" dirty="0" smtClean="0"/>
              <a:t>Dati </a:t>
            </a:r>
            <a:r>
              <a:rPr lang="it-IT" sz="2000" dirty="0"/>
              <a:t>delle </a:t>
            </a:r>
            <a:r>
              <a:rPr lang="it-IT" sz="2000" dirty="0" err="1" smtClean="0"/>
              <a:t>pre</a:t>
            </a:r>
            <a:r>
              <a:rPr lang="it-IT" sz="2000" dirty="0" smtClean="0"/>
              <a:t>-immatricolazioni</a:t>
            </a:r>
          </a:p>
          <a:p>
            <a:pPr marL="846900" indent="-342900" defTabSz="216000">
              <a:buFont typeface="Arial" panose="020B0604020202020204" pitchFamily="34" charset="0"/>
              <a:buChar char="•"/>
            </a:pPr>
            <a:r>
              <a:rPr lang="it-IT" sz="2000" dirty="0" smtClean="0"/>
              <a:t>Esiti </a:t>
            </a:r>
            <a:r>
              <a:rPr lang="it-IT" sz="2000" dirty="0"/>
              <a:t>delle prove d’accesso, test di ammissione, valutazione della preparazione personale degli </a:t>
            </a:r>
            <a:r>
              <a:rPr lang="it-IT" sz="2000" dirty="0" smtClean="0"/>
              <a:t>studenti </a:t>
            </a:r>
          </a:p>
          <a:p>
            <a:pPr marL="846900" indent="-342900" defTabSz="216000">
              <a:buFont typeface="Arial" panose="020B0604020202020204" pitchFamily="34" charset="0"/>
              <a:buChar char="•"/>
            </a:pPr>
            <a:r>
              <a:rPr lang="it-IT" sz="2000" dirty="0" smtClean="0"/>
              <a:t>Posizionamento </a:t>
            </a:r>
            <a:r>
              <a:rPr lang="it-IT" sz="2000" dirty="0"/>
              <a:t>del CdS nelle indagini </a:t>
            </a:r>
            <a:r>
              <a:rPr lang="it-IT" sz="2000" dirty="0" smtClean="0"/>
              <a:t>CENSIS</a:t>
            </a:r>
          </a:p>
          <a:p>
            <a:pPr marL="504000" defTabSz="216000"/>
            <a:endParaRPr lang="it-IT" sz="1200" dirty="0" smtClean="0"/>
          </a:p>
        </p:txBody>
      </p:sp>
      <p:graphicFrame>
        <p:nvGraphicFramePr>
          <p:cNvPr id="6" name="Diagramma 5"/>
          <p:cNvGraphicFramePr/>
          <p:nvPr>
            <p:extLst/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250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7524" y="134076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 dirty="0" smtClean="0"/>
              <a:t>Opinioni degli studenti </a:t>
            </a:r>
            <a:r>
              <a:rPr lang="it-IT" sz="1400" dirty="0" smtClean="0"/>
              <a:t>sulle attività didattiche attraverso: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400" dirty="0" smtClean="0"/>
          </a:p>
          <a:p>
            <a:pPr marL="450850" lvl="0" algn="just"/>
            <a:r>
              <a:rPr lang="it-IT" sz="1400" dirty="0" smtClean="0"/>
              <a:t>- questionari di valutazione della didattica (sito web </a:t>
            </a:r>
            <a:r>
              <a:rPr lang="it-IT" sz="1400" dirty="0" err="1" smtClean="0"/>
              <a:t>CdS</a:t>
            </a:r>
            <a:r>
              <a:rPr lang="it-IT" sz="1400" dirty="0" smtClean="0"/>
              <a:t> - </a:t>
            </a:r>
            <a:r>
              <a:rPr lang="it-IT" sz="1400" dirty="0" err="1" smtClean="0"/>
              <a:t>a.a</a:t>
            </a:r>
            <a:r>
              <a:rPr lang="it-IT" sz="1400" dirty="0" smtClean="0"/>
              <a:t>. 2014/15, fonte SCON)</a:t>
            </a:r>
          </a:p>
          <a:p>
            <a:pPr marL="438150" lvl="0" algn="just"/>
            <a:r>
              <a:rPr lang="it-IT" sz="1400" dirty="0" smtClean="0"/>
              <a:t>- segnalazioni pervenute al Manager Didattico di riferimento o ai Tutor</a:t>
            </a:r>
          </a:p>
          <a:p>
            <a:pPr marL="609600" lvl="0" indent="-171450" algn="just">
              <a:buFont typeface="Wingdings" panose="05000000000000000000" pitchFamily="2" charset="2"/>
              <a:buChar char="Ø"/>
            </a:pPr>
            <a:endParaRPr lang="it-IT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 dirty="0"/>
              <a:t>A</a:t>
            </a:r>
            <a:r>
              <a:rPr lang="it-IT" sz="1400" b="1" dirty="0" smtClean="0"/>
              <a:t>ltre segnalazioni </a:t>
            </a:r>
            <a:r>
              <a:rPr lang="it-IT" sz="1400" dirty="0"/>
              <a:t>emerse in </a:t>
            </a:r>
            <a:r>
              <a:rPr lang="it-IT" sz="1400" b="1" dirty="0"/>
              <a:t>riunioni</a:t>
            </a:r>
            <a:r>
              <a:rPr lang="it-IT" sz="1400" dirty="0"/>
              <a:t> del CdS o del Dipartimento o pervenute da docenti o da </a:t>
            </a:r>
            <a:r>
              <a:rPr lang="it-IT" sz="1400" b="1" dirty="0"/>
              <a:t>rappresentanti degli studenti </a:t>
            </a:r>
            <a:endParaRPr lang="it-IT" sz="14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400" b="1" dirty="0" smtClean="0"/>
          </a:p>
          <a:p>
            <a:pPr lvl="1" algn="just" defTabSz="396000"/>
            <a:r>
              <a:rPr lang="it-IT" sz="1400" dirty="0" smtClean="0"/>
              <a:t>- sulle condizioni di svolgimento delle attività di studio,  sui contenuti della formazione (segnalazioni </a:t>
            </a:r>
            <a:r>
              <a:rPr lang="it-IT" sz="1400" dirty="0"/>
              <a:t>pervenute tramite chi collabora all’organizzazione delle attività didattiche </a:t>
            </a:r>
            <a:r>
              <a:rPr lang="it-IT" sz="1400" dirty="0" smtClean="0"/>
              <a:t>– eventuali fattori </a:t>
            </a:r>
            <a:r>
              <a:rPr lang="it-IT" sz="1400" dirty="0"/>
              <a:t>che possano </a:t>
            </a:r>
            <a:r>
              <a:rPr lang="it-IT" sz="1400" dirty="0" smtClean="0"/>
              <a:t>aver </a:t>
            </a:r>
            <a:r>
              <a:rPr lang="it-IT" sz="1400" dirty="0"/>
              <a:t>ostacolato o impedito il regolare svolgimento delle attività di insegnamento o di </a:t>
            </a:r>
            <a:r>
              <a:rPr lang="it-IT" sz="1400" dirty="0" smtClean="0"/>
              <a:t>apprendimento - </a:t>
            </a:r>
            <a:r>
              <a:rPr lang="it-IT" sz="1400" dirty="0"/>
              <a:t>eventuale </a:t>
            </a:r>
            <a:r>
              <a:rPr lang="it-IT" sz="1400" dirty="0" smtClean="0"/>
              <a:t>necessità </a:t>
            </a:r>
            <a:r>
              <a:rPr lang="it-IT" sz="1400" dirty="0"/>
              <a:t>di maggiore coordinamento tra </a:t>
            </a:r>
            <a:r>
              <a:rPr lang="it-IT" sz="1400" dirty="0" smtClean="0"/>
              <a:t>insegnamenti - </a:t>
            </a:r>
            <a:r>
              <a:rPr lang="it-IT" sz="1400" dirty="0"/>
              <a:t>corrispondenza tra  la descrizione dei singoli insegnamenti e i </a:t>
            </a:r>
            <a:r>
              <a:rPr lang="it-IT" sz="1400" dirty="0" smtClean="0"/>
              <a:t>programmi </a:t>
            </a:r>
            <a:r>
              <a:rPr lang="it-IT" sz="1400" dirty="0"/>
              <a:t>effettivamente </a:t>
            </a:r>
            <a:r>
              <a:rPr lang="it-IT" sz="1400" dirty="0" smtClean="0"/>
              <a:t>svolti)</a:t>
            </a:r>
          </a:p>
          <a:p>
            <a:pPr algn="just" defTabSz="396000"/>
            <a:endParaRPr lang="it-IT" sz="1400" dirty="0" smtClean="0"/>
          </a:p>
          <a:p>
            <a:pPr lvl="0" defTabSz="396000"/>
            <a:r>
              <a:rPr lang="it-IT" sz="1400" dirty="0"/>
              <a:t>	</a:t>
            </a:r>
            <a:r>
              <a:rPr lang="it-IT" sz="1400" dirty="0" smtClean="0"/>
              <a:t> - sulle infrastrutture e loro fruibilità, servizi (disponibilità </a:t>
            </a:r>
            <a:r>
              <a:rPr lang="it-IT" sz="1400" dirty="0"/>
              <a:t>tempestiva di calendari, orari, ecc. </a:t>
            </a:r>
            <a:r>
              <a:rPr lang="it-IT" sz="1400" dirty="0" smtClean="0"/>
              <a:t>- effettiva 	disponibilità di </a:t>
            </a:r>
            <a:r>
              <a:rPr lang="it-IT" sz="1400" dirty="0"/>
              <a:t>infrastrutture e loro </a:t>
            </a:r>
            <a:r>
              <a:rPr lang="it-IT" sz="1400" dirty="0" smtClean="0"/>
              <a:t>fruibilità)</a:t>
            </a:r>
            <a:endParaRPr lang="it-IT" sz="1400" dirty="0"/>
          </a:p>
          <a:p>
            <a:pPr marL="908050" lvl="0" indent="-285750" algn="just">
              <a:buFont typeface="Wingdings" panose="05000000000000000000" pitchFamily="2" charset="2"/>
              <a:buChar char="Ø"/>
            </a:pPr>
            <a:endParaRPr lang="it-IT" sz="1400" dirty="0" smtClean="0"/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r>
              <a:rPr lang="it-IT" sz="1400" b="1" dirty="0" smtClean="0"/>
              <a:t>Relazione della Commissione Paritetica</a:t>
            </a:r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endParaRPr lang="it-IT" sz="1400" b="1" dirty="0" smtClean="0"/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r>
              <a:rPr lang="it-IT" sz="1400" b="1" dirty="0"/>
              <a:t>Q</a:t>
            </a:r>
            <a:r>
              <a:rPr lang="it-IT" sz="1400" b="1" dirty="0" smtClean="0"/>
              <a:t>uestionario </a:t>
            </a:r>
            <a:r>
              <a:rPr lang="it-IT" sz="1400" b="1" dirty="0"/>
              <a:t>servizi </a:t>
            </a:r>
            <a:endParaRPr lang="it-IT" sz="1400" b="1" dirty="0" smtClean="0"/>
          </a:p>
          <a:p>
            <a:pPr marL="80550" lvl="0" algn="just" defTabSz="828000"/>
            <a:endParaRPr lang="it-IT" sz="1400" b="1" dirty="0"/>
          </a:p>
          <a:p>
            <a:pPr marL="252000" indent="-171450" algn="just" defTabSz="828000">
              <a:buFont typeface="Wingdings" panose="05000000000000000000" pitchFamily="2" charset="2"/>
              <a:buChar char="Ø"/>
            </a:pPr>
            <a:r>
              <a:rPr lang="it-IT" sz="1400" b="1" dirty="0"/>
              <a:t>Azioni correttive </a:t>
            </a:r>
            <a:r>
              <a:rPr lang="it-IT" sz="1400" dirty="0"/>
              <a:t>intraprese </a:t>
            </a:r>
            <a:r>
              <a:rPr lang="it-IT" sz="1400" dirty="0" smtClean="0"/>
              <a:t>precedentemente</a:t>
            </a:r>
            <a:endParaRPr lang="it-IT" sz="1200" dirty="0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957623826"/>
              </p:ext>
            </p:extLst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861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graphicFrame>
        <p:nvGraphicFramePr>
          <p:cNvPr id="19" name="Diagramma 18"/>
          <p:cNvGraphicFramePr/>
          <p:nvPr>
            <p:extLst/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395536" y="1916832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/>
              <a:t>Dati Almalaurea: </a:t>
            </a:r>
            <a:r>
              <a:rPr lang="it-IT" sz="1600" dirty="0" smtClean="0"/>
              <a:t>opinioni laureati e efficacia esterna indagine (Fonte</a:t>
            </a:r>
            <a:r>
              <a:rPr lang="it-IT" sz="1600" dirty="0"/>
              <a:t>: </a:t>
            </a:r>
            <a:r>
              <a:rPr lang="it-IT" sz="1600" dirty="0" smtClean="0"/>
              <a:t>elaborazioni SCON su dati </a:t>
            </a:r>
            <a:r>
              <a:rPr lang="it-IT" sz="1600" dirty="0" err="1" smtClean="0"/>
              <a:t>AlmaLaurea</a:t>
            </a:r>
            <a:r>
              <a:rPr lang="it-IT" sz="1600" dirty="0" smtClean="0"/>
              <a:t>. Già presenti nel sito web CdS)</a:t>
            </a:r>
          </a:p>
          <a:p>
            <a:pPr lvl="0" algn="just"/>
            <a:endParaRPr lang="it-IT" sz="16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/>
              <a:t>Contatti </a:t>
            </a:r>
            <a:r>
              <a:rPr lang="it-IT" sz="1600" dirty="0" smtClean="0"/>
              <a:t>documentati </a:t>
            </a:r>
            <a:r>
              <a:rPr lang="it-IT" sz="1600" b="1" dirty="0" smtClean="0"/>
              <a:t>con enti o imprese </a:t>
            </a:r>
            <a:r>
              <a:rPr lang="it-IT" sz="1600" dirty="0" smtClean="0"/>
              <a:t>con cui si sono stretti accordi per le attività di stage o tirocinio</a:t>
            </a:r>
          </a:p>
          <a:p>
            <a:pPr lvl="0" algn="just"/>
            <a:endParaRPr lang="it-IT" sz="16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/>
              <a:t>Consultazioni</a:t>
            </a:r>
            <a:r>
              <a:rPr lang="it-IT" sz="1600" dirty="0" smtClean="0"/>
              <a:t> </a:t>
            </a:r>
            <a:r>
              <a:rPr lang="it-IT" sz="1600" dirty="0"/>
              <a:t>con il mondo del lavoro e portatori di interesse </a:t>
            </a:r>
            <a:r>
              <a:rPr lang="it-IT" sz="1600" dirty="0" smtClean="0"/>
              <a:t>(aggiornamento, periodicità, rappresentatività dei soggetti consultati)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600" b="1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/>
              <a:t> Relazione della Commissione Paritetica</a:t>
            </a:r>
            <a:endParaRPr lang="it-IT" sz="1600" b="1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600" b="1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/>
              <a:t> Azioni </a:t>
            </a:r>
            <a:r>
              <a:rPr lang="it-IT" sz="1600" b="1" dirty="0"/>
              <a:t>correttive </a:t>
            </a:r>
            <a:r>
              <a:rPr lang="it-IT" sz="1600" dirty="0"/>
              <a:t>intraprese </a:t>
            </a:r>
            <a:r>
              <a:rPr lang="it-IT" sz="1600" dirty="0" smtClean="0"/>
              <a:t>precedentemente</a:t>
            </a:r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947826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DATI DI RIFERIMENTO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365038"/>
              </p:ext>
            </p:extLst>
          </p:nvPr>
        </p:nvGraphicFramePr>
        <p:xfrm>
          <a:off x="971600" y="764704"/>
          <a:ext cx="7472681" cy="5706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571"/>
                <a:gridCol w="3536110"/>
              </a:tblGrid>
              <a:tr h="52878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DATI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RIFERITI A: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DATI</a:t>
                      </a:r>
                      <a:r>
                        <a:rPr lang="it-IT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DI INGRESSO PERCORSO E USCITA</a:t>
                      </a:r>
                    </a:p>
                    <a:p>
                      <a:pPr algn="l"/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relativi a immatricolazioni</a:t>
                      </a: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20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13/14, 2014/15, 2015/16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DATI</a:t>
                      </a:r>
                      <a:r>
                        <a:rPr lang="it-IT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DI INGRESSO PERCORSO E USCITA</a:t>
                      </a:r>
                    </a:p>
                    <a:p>
                      <a:pPr algn="l"/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relativi a coorti LT e LM</a:t>
                      </a:r>
                    </a:p>
                    <a:p>
                      <a:pPr algn="l"/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relativi a coorti LM ciclo unico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Coorti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LT e LM: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2011/12, 2012/13, 20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13/14</a:t>
                      </a:r>
                    </a:p>
                    <a:p>
                      <a:pPr algn="l"/>
                      <a:endParaRPr lang="it-IT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Coorti LM ciclo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unico: </a:t>
                      </a:r>
                      <a:r>
                        <a:rPr lang="it-IT" sz="14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2009/10, 2010/11 e 2011/12</a:t>
                      </a:r>
                      <a:endParaRPr lang="it-IT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MOBILIT</a:t>
                      </a:r>
                      <a:r>
                        <a:rPr lang="it-IT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INTERNAZIONALE</a:t>
                      </a:r>
                      <a:endParaRPr lang="it-IT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2011/12, 2012/13, 2013/14, 20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14/15</a:t>
                      </a:r>
                      <a:endParaRPr lang="it-IT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TIROCINI</a:t>
                      </a:r>
                      <a:endParaRPr lang="it-IT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2011/12, 2012/13, 2013/14, 20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14/15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46523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VALUTAZIONE DIDATTICA</a:t>
                      </a:r>
                      <a:endParaRPr lang="it-IT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2012/13,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2013/14, 2014/15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</a:tr>
              <a:tr h="406136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OPINIONI LAUREATI </a:t>
                      </a:r>
                      <a:endParaRPr lang="it-IT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Indagine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2014 (presentata nel 2015)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Laureati a un anno fino al 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Laureati a 3 anni fino al 2011 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OPINIONI AZIENDE </a:t>
                      </a:r>
                      <a:endParaRPr lang="it-IT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Rilevazione anno 2015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064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latin typeface="+mj-lt"/>
                <a:cs typeface="Helvetica"/>
              </a:rPr>
              <a:t>LA VISITA DELLA CEV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2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9532" y="1124744"/>
            <a:ext cx="8424936" cy="286232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600" i="1" dirty="0" smtClean="0"/>
              <a:t>Il 6 novembre 2015 l’ANVUR ha comunicato ufficiosamente all’Università di Udine che l’Ateneo sarà oggetto di </a:t>
            </a:r>
            <a:r>
              <a:rPr lang="it-IT" sz="3600" b="1" i="1" dirty="0">
                <a:solidFill>
                  <a:srgbClr val="ED7D31"/>
                </a:solidFill>
              </a:rPr>
              <a:t>accreditamento</a:t>
            </a:r>
            <a:r>
              <a:rPr lang="it-IT" sz="3600" i="1" dirty="0" smtClean="0"/>
              <a:t> periodico da </a:t>
            </a:r>
            <a:r>
              <a:rPr lang="it-IT" sz="3600" b="1" i="1" dirty="0" smtClean="0">
                <a:solidFill>
                  <a:srgbClr val="ED7D31"/>
                </a:solidFill>
              </a:rPr>
              <a:t>lunedì </a:t>
            </a:r>
            <a:r>
              <a:rPr lang="it-IT" sz="3600" b="1" i="1" dirty="0">
                <a:solidFill>
                  <a:srgbClr val="ED7D31"/>
                </a:solidFill>
              </a:rPr>
              <a:t>12 </a:t>
            </a:r>
            <a:r>
              <a:rPr lang="it-IT" sz="3600" i="1" dirty="0" smtClean="0">
                <a:solidFill>
                  <a:schemeClr val="tx2"/>
                </a:solidFill>
              </a:rPr>
              <a:t>a</a:t>
            </a:r>
            <a:r>
              <a:rPr lang="it-IT" sz="3600" b="1" i="1" dirty="0" smtClean="0">
                <a:solidFill>
                  <a:schemeClr val="tx2"/>
                </a:solidFill>
              </a:rPr>
              <a:t> </a:t>
            </a:r>
            <a:r>
              <a:rPr lang="it-IT" sz="3600" b="1" i="1" dirty="0">
                <a:solidFill>
                  <a:srgbClr val="ED7D31"/>
                </a:solidFill>
              </a:rPr>
              <a:t>venerdì 16 dicembre 2016.</a:t>
            </a:r>
          </a:p>
        </p:txBody>
      </p:sp>
    </p:spTree>
    <p:extLst>
      <p:ext uri="{BB962C8B-B14F-4D97-AF65-F5344CB8AC3E}">
        <p14:creationId xmlns:p14="http://schemas.microsoft.com/office/powerpoint/2010/main" val="3745194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116632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CONTENUTI RAPPORTO DI RIESAME ANNUALE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92696"/>
            <a:ext cx="8784976" cy="67710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pPr algn="ctr"/>
            <a:r>
              <a:rPr lang="it-IT" sz="1400" dirty="0" smtClean="0"/>
              <a:t>Il </a:t>
            </a:r>
            <a:r>
              <a:rPr lang="it-IT" sz="1400" i="1" dirty="0" smtClean="0"/>
              <a:t>format</a:t>
            </a:r>
            <a:r>
              <a:rPr lang="it-IT" sz="1400" dirty="0" smtClean="0"/>
              <a:t> riprende sostanzialmente la struttura dello scorso anno</a:t>
            </a:r>
            <a:endParaRPr lang="it-IT" sz="1400" dirty="0"/>
          </a:p>
          <a:p>
            <a:pPr algn="ctr"/>
            <a:endParaRPr lang="it-IT" sz="1200" dirty="0"/>
          </a:p>
        </p:txBody>
      </p:sp>
      <p:sp>
        <p:nvSpPr>
          <p:cNvPr id="8" name="Rettangolo 7"/>
          <p:cNvSpPr/>
          <p:nvPr/>
        </p:nvSpPr>
        <p:spPr>
          <a:xfrm>
            <a:off x="395536" y="1700808"/>
            <a:ext cx="84249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INFORMAZIONI GENERALI SUL CORSO DI </a:t>
            </a:r>
            <a:r>
              <a:rPr lang="it-IT" sz="2200" dirty="0" smtClean="0"/>
              <a:t>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ATTIVITÀ E SOGGETTI DEL RIESAME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1 - L’INGRESSO, IL PERCORSO, L’USCITA DAL CDS</a:t>
            </a:r>
          </a:p>
          <a:p>
            <a:pPr marL="542925" indent="-185738">
              <a:buFont typeface="Wingdings" panose="05000000000000000000" pitchFamily="2" charset="2"/>
              <a:buChar char="ü"/>
            </a:pPr>
            <a:r>
              <a:rPr lang="it-IT" sz="2200" dirty="0" smtClean="0"/>
              <a:t>1a azioni correttive già intraprese ed esiti</a:t>
            </a:r>
          </a:p>
          <a:p>
            <a:pPr marL="542925" indent="-185738">
              <a:buFont typeface="Wingdings" panose="05000000000000000000" pitchFamily="2" charset="2"/>
              <a:buChar char="ü"/>
            </a:pPr>
            <a:r>
              <a:rPr lang="it-IT" sz="2200" dirty="0" smtClean="0"/>
              <a:t>1-b analisi della situazione, commento ai dati</a:t>
            </a:r>
          </a:p>
          <a:p>
            <a:pPr marL="542925" indent="-185738">
              <a:buFont typeface="Wingdings" panose="05000000000000000000" pitchFamily="2" charset="2"/>
              <a:buChar char="ü"/>
            </a:pPr>
            <a:r>
              <a:rPr lang="it-IT" sz="2200" dirty="0" smtClean="0"/>
              <a:t>1-c analisi dei punti di forza, delle aree da migliorare</a:t>
            </a:r>
          </a:p>
          <a:p>
            <a:pPr marL="542925" indent="-185738"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rgbClr val="0070C0"/>
                </a:solidFill>
              </a:rPr>
              <a:t>1-d prassi di consolidamento (</a:t>
            </a:r>
            <a:r>
              <a:rPr lang="it-IT" dirty="0" smtClean="0">
                <a:solidFill>
                  <a:srgbClr val="0070C0"/>
                </a:solidFill>
              </a:rPr>
              <a:t>novità rispetto allo scorso anno</a:t>
            </a:r>
            <a:r>
              <a:rPr lang="it-IT" sz="2200" dirty="0" smtClean="0">
                <a:solidFill>
                  <a:srgbClr val="0070C0"/>
                </a:solidFill>
              </a:rPr>
              <a:t>)</a:t>
            </a:r>
          </a:p>
          <a:p>
            <a:pPr marL="542925" indent="-185738">
              <a:buFont typeface="Wingdings" panose="05000000000000000000" pitchFamily="2" charset="2"/>
              <a:buChar char="ü"/>
            </a:pPr>
            <a:r>
              <a:rPr lang="it-IT" sz="2200" dirty="0" smtClean="0"/>
              <a:t>1-e interventi correttivi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2 - </a:t>
            </a:r>
            <a:r>
              <a:rPr lang="it-IT" sz="2200" dirty="0"/>
              <a:t>L’ESPERIENZA DELLO </a:t>
            </a:r>
            <a:r>
              <a:rPr lang="it-IT" sz="2200" dirty="0" smtClean="0"/>
              <a:t>STUDENTE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3 - ACCOMPAGNAMENTO </a:t>
            </a:r>
            <a:r>
              <a:rPr lang="it-IT" sz="2200" dirty="0"/>
              <a:t>AL MONDO DEL </a:t>
            </a:r>
            <a:r>
              <a:rPr lang="it-IT" sz="2200" dirty="0" smtClean="0"/>
              <a:t>LAVORO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8344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899592" y="2690336"/>
            <a:ext cx="7995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u="sng" dirty="0" smtClean="0">
                <a:solidFill>
                  <a:srgbClr val="0070C0"/>
                </a:solidFill>
              </a:rPr>
              <a:t>IL RAPPORTO DI RIESAME CICLICO</a:t>
            </a:r>
          </a:p>
          <a:p>
            <a:pPr algn="just"/>
            <a:endParaRPr lang="it-IT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852024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707904" y="116632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RAPPORTO DI RIESAME CICLICO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232268" y="620688"/>
            <a:ext cx="867946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/>
              <a:t>Il </a:t>
            </a:r>
            <a:r>
              <a:rPr lang="it-IT" sz="2200" dirty="0"/>
              <a:t>Rapporto </a:t>
            </a:r>
            <a:r>
              <a:rPr lang="it-IT" sz="2200" dirty="0" smtClean="0"/>
              <a:t>viene </a:t>
            </a:r>
            <a:r>
              <a:rPr lang="it-IT" sz="2200" u="sng" dirty="0"/>
              <a:t>redatto</a:t>
            </a:r>
            <a:r>
              <a:rPr lang="it-IT" sz="2200" dirty="0"/>
              <a:t> tipicamente </a:t>
            </a:r>
            <a:r>
              <a:rPr lang="it-IT" sz="2200" u="sng" dirty="0"/>
              <a:t>a intervalli di più anni</a:t>
            </a:r>
            <a:r>
              <a:rPr lang="it-IT" sz="2200" dirty="0"/>
              <a:t>, in funzione della durata del Corso di Studio e della periodicità dell’accreditamento </a:t>
            </a:r>
            <a:r>
              <a:rPr lang="it-IT" sz="2200" u="sng" dirty="0"/>
              <a:t>e comunque in preparazione di una visita di accreditamento periodico</a:t>
            </a:r>
            <a:r>
              <a:rPr lang="it-IT" sz="2200" dirty="0"/>
              <a:t>. </a:t>
            </a:r>
            <a:r>
              <a:rPr lang="it-IT" sz="2200" u="sng" dirty="0" smtClean="0"/>
              <a:t>Mette </a:t>
            </a:r>
            <a:r>
              <a:rPr lang="it-IT" sz="2200" u="sng" dirty="0"/>
              <a:t>in luce</a:t>
            </a:r>
            <a:r>
              <a:rPr lang="it-IT" sz="2200" dirty="0"/>
              <a:t> </a:t>
            </a:r>
            <a:r>
              <a:rPr lang="it-IT" sz="2200" dirty="0" smtClean="0"/>
              <a:t>la </a:t>
            </a:r>
            <a:r>
              <a:rPr lang="it-IT" sz="2200" dirty="0"/>
              <a:t>permanenza della validità degli obiettivi di formazione e del sistema di gestione utilizzato dal Corso di Studio per conseguirli. </a:t>
            </a:r>
            <a:r>
              <a:rPr lang="it-IT" sz="2200" u="sng" dirty="0"/>
              <a:t>Prende </a:t>
            </a:r>
            <a:r>
              <a:rPr lang="it-IT" sz="2200" u="sng" dirty="0" smtClean="0"/>
              <a:t>in </a:t>
            </a:r>
            <a:r>
              <a:rPr lang="it-IT" sz="2200" u="sng" dirty="0"/>
              <a:t>esame</a:t>
            </a:r>
            <a:r>
              <a:rPr lang="it-IT" sz="2200" dirty="0"/>
              <a:t> </a:t>
            </a:r>
            <a:r>
              <a:rPr lang="it-IT" sz="2200" u="sng" dirty="0"/>
              <a:t>l’attualità</a:t>
            </a:r>
            <a:r>
              <a:rPr lang="it-IT" sz="2200" dirty="0"/>
              <a:t> della domanda di formazione che sta alla base del Corso di Studio, </a:t>
            </a:r>
            <a:r>
              <a:rPr lang="it-IT" sz="2200" u="sng" dirty="0"/>
              <a:t>le figure professionali di riferimento</a:t>
            </a:r>
            <a:r>
              <a:rPr lang="it-IT" sz="2200" dirty="0"/>
              <a:t> e le loro competenze, la coerenza dei risultati di apprendimento previsti dal Corso di Studio nel suo complesso e dai singoli insegnamenti e l’efficacia del sistema di gestione del Corso di Studio. Per ciascuno di questi elementi il Rapporto di Riesame ciclico documenta, </a:t>
            </a:r>
            <a:r>
              <a:rPr lang="it-IT" sz="2200" u="sng" dirty="0"/>
              <a:t>analizza</a:t>
            </a:r>
            <a:r>
              <a:rPr lang="it-IT" sz="2200" dirty="0"/>
              <a:t> e </a:t>
            </a:r>
            <a:r>
              <a:rPr lang="it-IT" sz="2200" u="sng" dirty="0"/>
              <a:t>commenta</a:t>
            </a:r>
            <a:r>
              <a:rPr lang="it-IT" sz="2200" dirty="0" smtClean="0"/>
              <a:t>:</a:t>
            </a:r>
          </a:p>
          <a:p>
            <a:pPr marL="285750" indent="-285750" algn="just"/>
            <a:r>
              <a:rPr lang="it-IT" sz="2000" dirty="0"/>
              <a:t>a.	gli </a:t>
            </a:r>
            <a:r>
              <a:rPr lang="it-IT" sz="2000" u="sng" dirty="0"/>
              <a:t>effetti</a:t>
            </a:r>
            <a:r>
              <a:rPr lang="it-IT" sz="2000" dirty="0"/>
              <a:t> delle azioni correttive annunciate nei Rapporti di Riesame ciclico precedenti;</a:t>
            </a:r>
          </a:p>
          <a:p>
            <a:pPr marL="285750" indent="-285750" algn="just"/>
            <a:r>
              <a:rPr lang="it-IT" sz="2000" dirty="0"/>
              <a:t>b.	i </a:t>
            </a:r>
            <a:r>
              <a:rPr lang="it-IT" sz="2000" u="sng" dirty="0"/>
              <a:t>punti di forza </a:t>
            </a:r>
            <a:r>
              <a:rPr lang="it-IT" sz="2000" dirty="0"/>
              <a:t>e le aree da migliorare che emergono dall’analisi del periodo in esame e dalle prospettive del periodo seguente;</a:t>
            </a:r>
          </a:p>
          <a:p>
            <a:pPr marL="285750" indent="-285750" algn="just"/>
            <a:r>
              <a:rPr lang="it-IT" sz="2000" dirty="0"/>
              <a:t>c.	gli </a:t>
            </a:r>
            <a:r>
              <a:rPr lang="it-IT" sz="2000" u="sng" dirty="0"/>
              <a:t>interventi correttivi </a:t>
            </a:r>
            <a:r>
              <a:rPr lang="it-IT" sz="2000" dirty="0"/>
              <a:t>sugli elementi critici messi in evidenza, i cambiamenti ritenuti necessari in base a mutate condizioni e le azioni volte ad apportare miglioramenti</a:t>
            </a:r>
            <a:r>
              <a:rPr lang="it-IT" sz="2000" dirty="0" smtClean="0"/>
              <a:t>.</a:t>
            </a:r>
            <a:endParaRPr lang="it-I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54244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116632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IL RAPPORTO DI RIESAME CICLICO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5536" y="1700808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INFORMAZIONI GENERALI SUL CORSO DI </a:t>
            </a:r>
            <a:r>
              <a:rPr lang="it-IT" sz="2200" dirty="0" smtClean="0"/>
              <a:t>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ATTIVITÀ E SOGGETTI DEL RIESAME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1 – LA DOMANDA DI FORMAZIONE</a:t>
            </a:r>
          </a:p>
          <a:p>
            <a:pPr marL="542925" indent="-185738">
              <a:buFont typeface="Wingdings" panose="05000000000000000000" pitchFamily="2" charset="2"/>
              <a:buChar char="ü"/>
            </a:pPr>
            <a:r>
              <a:rPr lang="it-IT" sz="2200" dirty="0" smtClean="0"/>
              <a:t>1a azioni correttive già intraprese ed esiti</a:t>
            </a:r>
          </a:p>
          <a:p>
            <a:pPr marL="542925" indent="-185738">
              <a:buFont typeface="Wingdings" panose="05000000000000000000" pitchFamily="2" charset="2"/>
              <a:buChar char="ü"/>
            </a:pPr>
            <a:r>
              <a:rPr lang="it-IT" sz="2200" dirty="0" smtClean="0"/>
              <a:t>1-b analisi della situazione, commento ai dati</a:t>
            </a:r>
          </a:p>
          <a:p>
            <a:pPr marL="542925" indent="-185738">
              <a:buFont typeface="Wingdings" panose="05000000000000000000" pitchFamily="2" charset="2"/>
              <a:buChar char="ü"/>
            </a:pPr>
            <a:r>
              <a:rPr lang="it-IT" sz="2200" dirty="0" smtClean="0"/>
              <a:t>1-c analisi dei punti di forza, delle aree da migliorare</a:t>
            </a:r>
          </a:p>
          <a:p>
            <a:pPr marL="542925" indent="-185738"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rgbClr val="0070C0"/>
                </a:solidFill>
              </a:rPr>
              <a:t>1-d prassi di consolidamento</a:t>
            </a:r>
          </a:p>
          <a:p>
            <a:pPr marL="542925" indent="-185738">
              <a:buFont typeface="Wingdings" panose="05000000000000000000" pitchFamily="2" charset="2"/>
              <a:buChar char="ü"/>
            </a:pPr>
            <a:r>
              <a:rPr lang="it-IT" sz="2200" dirty="0" smtClean="0"/>
              <a:t>1-e interventi correttivi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2 - </a:t>
            </a:r>
            <a:r>
              <a:rPr lang="it-IT" sz="2200" dirty="0"/>
              <a:t>I RISULTATI DI APPRENDIMENTO ATTESI E ACCERTATI</a:t>
            </a:r>
            <a:endParaRPr lang="it-IT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3 – IL SISTEMA </a:t>
            </a:r>
            <a:r>
              <a:rPr lang="it-IT" sz="2200" dirty="0"/>
              <a:t>DI GESTIONE DEL CDS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4305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2738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RAPPORTO DI RIESAME</a:t>
            </a:r>
          </a:p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CICLICO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954594"/>
            <a:ext cx="4104456" cy="249299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dirty="0" smtClean="0"/>
              <a:t>redazione al termine di un ciclo di un CdS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dirty="0" smtClean="0"/>
              <a:t>in </a:t>
            </a:r>
            <a:r>
              <a:rPr lang="it-IT" sz="1200" dirty="0"/>
              <a:t>vista di una visita di accreditamento </a:t>
            </a:r>
            <a:r>
              <a:rPr lang="it-IT" sz="1200" dirty="0" smtClean="0"/>
              <a:t>periodico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200" dirty="0"/>
              <a:t>se vi è  la riprogettazione del CdS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677595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CASI DI APPLICAZIONE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17676" y="969695"/>
            <a:ext cx="4104456" cy="249299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A</a:t>
            </a:r>
            <a:r>
              <a:rPr lang="it-IT" sz="1200" dirty="0" smtClean="0"/>
              <a:t>nalisi di: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200" dirty="0" smtClean="0"/>
              <a:t>	</a:t>
            </a:r>
            <a:r>
              <a:rPr lang="it-IT" sz="1200" dirty="0"/>
              <a:t>corretta consultazione con le rappresentanze del mondo del lavoro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endParaRPr lang="it-IT" sz="1200" dirty="0" smtClean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it-IT" sz="1200" dirty="0"/>
              <a:t>permanenza della validità degli obiettivi di formazione e del sistema di gestione </a:t>
            </a:r>
            <a:r>
              <a:rPr lang="it-IT" sz="1200" dirty="0" smtClean="0"/>
              <a:t>del CdS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it-IT" sz="1200" dirty="0"/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200" dirty="0"/>
              <a:t>	</a:t>
            </a:r>
            <a:r>
              <a:rPr lang="it-IT" sz="1200" b="1" dirty="0"/>
              <a:t> </a:t>
            </a:r>
            <a:r>
              <a:rPr lang="it-IT" sz="1200" dirty="0"/>
              <a:t>l’attualità della domanda di formazione, alla base del CdS, le figure professionali di riferimento e le loro competenze, la coerenza dei risultati di apprendimento previsti </a:t>
            </a:r>
            <a:r>
              <a:rPr lang="it-IT" sz="1200" dirty="0" smtClean="0"/>
              <a:t>con i </a:t>
            </a:r>
            <a:r>
              <a:rPr lang="it-IT" sz="1200" dirty="0"/>
              <a:t>singoli insegnamenti </a:t>
            </a:r>
            <a:r>
              <a:rPr lang="it-IT" sz="1200" dirty="0" smtClean="0"/>
              <a:t>e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endParaRPr lang="it-IT" sz="1200" dirty="0" smtClean="0"/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200" dirty="0" smtClean="0"/>
              <a:t> l’efficacia </a:t>
            </a:r>
            <a:r>
              <a:rPr lang="it-IT" sz="1200" dirty="0"/>
              <a:t>del sistema di gestione del CdS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17676" y="692696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OGGETTO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179512" y="4002056"/>
            <a:ext cx="200340" cy="2394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" charset="0"/>
                <a:ea typeface="ＭＳ Ｐゴシック" pitchFamily="32" charset="-128"/>
              </a:rPr>
              <a:t>STRUTTURA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32936" y="3717033"/>
            <a:ext cx="7989196" cy="3140967"/>
            <a:chOff x="1552755" y="3603779"/>
            <a:chExt cx="5805520" cy="3140967"/>
          </a:xfrm>
        </p:grpSpPr>
        <p:sp>
          <p:nvSpPr>
            <p:cNvPr id="14" name="Figura a mano libera 13"/>
            <p:cNvSpPr/>
            <p:nvPr/>
          </p:nvSpPr>
          <p:spPr>
            <a:xfrm>
              <a:off x="1822697" y="3603779"/>
              <a:ext cx="5259228" cy="3140967"/>
            </a:xfrm>
            <a:custGeom>
              <a:avLst/>
              <a:gdLst>
                <a:gd name="connsiteX0" fmla="*/ 0 w 1378565"/>
                <a:gd name="connsiteY0" fmla="*/ 137857 h 1620000"/>
                <a:gd name="connsiteX1" fmla="*/ 137857 w 1378565"/>
                <a:gd name="connsiteY1" fmla="*/ 0 h 1620000"/>
                <a:gd name="connsiteX2" fmla="*/ 1240709 w 1378565"/>
                <a:gd name="connsiteY2" fmla="*/ 0 h 1620000"/>
                <a:gd name="connsiteX3" fmla="*/ 1378566 w 1378565"/>
                <a:gd name="connsiteY3" fmla="*/ 137857 h 1620000"/>
                <a:gd name="connsiteX4" fmla="*/ 1378565 w 1378565"/>
                <a:gd name="connsiteY4" fmla="*/ 1482144 h 1620000"/>
                <a:gd name="connsiteX5" fmla="*/ 1240708 w 1378565"/>
                <a:gd name="connsiteY5" fmla="*/ 1620001 h 1620000"/>
                <a:gd name="connsiteX6" fmla="*/ 137857 w 1378565"/>
                <a:gd name="connsiteY6" fmla="*/ 1620000 h 1620000"/>
                <a:gd name="connsiteX7" fmla="*/ 0 w 1378565"/>
                <a:gd name="connsiteY7" fmla="*/ 1482143 h 1620000"/>
                <a:gd name="connsiteX8" fmla="*/ 0 w 1378565"/>
                <a:gd name="connsiteY8" fmla="*/ 137857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1620000">
                  <a:moveTo>
                    <a:pt x="0" y="137857"/>
                  </a:moveTo>
                  <a:cubicBezTo>
                    <a:pt x="0" y="61721"/>
                    <a:pt x="61721" y="0"/>
                    <a:pt x="137857" y="0"/>
                  </a:cubicBezTo>
                  <a:lnTo>
                    <a:pt x="1240709" y="0"/>
                  </a:lnTo>
                  <a:cubicBezTo>
                    <a:pt x="1316845" y="0"/>
                    <a:pt x="1378566" y="61721"/>
                    <a:pt x="1378566" y="137857"/>
                  </a:cubicBezTo>
                  <a:cubicBezTo>
                    <a:pt x="1378566" y="585953"/>
                    <a:pt x="1378565" y="1034048"/>
                    <a:pt x="1378565" y="1482144"/>
                  </a:cubicBezTo>
                  <a:cubicBezTo>
                    <a:pt x="1378565" y="1558280"/>
                    <a:pt x="1316844" y="1620001"/>
                    <a:pt x="1240708" y="1620001"/>
                  </a:cubicBezTo>
                  <a:lnTo>
                    <a:pt x="137857" y="1620000"/>
                  </a:lnTo>
                  <a:cubicBezTo>
                    <a:pt x="61721" y="1620000"/>
                    <a:pt x="0" y="1558279"/>
                    <a:pt x="0" y="1482143"/>
                  </a:cubicBezTo>
                  <a:lnTo>
                    <a:pt x="0" y="1378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497" tIns="111497" rIns="111497" bIns="111497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it-IT" sz="1200" b="1" dirty="0" smtClean="0"/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it-IT" sz="1200" b="1" dirty="0" smtClean="0"/>
                <a:t>A- </a:t>
              </a:r>
              <a:r>
                <a:rPr lang="it-IT" sz="1200" b="1" dirty="0"/>
                <a:t>AZIONI CORRETTIVE NEI RIESAMI ANNUALI PRECEDENTI</a:t>
              </a: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it-IT" sz="1200" b="1" dirty="0"/>
                <a:t>B -  ANALISI DELLA SITUAZIONE</a:t>
              </a: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it-IT" sz="1200" b="1" dirty="0"/>
                <a:t>C - SWOT</a:t>
              </a: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it-IT" sz="1200" b="1" dirty="0"/>
                <a:t>D - PRASSI DI CONSOLIDAMENTO</a:t>
              </a: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it-IT" sz="1200" b="1" dirty="0"/>
                <a:t>E</a:t>
              </a:r>
              <a:r>
                <a:rPr lang="it-IT" sz="1200" b="1" dirty="0" smtClean="0"/>
                <a:t> </a:t>
              </a:r>
              <a:r>
                <a:rPr lang="it-IT" sz="1200" b="1" dirty="0"/>
                <a:t>- AZIONI CORRETTIVE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1552755" y="3891811"/>
              <a:ext cx="137650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1. 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200" b="1" dirty="0">
                  <a:solidFill>
                    <a:schemeClr val="tx1"/>
                  </a:solidFill>
                </a:rPr>
                <a:t>LA DOMANDA DI FORMAZIONE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3138246" y="4124653"/>
              <a:ext cx="443049" cy="343222"/>
            </a:xfrm>
            <a:custGeom>
              <a:avLst/>
              <a:gdLst>
                <a:gd name="connsiteX0" fmla="*/ 0 w 443049"/>
                <a:gd name="connsiteY0" fmla="*/ 68644 h 343222"/>
                <a:gd name="connsiteX1" fmla="*/ 271438 w 443049"/>
                <a:gd name="connsiteY1" fmla="*/ 68644 h 343222"/>
                <a:gd name="connsiteX2" fmla="*/ 271438 w 443049"/>
                <a:gd name="connsiteY2" fmla="*/ 0 h 343222"/>
                <a:gd name="connsiteX3" fmla="*/ 443049 w 443049"/>
                <a:gd name="connsiteY3" fmla="*/ 171611 h 343222"/>
                <a:gd name="connsiteX4" fmla="*/ 271438 w 443049"/>
                <a:gd name="connsiteY4" fmla="*/ 343222 h 343222"/>
                <a:gd name="connsiteX5" fmla="*/ 271438 w 443049"/>
                <a:gd name="connsiteY5" fmla="*/ 274578 h 343222"/>
                <a:gd name="connsiteX6" fmla="*/ 0 w 443049"/>
                <a:gd name="connsiteY6" fmla="*/ 274578 h 343222"/>
                <a:gd name="connsiteX7" fmla="*/ 0 w 443049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049" h="343222">
                  <a:moveTo>
                    <a:pt x="0" y="68644"/>
                  </a:moveTo>
                  <a:lnTo>
                    <a:pt x="271438" y="68644"/>
                  </a:lnTo>
                  <a:lnTo>
                    <a:pt x="271438" y="0"/>
                  </a:lnTo>
                  <a:lnTo>
                    <a:pt x="443049" y="171611"/>
                  </a:lnTo>
                  <a:lnTo>
                    <a:pt x="271438" y="343222"/>
                  </a:lnTo>
                  <a:lnTo>
                    <a:pt x="271438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644" rIns="102967" bIns="686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800" kern="1200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5352753" y="4124653"/>
              <a:ext cx="443049" cy="343222"/>
            </a:xfrm>
            <a:custGeom>
              <a:avLst/>
              <a:gdLst>
                <a:gd name="connsiteX0" fmla="*/ 0 w 443049"/>
                <a:gd name="connsiteY0" fmla="*/ 68644 h 343222"/>
                <a:gd name="connsiteX1" fmla="*/ 271438 w 443049"/>
                <a:gd name="connsiteY1" fmla="*/ 68644 h 343222"/>
                <a:gd name="connsiteX2" fmla="*/ 271438 w 443049"/>
                <a:gd name="connsiteY2" fmla="*/ 0 h 343222"/>
                <a:gd name="connsiteX3" fmla="*/ 443049 w 443049"/>
                <a:gd name="connsiteY3" fmla="*/ 171611 h 343222"/>
                <a:gd name="connsiteX4" fmla="*/ 271438 w 443049"/>
                <a:gd name="connsiteY4" fmla="*/ 343222 h 343222"/>
                <a:gd name="connsiteX5" fmla="*/ 271438 w 443049"/>
                <a:gd name="connsiteY5" fmla="*/ 274578 h 343222"/>
                <a:gd name="connsiteX6" fmla="*/ 0 w 443049"/>
                <a:gd name="connsiteY6" fmla="*/ 274578 h 343222"/>
                <a:gd name="connsiteX7" fmla="*/ 0 w 443049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049" h="343222">
                  <a:moveTo>
                    <a:pt x="0" y="68644"/>
                  </a:moveTo>
                  <a:lnTo>
                    <a:pt x="271438" y="68644"/>
                  </a:lnTo>
                  <a:lnTo>
                    <a:pt x="271438" y="0"/>
                  </a:lnTo>
                  <a:lnTo>
                    <a:pt x="443049" y="171611"/>
                  </a:lnTo>
                  <a:lnTo>
                    <a:pt x="271438" y="343222"/>
                  </a:lnTo>
                  <a:lnTo>
                    <a:pt x="271438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644" rIns="102967" bIns="686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800" kern="1200"/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3765203" y="3891811"/>
              <a:ext cx="137856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>
                  <a:solidFill>
                    <a:schemeClr val="tx1"/>
                  </a:solidFill>
                </a:rPr>
                <a:t>2. 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200" b="1" dirty="0">
                  <a:solidFill>
                    <a:schemeClr val="tx1"/>
                  </a:solidFill>
                </a:rPr>
                <a:t>I RISULTATI DI APPRENDIMENTO ATTESI E ACCERTATI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5979710" y="3891811"/>
              <a:ext cx="137856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3. 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IL </a:t>
              </a:r>
              <a:r>
                <a:rPr lang="it-IT" sz="1200" b="1" dirty="0">
                  <a:solidFill>
                    <a:schemeClr val="tx1"/>
                  </a:solidFill>
                </a:rPr>
                <a:t>SISTEMA DI GESTIONE DEL CDS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974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539552" y="2690336"/>
            <a:ext cx="8355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600" b="1" u="sng" dirty="0" smtClean="0">
                <a:solidFill>
                  <a:srgbClr val="0070C0"/>
                </a:solidFill>
              </a:rPr>
              <a:t>NOTE DI METODO </a:t>
            </a:r>
          </a:p>
        </p:txBody>
      </p:sp>
    </p:spTree>
    <p:extLst>
      <p:ext uri="{BB962C8B-B14F-4D97-AF65-F5344CB8AC3E}">
        <p14:creationId xmlns:p14="http://schemas.microsoft.com/office/powerpoint/2010/main" val="275207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707904" y="116632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NOTE DI METODO (fonte: ANVUR) 1/5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37620" y="1582340"/>
            <a:ext cx="86794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600" dirty="0"/>
              <a:t>Se sono disponibili dati in serie </a:t>
            </a:r>
            <a:r>
              <a:rPr lang="it-IT" sz="2600" dirty="0" smtClean="0"/>
              <a:t>storica, </a:t>
            </a:r>
            <a:r>
              <a:rPr lang="it-IT" sz="2600" u="sng" dirty="0" smtClean="0"/>
              <a:t>si </a:t>
            </a:r>
            <a:r>
              <a:rPr lang="it-IT" sz="2600" u="sng" dirty="0"/>
              <a:t>considereranno gli anni e/o le coorti nel numero strettamente necessario </a:t>
            </a:r>
            <a:r>
              <a:rPr lang="it-IT" sz="2600" dirty="0"/>
              <a:t>per mettere in evidenza le tendenze nel </a:t>
            </a:r>
            <a:r>
              <a:rPr lang="it-IT" sz="2600" dirty="0" smtClean="0"/>
              <a:t>tempo.</a:t>
            </a:r>
          </a:p>
          <a:p>
            <a:pPr algn="just">
              <a:spcAft>
                <a:spcPts val="600"/>
              </a:spcAft>
            </a:pPr>
            <a:r>
              <a:rPr lang="it-IT" sz="2600" dirty="0" smtClean="0"/>
              <a:t>Di </a:t>
            </a:r>
            <a:r>
              <a:rPr lang="it-IT" sz="2600" dirty="0"/>
              <a:t>norma si prendono in considerazione </a:t>
            </a:r>
            <a:r>
              <a:rPr lang="it-IT" sz="2600" u="sng" dirty="0"/>
              <a:t>almeno</a:t>
            </a:r>
            <a:r>
              <a:rPr lang="it-IT" sz="2600" dirty="0"/>
              <a:t> </a:t>
            </a:r>
            <a:r>
              <a:rPr lang="it-IT" sz="2600" u="sng" dirty="0"/>
              <a:t>3 anni accademici/coorti</a:t>
            </a:r>
            <a:r>
              <a:rPr lang="it-IT" sz="26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it-IT" sz="2600" u="sng" dirty="0"/>
              <a:t>Considerare l’opportunità</a:t>
            </a:r>
            <a:r>
              <a:rPr lang="it-IT" sz="2600" dirty="0"/>
              <a:t>, quando informazioni e dati lo permettano, di compiere </a:t>
            </a:r>
            <a:r>
              <a:rPr lang="it-IT" sz="2600" u="sng" dirty="0"/>
              <a:t>confronti</a:t>
            </a:r>
            <a:r>
              <a:rPr lang="it-IT" sz="2600" dirty="0"/>
              <a:t> tra Corsi di Studio, del medesimo Ateneo o di Atenei diversi</a:t>
            </a:r>
            <a:r>
              <a:rPr lang="it-I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702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707904" y="116632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NOTE DI METODO </a:t>
            </a:r>
            <a:r>
              <a:rPr lang="it-IT" b="1" dirty="0">
                <a:solidFill>
                  <a:schemeClr val="bg1"/>
                </a:solidFill>
                <a:cs typeface="Helvetica" pitchFamily="34" charset="0"/>
              </a:rPr>
              <a:t>(fonte: ANVUR)</a:t>
            </a:r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 (2/5)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3" name="Rettangolo 2"/>
          <p:cNvSpPr/>
          <p:nvPr/>
        </p:nvSpPr>
        <p:spPr>
          <a:xfrm>
            <a:off x="323528" y="1268760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2600" dirty="0"/>
              <a:t>Nell’analisi della situazione e nei commenti ai dati, </a:t>
            </a:r>
            <a:r>
              <a:rPr lang="it-IT" sz="2600" u="sng" dirty="0"/>
              <a:t>riportare</a:t>
            </a:r>
            <a:r>
              <a:rPr lang="it-IT" sz="2600" dirty="0"/>
              <a:t> nel campo di testo solo i dati strettamente essenziali per l’analisi. </a:t>
            </a:r>
            <a:r>
              <a:rPr lang="it-IT" sz="2600" u="sng" dirty="0"/>
              <a:t>Evitare</a:t>
            </a:r>
            <a:r>
              <a:rPr lang="it-IT" sz="2600" dirty="0"/>
              <a:t> quindi di riportare elenchi o collezioni di dati a </a:t>
            </a:r>
            <a:r>
              <a:rPr lang="it-IT" sz="2600" dirty="0" smtClean="0"/>
              <a:t>disposizione.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2600" dirty="0" smtClean="0"/>
              <a:t>Le </a:t>
            </a:r>
            <a:r>
              <a:rPr lang="it-IT" sz="2600" u="sng" dirty="0"/>
              <a:t>fonti possono essere richiamate tramite appendici o collegamenti </a:t>
            </a:r>
            <a:r>
              <a:rPr lang="it-IT" sz="2600" u="sng" dirty="0" smtClean="0"/>
              <a:t>ipertestuali.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2600" dirty="0" smtClean="0"/>
              <a:t>Di </a:t>
            </a:r>
            <a:r>
              <a:rPr lang="it-IT" sz="2600" dirty="0"/>
              <a:t>norma si dovrebbe fare riferimento ai dati già messi a disposizione nella SUA-</a:t>
            </a:r>
            <a:r>
              <a:rPr lang="it-IT" sz="2600" dirty="0" err="1"/>
              <a:t>CdS</a:t>
            </a:r>
            <a:r>
              <a:rPr lang="it-IT" sz="2600" dirty="0"/>
              <a:t> (area C: dati di ingresso, di percorso e di uscita degli studenti; efficacia esterna) senza riportarli per esteso.</a:t>
            </a:r>
          </a:p>
        </p:txBody>
      </p:sp>
    </p:spTree>
    <p:extLst>
      <p:ext uri="{BB962C8B-B14F-4D97-AF65-F5344CB8AC3E}">
        <p14:creationId xmlns:p14="http://schemas.microsoft.com/office/powerpoint/2010/main" val="1341753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707904" y="116632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NOTE DI METODO </a:t>
            </a:r>
            <a:r>
              <a:rPr lang="it-IT" b="1" dirty="0">
                <a:solidFill>
                  <a:schemeClr val="bg1"/>
                </a:solidFill>
                <a:cs typeface="Helvetica" pitchFamily="34" charset="0"/>
              </a:rPr>
              <a:t>(fonte: ANVUR)</a:t>
            </a:r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 (3/5)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306925" y="980728"/>
            <a:ext cx="882047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600" dirty="0"/>
              <a:t>Nella proposta di azioni correttive </a:t>
            </a:r>
            <a:r>
              <a:rPr lang="it-IT" sz="2600" u="sng" dirty="0"/>
              <a:t>considerare solo azioni effettivamente applicabili</a:t>
            </a:r>
            <a:r>
              <a:rPr lang="it-IT" sz="2600" dirty="0"/>
              <a:t> e di cui, nell’anno successivo (per il </a:t>
            </a:r>
            <a:r>
              <a:rPr lang="it-IT" sz="2600" u="sng" dirty="0"/>
              <a:t>Riesame annuale</a:t>
            </a:r>
            <a:r>
              <a:rPr lang="it-IT" sz="2600" dirty="0"/>
              <a:t>) o nel periodo successivo (per il </a:t>
            </a:r>
            <a:r>
              <a:rPr lang="it-IT" sz="2600" u="sng" dirty="0"/>
              <a:t>Riesame ciclico</a:t>
            </a:r>
            <a:r>
              <a:rPr lang="it-IT" sz="2600" dirty="0"/>
              <a:t>), si possa </a:t>
            </a:r>
            <a:r>
              <a:rPr lang="it-IT" sz="2600" dirty="0" smtClean="0"/>
              <a:t>constatare l’effettiva </a:t>
            </a:r>
            <a:r>
              <a:rPr lang="it-IT" sz="2600" dirty="0"/>
              <a:t>efficacia, anche nel caso in cui l’obiettivo non sia stato ancora del tutto raggiunto, nel quadro “Azioni già intraprese ed esiti”. </a:t>
            </a:r>
            <a:endParaRPr lang="it-IT" sz="2600" dirty="0" smtClean="0"/>
          </a:p>
          <a:p>
            <a:pPr>
              <a:spcAft>
                <a:spcPts val="600"/>
              </a:spcAft>
            </a:pPr>
            <a:r>
              <a:rPr lang="it-IT" sz="2600" u="sng" dirty="0" smtClean="0"/>
              <a:t>Indicare </a:t>
            </a:r>
            <a:r>
              <a:rPr lang="it-IT" sz="2600" u="sng" dirty="0"/>
              <a:t>obiettivi e mezzi</a:t>
            </a:r>
            <a:r>
              <a:rPr lang="it-IT" sz="2600" dirty="0"/>
              <a:t>, evitando di riportare azioni senza nessi con le criticità evidenziate, richieste generiche o irrealizzabili o dipendenti da mezzi e situazioni non controllabili da chi gestisce il </a:t>
            </a:r>
            <a:r>
              <a:rPr lang="it-IT" sz="2600" dirty="0" err="1"/>
              <a:t>CdS</a:t>
            </a:r>
            <a:r>
              <a:rPr lang="it-IT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0333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59832" y="116632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NOTE DI METODO 4/5 </a:t>
            </a: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1473162528"/>
              </p:ext>
            </p:extLst>
          </p:nvPr>
        </p:nvGraphicFramePr>
        <p:xfrm>
          <a:off x="467544" y="1484784"/>
          <a:ext cx="79386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257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latin typeface="+mj-lt"/>
                <a:cs typeface="Helvetica"/>
              </a:rPr>
              <a:t>L’ACCREDITAMENTO PERIODICO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3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124744"/>
            <a:ext cx="8424936" cy="36009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i="1" dirty="0" smtClean="0"/>
              <a:t>L’</a:t>
            </a:r>
            <a:r>
              <a:rPr lang="it-IT" sz="3200" i="1" dirty="0">
                <a:solidFill>
                  <a:srgbClr val="ED7D31"/>
                </a:solidFill>
              </a:rPr>
              <a:t>a</a:t>
            </a:r>
            <a:r>
              <a:rPr lang="it-IT" sz="3200" i="1" dirty="0" smtClean="0">
                <a:solidFill>
                  <a:srgbClr val="ED7D31"/>
                </a:solidFill>
              </a:rPr>
              <a:t>ccreditamento</a:t>
            </a:r>
            <a:r>
              <a:rPr lang="it-IT" sz="3200" i="1" dirty="0" smtClean="0"/>
              <a:t> </a:t>
            </a:r>
            <a:r>
              <a:rPr lang="it-IT" sz="3200" i="1" u="sng" dirty="0" smtClean="0"/>
              <a:t>periodico</a:t>
            </a:r>
            <a:r>
              <a:rPr lang="it-IT" sz="3200" i="1" dirty="0" smtClean="0"/>
              <a:t> è la </a:t>
            </a:r>
            <a:r>
              <a:rPr lang="it-IT" sz="3200" i="1" dirty="0">
                <a:solidFill>
                  <a:srgbClr val="ED7D31"/>
                </a:solidFill>
              </a:rPr>
              <a:t>verifica</a:t>
            </a:r>
            <a:r>
              <a:rPr lang="it-IT" sz="3200" i="1" dirty="0"/>
              <a:t>, </a:t>
            </a:r>
            <a:r>
              <a:rPr lang="it-IT" sz="3200" i="1" dirty="0" smtClean="0"/>
              <a:t>da parte delle Commissioni di Esperti di Valutazione (CEV) dell’ANVUR, con </a:t>
            </a:r>
            <a:r>
              <a:rPr lang="it-IT" sz="3200" i="1" dirty="0"/>
              <a:t>cadenza </a:t>
            </a:r>
            <a:r>
              <a:rPr lang="it-IT" sz="3200" i="1" u="sng" dirty="0"/>
              <a:t>almeno quinquennale</a:t>
            </a:r>
            <a:r>
              <a:rPr lang="it-IT" sz="3200" i="1" dirty="0"/>
              <a:t> per le sedi e </a:t>
            </a:r>
            <a:r>
              <a:rPr lang="it-IT" sz="3200" i="1" u="sng" dirty="0"/>
              <a:t>almeno triennale</a:t>
            </a:r>
            <a:r>
              <a:rPr lang="it-IT" sz="3200" i="1" dirty="0"/>
              <a:t> per i Corsi di Studio, </a:t>
            </a:r>
            <a:r>
              <a:rPr lang="it-IT" sz="3200" i="1" dirty="0" smtClean="0"/>
              <a:t>dei </a:t>
            </a:r>
            <a:r>
              <a:rPr lang="it-IT" sz="3200" i="1" dirty="0" smtClean="0">
                <a:solidFill>
                  <a:srgbClr val="ED7D31"/>
                </a:solidFill>
              </a:rPr>
              <a:t>requisiti </a:t>
            </a:r>
            <a:r>
              <a:rPr lang="it-IT" sz="3200" i="1" dirty="0" smtClean="0"/>
              <a:t>previsti dal DM </a:t>
            </a:r>
            <a:r>
              <a:rPr lang="it-IT" sz="3200" i="1" dirty="0"/>
              <a:t>47/2013 e successive </a:t>
            </a:r>
            <a:r>
              <a:rPr lang="it-IT" sz="3200" i="1" dirty="0" smtClean="0"/>
              <a:t>modifiche.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4100824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0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NOTE DI METODO  5/5 </a:t>
            </a:r>
          </a:p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DEFINIZIONE OBIETTIVI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9552" y="620688"/>
            <a:ext cx="7866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1200" dirty="0" smtClean="0"/>
          </a:p>
          <a:p>
            <a:pPr lvl="0"/>
            <a:r>
              <a:rPr lang="it-IT" sz="1400" dirty="0" smtClean="0"/>
              <a:t>Stabilire gli obiettivi considerando la teoria SMART  di P. </a:t>
            </a:r>
            <a:r>
              <a:rPr lang="it-IT" sz="1400" dirty="0" err="1" smtClean="0"/>
              <a:t>Drucker</a:t>
            </a:r>
            <a:r>
              <a:rPr lang="it-IT" sz="1400" dirty="0" smtClean="0"/>
              <a:t> (1954), secondo cui:</a:t>
            </a:r>
          </a:p>
          <a:p>
            <a:pPr lvl="0"/>
            <a:endParaRPr lang="it-IT" sz="1200" dirty="0" smtClean="0"/>
          </a:p>
          <a:p>
            <a:pPr lvl="0" algn="ctr"/>
            <a:r>
              <a:rPr lang="it-IT" b="1" dirty="0" smtClean="0">
                <a:solidFill>
                  <a:srgbClr val="05777D"/>
                </a:solidFill>
              </a:rPr>
              <a:t>UN OBIETTIVO È BEN DEFINITO </a:t>
            </a:r>
            <a:r>
              <a:rPr lang="it-IT" b="1" dirty="0">
                <a:solidFill>
                  <a:srgbClr val="05777D"/>
                </a:solidFill>
              </a:rPr>
              <a:t>SE È</a:t>
            </a:r>
            <a:r>
              <a:rPr lang="it-IT" sz="1200" dirty="0"/>
              <a:t> :</a:t>
            </a: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703250372"/>
              </p:ext>
            </p:extLst>
          </p:nvPr>
        </p:nvGraphicFramePr>
        <p:xfrm>
          <a:off x="467544" y="1772816"/>
          <a:ext cx="727280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870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660232" y="85602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SCADENZE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488920" y="83671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u="sng" dirty="0" smtClean="0"/>
              <a:t>INVIO AL PRESIDIO DELLA QUALITÀ DEI RAPPORTI DI RIESAME ENTRO IL:</a:t>
            </a:r>
          </a:p>
          <a:p>
            <a:pPr algn="ctr"/>
            <a:endParaRPr lang="it-IT" sz="1000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4725144"/>
            <a:ext cx="7366192" cy="1169551"/>
          </a:xfrm>
          <a:prstGeom prst="rect">
            <a:avLst/>
          </a:prstGeom>
          <a:solidFill>
            <a:srgbClr val="FFCC6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400" b="1" i="1" dirty="0" smtClean="0"/>
              <a:t>nome file</a:t>
            </a:r>
            <a:r>
              <a:rPr lang="it-IT" sz="1400" b="1" dirty="0" smtClean="0"/>
              <a:t>:  DIPARTIMENTO_CLASSE_CODICECORSO;  es. DICA_LM33_757</a:t>
            </a:r>
          </a:p>
          <a:p>
            <a:endParaRPr lang="it-IT" sz="1400" b="1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i="1" dirty="0" smtClean="0"/>
              <a:t>formato file</a:t>
            </a:r>
            <a:r>
              <a:rPr lang="it-IT" sz="1400" b="1" dirty="0" smtClean="0"/>
              <a:t>:    *.doc  (tranne gli allegati)</a:t>
            </a:r>
          </a:p>
          <a:p>
            <a:endParaRPr lang="it-IT" sz="14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i="1" dirty="0" smtClean="0"/>
              <a:t>inviare file via mail a</a:t>
            </a:r>
            <a:r>
              <a:rPr lang="it-IT" sz="1400" b="1" dirty="0" smtClean="0"/>
              <a:t>:  presidio.qualita@uniud.it</a:t>
            </a:r>
            <a:endParaRPr lang="it-IT" sz="1400" b="1" dirty="0"/>
          </a:p>
        </p:txBody>
      </p:sp>
      <p:sp>
        <p:nvSpPr>
          <p:cNvPr id="11" name="Stella a 7 punte 10"/>
          <p:cNvSpPr/>
          <p:nvPr/>
        </p:nvSpPr>
        <p:spPr bwMode="auto">
          <a:xfrm>
            <a:off x="2627784" y="1407878"/>
            <a:ext cx="3312368" cy="2813210"/>
          </a:xfrm>
          <a:prstGeom prst="star7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22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400" b="1" dirty="0"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GENNAIO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  2016 </a:t>
            </a:r>
          </a:p>
        </p:txBody>
      </p:sp>
    </p:spTree>
    <p:extLst>
      <p:ext uri="{BB962C8B-B14F-4D97-AF65-F5344CB8AC3E}">
        <p14:creationId xmlns:p14="http://schemas.microsoft.com/office/powerpoint/2010/main" val="2084883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122879" y="713926"/>
            <a:ext cx="8898241" cy="594126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1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REQUISITO AQ 1 </a:t>
            </a:r>
            <a:r>
              <a:rPr lang="it-IT" sz="21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L’Ateneo stabilisce, dichiara ed effettivamente persegue adeguate politiche volte a realizzare la propria visione della qualità della formazione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1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REQUISITO PER L’AQ 2 </a:t>
            </a:r>
            <a:r>
              <a:rPr lang="it-IT" sz="21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L’Ateneo sa in che misura le proprie politiche sono effettivamente realizzate dai Corsi di Studio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1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REQUISITO PER L’AQ 3 </a:t>
            </a:r>
            <a:r>
              <a:rPr lang="it-IT" sz="21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L’Ateneo chiede ai Corsi di Studio di praticare il miglioramento continuo della qualità, puntando verso risultati di sempre maggior valore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1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REQUISITO PER L’AQ 4 </a:t>
            </a:r>
            <a:r>
              <a:rPr lang="it-IT" sz="21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L’Ateneo possiede un’effettiva organizzazione con poteri di decisione e di sorveglianza sulla qualità dei Corsi di Studio, della formazione da loro messa a disposizione degli studenti e della ricerca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it-IT" sz="1800" b="1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20700" algn="just">
              <a:buFont typeface="+mj-lt"/>
              <a:buAutoNum type="arabicPeriod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98500" algn="just">
              <a:buFont typeface="+mj-lt"/>
              <a:buAutoNum type="arabicPeriod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4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84157" y="130685"/>
            <a:ext cx="5859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i="1" dirty="0" smtClean="0">
                <a:solidFill>
                  <a:schemeClr val="bg1"/>
                </a:solidFill>
                <a:latin typeface="+mj-lt"/>
                <a:cs typeface="Helvetica"/>
              </a:rPr>
              <a:t>I REQUISITI DI ASSICURAZIONE DELLA QUALITÀ (1</a:t>
            </a:r>
            <a:r>
              <a:rPr lang="it-IT" sz="1600" b="1" i="1" dirty="0" smtClean="0">
                <a:solidFill>
                  <a:schemeClr val="bg1"/>
                </a:solidFill>
                <a:cs typeface="Helvetica"/>
              </a:rPr>
              <a:t>/2)</a:t>
            </a:r>
            <a:endParaRPr lang="it-IT" sz="1600" b="1" i="1" dirty="0">
              <a:solidFill>
                <a:schemeClr val="bg1"/>
              </a:solidFill>
              <a:cs typeface="Helvetica"/>
            </a:endParaRPr>
          </a:p>
          <a:p>
            <a:pPr algn="r"/>
            <a:endParaRPr lang="it-IT" sz="1600" b="1" i="1" dirty="0" smtClean="0">
              <a:solidFill>
                <a:schemeClr val="bg1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29399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84157" y="130685"/>
            <a:ext cx="5859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i="1" dirty="0" smtClean="0">
                <a:solidFill>
                  <a:schemeClr val="bg1"/>
                </a:solidFill>
                <a:latin typeface="+mj-lt"/>
                <a:cs typeface="Helvetica"/>
              </a:rPr>
              <a:t>I REQUISITI DI ASSICURAZIONE DELLA QUALITÀ (2</a:t>
            </a:r>
            <a:r>
              <a:rPr lang="it-IT" sz="1600" b="1" i="1" dirty="0" smtClean="0">
                <a:solidFill>
                  <a:schemeClr val="bg1"/>
                </a:solidFill>
                <a:cs typeface="Helvetica"/>
              </a:rPr>
              <a:t>/2)</a:t>
            </a:r>
            <a:endParaRPr lang="it-IT" sz="1600" b="1" i="1" dirty="0">
              <a:solidFill>
                <a:schemeClr val="bg1"/>
              </a:solidFill>
              <a:cs typeface="Helvetica"/>
            </a:endParaRPr>
          </a:p>
          <a:p>
            <a:pPr algn="r"/>
            <a:endParaRPr lang="it-IT" sz="1600" b="1" i="1" dirty="0" smtClean="0">
              <a:solidFill>
                <a:schemeClr val="bg1"/>
              </a:solidFill>
              <a:latin typeface="+mj-lt"/>
              <a:cs typeface="Helvetica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122879" y="916732"/>
            <a:ext cx="8898241" cy="323234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1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REQUISITO AQ </a:t>
            </a:r>
            <a:r>
              <a:rPr lang="it-IT" sz="21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</a:t>
            </a:r>
            <a:r>
              <a:rPr lang="it-IT" sz="21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it-IT" sz="21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sistema di AQ è effettivamente applicato ed è efficacemente in funzione nei Corsi di Studio visitati a campione presso </a:t>
            </a:r>
            <a:r>
              <a:rPr lang="it-IT" sz="21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l’Ateneo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1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REQUISITO </a:t>
            </a:r>
            <a:r>
              <a:rPr lang="it-IT" sz="21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 L’AQ </a:t>
            </a:r>
            <a:r>
              <a:rPr lang="it-IT" sz="21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it-IT" sz="21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lang="it-IT" sz="21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Valutazione della ricerca nell’ambito del sistema di Assicurazione della Qualità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1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REQUISITO PER L’AQ </a:t>
            </a:r>
            <a:r>
              <a:rPr lang="it-IT" sz="21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 </a:t>
            </a:r>
            <a:r>
              <a:rPr lang="it-IT" sz="21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it-IT" sz="21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sostenibilità della </a:t>
            </a:r>
            <a:r>
              <a:rPr lang="it-IT" sz="21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didattica</a:t>
            </a:r>
            <a:endParaRPr lang="it-IT" sz="2100" b="1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it-IT" sz="2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5</a:t>
            </a:fld>
            <a:endParaRPr lang="it-IT" sz="1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2879" y="4242162"/>
            <a:ext cx="7977514" cy="24622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chemeClr val="bg1"/>
              </a:gs>
              <a:gs pos="0">
                <a:srgbClr val="E4CAB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it-IT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 </a:t>
            </a:r>
            <a:r>
              <a:rPr lang="it-IT" sz="2200" dirty="0">
                <a:latin typeface="Helvetica" panose="020B0604020202020204" pitchFamily="34" charset="0"/>
                <a:cs typeface="Helvetica" panose="020B0604020202020204" pitchFamily="34" charset="0"/>
              </a:rPr>
              <a:t>ciascun </a:t>
            </a:r>
            <a:r>
              <a:rPr lang="it-IT" sz="2200" b="1" dirty="0">
                <a:solidFill>
                  <a:srgbClr val="ED7D3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requisito</a:t>
            </a:r>
            <a:r>
              <a:rPr lang="it-IT" sz="2200" dirty="0">
                <a:latin typeface="Helvetica" panose="020B0604020202020204" pitchFamily="34" charset="0"/>
                <a:cs typeface="Helvetica" panose="020B0604020202020204" pitchFamily="34" charset="0"/>
              </a:rPr>
              <a:t> l’ANVUR ha individuato specifici punti di attenzione e modalità di valutazione, esplicitate anche in un apposito documento: «</a:t>
            </a:r>
            <a:r>
              <a:rPr lang="it-IT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Indicazioni operative per le Commissioni di Esperti della Valutazione per l’Accreditamento Periodico delle sedi e dei corsi di studio</a:t>
            </a:r>
            <a:r>
              <a:rPr lang="it-IT" sz="2200" dirty="0">
                <a:latin typeface="Helvetica" panose="020B0604020202020204" pitchFamily="34" charset="0"/>
                <a:cs typeface="Helvetica" panose="020B0604020202020204" pitchFamily="34" charset="0"/>
              </a:rPr>
              <a:t>» </a:t>
            </a:r>
          </a:p>
          <a:p>
            <a:pPr marL="0" indent="0" algn="just">
              <a:buNone/>
            </a:pPr>
            <a:r>
              <a:rPr lang="it-IT" sz="22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http://www.anvur.org/attachments/article/26/3.%20convenzionali%20-%</a:t>
            </a:r>
            <a:r>
              <a:rPr lang="it-IT" sz="2200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20Indicazioni%20operative%20per%20le%20CEV.pdf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5903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latin typeface="+mj-lt"/>
                <a:cs typeface="Helvetica"/>
              </a:rPr>
              <a:t>LE CEV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122879" y="916732"/>
            <a:ext cx="8898241" cy="594126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l’accreditamento 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periodico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l’ANVUR nomina le Commissioni di Esperti per la Valutazione (</a:t>
            </a:r>
            <a:r>
              <a:rPr lang="it-IT" sz="2400" dirty="0">
                <a:solidFill>
                  <a:srgbClr val="ED7D3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CEV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), 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composte da:</a:t>
            </a:r>
          </a:p>
          <a:p>
            <a:pPr algn="just">
              <a:lnSpc>
                <a:spcPct val="150000"/>
              </a:lnSpc>
            </a:pP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esperti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per la 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valutazione</a:t>
            </a:r>
          </a:p>
          <a:p>
            <a:pPr algn="just">
              <a:lnSpc>
                <a:spcPct val="150000"/>
              </a:lnSpc>
            </a:pP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esperti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di sistema, </a:t>
            </a:r>
            <a:endParaRPr lang="it-IT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esperti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disciplinari </a:t>
            </a:r>
            <a:endParaRPr lang="it-IT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studenti</a:t>
            </a: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6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36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latin typeface="+mj-lt"/>
                <a:cs typeface="Helvetica"/>
              </a:rPr>
              <a:t>I COMPITI DELLE CEV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1" y="535732"/>
            <a:ext cx="9021120" cy="594126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b="1" dirty="0" smtClean="0">
                <a:solidFill>
                  <a:srgbClr val="ED7D3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CEV</a:t>
            </a:r>
          </a:p>
          <a:p>
            <a:pPr algn="just">
              <a:lnSpc>
                <a:spcPct val="150000"/>
              </a:lnSpc>
            </a:pPr>
            <a:r>
              <a:rPr lang="it-IT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Leggono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  <a:r>
              <a:rPr lang="it-IT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approfondiscono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i documenti previsti</a:t>
            </a:r>
          </a:p>
          <a:p>
            <a:pPr algn="just">
              <a:lnSpc>
                <a:spcPct val="150000"/>
              </a:lnSpc>
            </a:pPr>
            <a:r>
              <a:rPr lang="it-IT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Partecipano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all’«esame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distanza»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ivi inclusa l’analisi dei 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materiali e delle attività</a:t>
            </a:r>
          </a:p>
          <a:p>
            <a:pPr algn="just">
              <a:lnSpc>
                <a:spcPct val="150000"/>
              </a:lnSpc>
            </a:pPr>
            <a:r>
              <a:rPr lang="it-IT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Partecipano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alla visita </a:t>
            </a:r>
            <a:r>
              <a:rPr lang="it-IT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in loco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, per l’intera durata</a:t>
            </a:r>
          </a:p>
          <a:p>
            <a:pPr algn="just">
              <a:lnSpc>
                <a:spcPct val="150000"/>
              </a:lnSpc>
            </a:pPr>
            <a:r>
              <a:rPr lang="it-IT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Contribuiscono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nell’ambito della propria competenza, alla stesura del rapporto di valutazione esterna. La redazione del rapporto è di competenza del Coordinatore e di responsabilità del Presidente</a:t>
            </a:r>
          </a:p>
          <a:p>
            <a:pPr algn="just">
              <a:lnSpc>
                <a:spcPct val="150000"/>
              </a:lnSpc>
            </a:pPr>
            <a:r>
              <a:rPr lang="it-IT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Approvano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collegialmente il 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rapporto finale della visita</a:t>
            </a:r>
            <a:endParaRPr 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7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94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83768" y="83175"/>
            <a:ext cx="6615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latin typeface="+mj-lt"/>
                <a:cs typeface="Helvetica"/>
              </a:rPr>
              <a:t>L’OGGETTO DELLA VISITA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8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60099" y="752356"/>
            <a:ext cx="89195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Il </a:t>
            </a:r>
            <a:r>
              <a:rPr lang="it-IT" sz="2400" dirty="0"/>
              <a:t>Sistema di Assicurazione della Qualità </a:t>
            </a:r>
            <a:r>
              <a:rPr lang="it-IT" sz="2400" dirty="0" smtClean="0"/>
              <a:t>(AQ) dell’Ateneo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9 Corsi </a:t>
            </a:r>
            <a:r>
              <a:rPr lang="it-IT" sz="2400" dirty="0"/>
              <a:t>di Studio 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2 Dipartimenti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r>
              <a:rPr lang="it-IT" sz="2400" dirty="0" smtClean="0"/>
              <a:t>L’ANVUR </a:t>
            </a:r>
            <a:r>
              <a:rPr lang="it-IT" sz="2400" b="1" dirty="0" smtClean="0">
                <a:solidFill>
                  <a:srgbClr val="ED7D31"/>
                </a:solidFill>
              </a:rPr>
              <a:t>richiederà</a:t>
            </a:r>
            <a:r>
              <a:rPr lang="it-IT" sz="2400" dirty="0" smtClean="0">
                <a:solidFill>
                  <a:srgbClr val="ED7D31"/>
                </a:solidFill>
              </a:rPr>
              <a:t> </a:t>
            </a:r>
            <a:r>
              <a:rPr lang="it-IT" sz="2400" dirty="0" smtClean="0"/>
              <a:t>all’Ateneo di </a:t>
            </a:r>
            <a:r>
              <a:rPr lang="it-IT" sz="2400" b="1" dirty="0" smtClean="0">
                <a:solidFill>
                  <a:srgbClr val="ED7D31"/>
                </a:solidFill>
              </a:rPr>
              <a:t>indicare</a:t>
            </a:r>
            <a:r>
              <a:rPr lang="it-IT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 5 Corsi di Studio e 1 Dipartimento oggetto di valutazione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Il nominativo di un referente di Ateneo</a:t>
            </a:r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Successivamente l’ANVUR </a:t>
            </a:r>
            <a:r>
              <a:rPr lang="it-IT" sz="2400" b="1" dirty="0" smtClean="0">
                <a:solidFill>
                  <a:srgbClr val="ED7D31"/>
                </a:solidFill>
              </a:rPr>
              <a:t>comunicherà</a:t>
            </a:r>
            <a:r>
              <a:rPr lang="it-IT" sz="2400" dirty="0" smtClean="0"/>
              <a:t> all’Ateneo: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 4 </a:t>
            </a:r>
            <a:r>
              <a:rPr lang="it-IT" sz="2400" dirty="0"/>
              <a:t>Corsi di Studio e 1 Dipartimento oggetto di valutazione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Il </a:t>
            </a:r>
            <a:r>
              <a:rPr lang="it-IT" sz="2400" dirty="0"/>
              <a:t>nominativo di un referente di </a:t>
            </a:r>
            <a:r>
              <a:rPr lang="it-IT" sz="2400" dirty="0" smtClean="0"/>
              <a:t>ANVUR per la visita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L</a:t>
            </a:r>
            <a:r>
              <a:rPr lang="it-IT" sz="2400" dirty="0" smtClean="0"/>
              <a:t>a composizione della CEV, per dar modo all’Ateneo di verificare eventuali incompatibilità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U</a:t>
            </a:r>
            <a:r>
              <a:rPr lang="it-IT" sz="2400" dirty="0" smtClean="0"/>
              <a:t>n calendario di massima della visita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3312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63888" y="116632"/>
            <a:ext cx="5579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i="1" dirty="0" smtClean="0">
                <a:solidFill>
                  <a:schemeClr val="bg1"/>
                </a:solidFill>
                <a:latin typeface="+mj-lt"/>
                <a:cs typeface="Helvetica"/>
              </a:rPr>
              <a:t>I 5 CORSI DI STUDIO INDICATI DALL’ATENEO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9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747" y="836712"/>
            <a:ext cx="8923663" cy="65556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Tra i Corsi di Studio oggetto di «visita interna» (simulazione, da parte del Presidio della Qualità, delle visite delle CEV) sono stati ufficiosamente individuati, d’accordo con i relativi Coordinatori, i 5 Corsi di Studio che saranno indicati dall’Ateneo all’ANVUR:</a:t>
            </a:r>
          </a:p>
          <a:p>
            <a:pPr algn="just"/>
            <a:endParaRPr lang="it-IT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t-IT" sz="2400" dirty="0" smtClean="0"/>
              <a:t>L-SNT/1 </a:t>
            </a:r>
            <a:r>
              <a:rPr lang="it-IT" sz="2400" i="1" dirty="0" smtClean="0"/>
              <a:t>Infermieristica</a:t>
            </a:r>
            <a:r>
              <a:rPr lang="it-IT" sz="2400" dirty="0" smtClean="0"/>
              <a:t> (Udine e Pordenone)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400" dirty="0" smtClean="0"/>
              <a:t>L-10 </a:t>
            </a:r>
            <a:r>
              <a:rPr lang="it-IT" sz="2400" i="1" dirty="0" smtClean="0"/>
              <a:t>Lettere</a:t>
            </a:r>
            <a:r>
              <a:rPr lang="it-IT" sz="2400" dirty="0" smtClean="0"/>
              <a:t> (Udine)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400" dirty="0"/>
              <a:t>LM-77 </a:t>
            </a:r>
            <a:r>
              <a:rPr lang="it-IT" sz="2400" i="1" dirty="0"/>
              <a:t>Banca e Finanza </a:t>
            </a:r>
            <a:r>
              <a:rPr lang="it-IT" sz="2400" dirty="0"/>
              <a:t>(Udine)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400" dirty="0" smtClean="0"/>
              <a:t>LM-18&amp;19 </a:t>
            </a:r>
            <a:r>
              <a:rPr lang="it-IT" sz="2400" i="1" dirty="0" smtClean="0"/>
              <a:t>Comunicazione </a:t>
            </a:r>
            <a:r>
              <a:rPr lang="it-IT" sz="2400" i="1" dirty="0"/>
              <a:t>multimediale e tecnologie dell'informazione </a:t>
            </a:r>
            <a:r>
              <a:rPr lang="it-IT" sz="2400" dirty="0" smtClean="0"/>
              <a:t>(Pordenone)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400" dirty="0"/>
              <a:t>LM-59 </a:t>
            </a:r>
            <a:r>
              <a:rPr lang="it-IT" sz="2400" i="1" dirty="0"/>
              <a:t>Comunicazione integrata per le imprese e le organizzazioni </a:t>
            </a:r>
            <a:r>
              <a:rPr lang="it-IT" sz="2400" dirty="0"/>
              <a:t>(Gorizia</a:t>
            </a:r>
            <a:r>
              <a:rPr lang="it-IT" sz="2400" dirty="0" smtClean="0"/>
              <a:t>)</a:t>
            </a:r>
          </a:p>
          <a:p>
            <a:pPr marL="514350" indent="-514350" algn="just">
              <a:buFont typeface="+mj-lt"/>
              <a:buAutoNum type="arabicPeriod"/>
            </a:pPr>
            <a:endParaRPr lang="it-IT" sz="2400" dirty="0"/>
          </a:p>
          <a:p>
            <a:pPr marL="514350" indent="-514350" algn="just">
              <a:buFont typeface="+mj-lt"/>
              <a:buAutoNum type="arabicPeriod"/>
            </a:pPr>
            <a:endParaRPr lang="it-IT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pPr algn="just"/>
            <a:r>
              <a:rPr lang="it-IT" sz="2800" dirty="0" smtClean="0"/>
              <a:t>  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51211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9515</TotalTime>
  <Words>2588</Words>
  <Application>Microsoft Office PowerPoint</Application>
  <PresentationFormat>Presentazione su schermo (4:3)</PresentationFormat>
  <Paragraphs>397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Helvetica</vt:lpstr>
      <vt:lpstr>Wingdings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Mauro.VOLPONI</dc:creator>
  <cp:lastModifiedBy>Gianpiero.BRUNO</cp:lastModifiedBy>
  <cp:revision>666</cp:revision>
  <cp:lastPrinted>2014-11-12T14:39:46Z</cp:lastPrinted>
  <dcterms:created xsi:type="dcterms:W3CDTF">2011-05-03T09:42:11Z</dcterms:created>
  <dcterms:modified xsi:type="dcterms:W3CDTF">2016-04-14T14:02:20Z</dcterms:modified>
</cp:coreProperties>
</file>