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0"/>
  </p:notesMasterIdLst>
  <p:handoutMasterIdLst>
    <p:handoutMasterId r:id="rId31"/>
  </p:handoutMasterIdLst>
  <p:sldIdLst>
    <p:sldId id="355" r:id="rId2"/>
    <p:sldId id="482" r:id="rId3"/>
    <p:sldId id="493" r:id="rId4"/>
    <p:sldId id="483" r:id="rId5"/>
    <p:sldId id="511" r:id="rId6"/>
    <p:sldId id="484" r:id="rId7"/>
    <p:sldId id="512" r:id="rId8"/>
    <p:sldId id="485" r:id="rId9"/>
    <p:sldId id="513" r:id="rId10"/>
    <p:sldId id="506" r:id="rId11"/>
    <p:sldId id="499" r:id="rId12"/>
    <p:sldId id="492" r:id="rId13"/>
    <p:sldId id="507" r:id="rId14"/>
    <p:sldId id="508" r:id="rId15"/>
    <p:sldId id="509" r:id="rId16"/>
    <p:sldId id="500" r:id="rId17"/>
    <p:sldId id="510" r:id="rId18"/>
    <p:sldId id="486" r:id="rId19"/>
    <p:sldId id="502" r:id="rId20"/>
    <p:sldId id="487" r:id="rId21"/>
    <p:sldId id="503" r:id="rId22"/>
    <p:sldId id="488" r:id="rId23"/>
    <p:sldId id="504" r:id="rId24"/>
    <p:sldId id="514" r:id="rId25"/>
    <p:sldId id="498" r:id="rId26"/>
    <p:sldId id="505" r:id="rId27"/>
    <p:sldId id="491" r:id="rId28"/>
    <p:sldId id="468" r:id="rId29"/>
  </p:sldIdLst>
  <p:sldSz cx="9144000" cy="6858000" type="screen4x3"/>
  <p:notesSz cx="7102475" cy="102330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77D"/>
    <a:srgbClr val="FF7C80"/>
    <a:srgbClr val="008080"/>
    <a:srgbClr val="006082"/>
    <a:srgbClr val="996633"/>
    <a:srgbClr val="663300"/>
    <a:srgbClr val="FF9900"/>
    <a:srgbClr val="FF6600"/>
    <a:srgbClr val="FF3300"/>
    <a:srgbClr val="446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3613" autoAdjust="0"/>
  </p:normalViewPr>
  <p:slideViewPr>
    <p:cSldViewPr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70" y="-10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oglio_di_lavoro_di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Foglio_di_lavoro_di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5.2777777777777674E-2"/>
                  <c:y val="-4.629629629629671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9166666666666691E-2"/>
                  <c:y val="-4.62962962962963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1266404199475"/>
                      <c:h val="0.1167308253135024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7.9799759091095143E-2"/>
                  <c:y val="8.21803041920659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392593805366655"/>
                  <c:y val="5.7293952766632489E-2"/>
                </c:manualLayout>
              </c:layout>
              <c:spPr>
                <a:solidFill>
                  <a:srgbClr val="FFFF00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layout>
                <c:manualLayout>
                  <c:x val="-0.18975420859670564"/>
                  <c:y val="5.43671377132959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8599422515482242"/>
                  <c:y val="-7.092906784607706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2694855210818505E-2"/>
                  <c:y val="-2.038441936786564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F30A40-03C9-4FA7-8FBB-B91200E1451E}" type="CATEGORYNAME">
                      <a:rPr lang="en-US" sz="1000"/>
                      <a:pPr>
                        <a:defRPr sz="1100"/>
                      </a:pPr>
                      <a:t>[NOME CATEGORIA]</a:t>
                    </a:fld>
                    <a:r>
                      <a:rPr lang="en-US" baseline="0" dirty="0"/>
                      <a:t>
</a:t>
                    </a:r>
                    <a:fld id="{B3E9AABB-2694-4F4D-9F49-198F59A6F537}" type="PERCENTAGE">
                      <a:rPr lang="en-US" baseline="0"/>
                      <a:pPr>
                        <a:defRPr sz="1100"/>
                      </a:pPr>
                      <a:t>[PERCENTUALE]</a:t>
                    </a:fld>
                    <a:endParaRPr lang="en-US" baseline="0" dirty="0"/>
                  </a:p>
                </c:rich>
              </c:tx>
              <c:spPr>
                <a:solidFill>
                  <a:srgbClr val="FFFF00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473524705731436"/>
                      <c:h val="8.9364409245533558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0.14711287806509465"/>
                  <c:y val="-8.122774718153010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572585502195665E-2"/>
                      <c:h val="6.5446280103667889E-2"/>
                    </c:manualLayout>
                  </c15:layout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33567862448273217"/>
                  <c:y val="7.83863521337135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31452323267283899"/>
                  <c:y val="0.1384709088397443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'Ateneo '!$C$51:$C$61</c:f>
              <c:strCache>
                <c:ptCount val="10"/>
                <c:pt idx="0">
                  <c:v>COMUNIC</c:v>
                </c:pt>
                <c:pt idx="1">
                  <c:v>INFRASTRUTT</c:v>
                </c:pt>
                <c:pt idx="2">
                  <c:v>PLACEMENT</c:v>
                </c:pt>
                <c:pt idx="3">
                  <c:v>INTERATENEO</c:v>
                </c:pt>
                <c:pt idx="4">
                  <c:v>BIBLIOTECHE</c:v>
                </c:pt>
                <c:pt idx="5">
                  <c:v>DIRITTO STUDIO</c:v>
                </c:pt>
                <c:pt idx="6">
                  <c:v>STUD. LAVOR.</c:v>
                </c:pt>
                <c:pt idx="7">
                  <c:v>TELEDID</c:v>
                </c:pt>
                <c:pt idx="8">
                  <c:v>?</c:v>
                </c:pt>
                <c:pt idx="9">
                  <c:v>INTERNAZ</c:v>
                </c:pt>
              </c:strCache>
            </c:strRef>
          </c:cat>
          <c:val>
            <c:numRef>
              <c:f>'Ateneo '!$D$51:$D$61</c:f>
              <c:numCache>
                <c:formatCode>0.0%</c:formatCode>
                <c:ptCount val="11"/>
                <c:pt idx="0">
                  <c:v>0.45800000000000002</c:v>
                </c:pt>
                <c:pt idx="1">
                  <c:v>0.21568627450980393</c:v>
                </c:pt>
                <c:pt idx="2">
                  <c:v>0.13071895424836602</c:v>
                </c:pt>
                <c:pt idx="3">
                  <c:v>8.4967320261437912E-2</c:v>
                </c:pt>
                <c:pt idx="4">
                  <c:v>2.6143790849673203E-2</c:v>
                </c:pt>
                <c:pt idx="5">
                  <c:v>1.9607843137254902E-2</c:v>
                </c:pt>
                <c:pt idx="6">
                  <c:v>1.9607843137254902E-2</c:v>
                </c:pt>
                <c:pt idx="7">
                  <c:v>1.9607843137254902E-2</c:v>
                </c:pt>
                <c:pt idx="8">
                  <c:v>1.2903225806451613E-2</c:v>
                </c:pt>
                <c:pt idx="9">
                  <c:v>1.2903225806451613E-2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25CF1-BB34-4C3A-9C47-EC2E3117E89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906BAB4-A5C8-4B45-B21B-BB9BC42F4FBB}">
      <dgm:prSet phldrT="[Testo]" custT="1"/>
      <dgm:spPr>
        <a:solidFill>
          <a:schemeClr val="accent1">
            <a:lumMod val="50000"/>
          </a:schemeClr>
        </a:solidFill>
        <a:ln w="12700">
          <a:solidFill>
            <a:srgbClr val="996633"/>
          </a:solidFill>
        </a:ln>
      </dgm:spPr>
      <dgm:t>
        <a:bodyPr/>
        <a:lstStyle/>
        <a:p>
          <a:pPr algn="l"/>
          <a:r>
            <a:rPr lang="it-IT" sz="1000" b="1" dirty="0" smtClean="0">
              <a:solidFill>
                <a:schemeClr val="bg1"/>
              </a:solidFill>
            </a:rPr>
            <a:t>INGRESSO, PERCORSO</a:t>
          </a:r>
        </a:p>
        <a:p>
          <a:pPr algn="l"/>
          <a:r>
            <a:rPr lang="it-IT" sz="1000" b="1" dirty="0" smtClean="0">
              <a:solidFill>
                <a:schemeClr val="bg1"/>
              </a:solidFill>
            </a:rPr>
            <a:t> E USCITA </a:t>
          </a:r>
          <a:endParaRPr lang="it-IT" sz="1000" b="1" dirty="0">
            <a:solidFill>
              <a:schemeClr val="bg1"/>
            </a:solidFill>
          </a:endParaRPr>
        </a:p>
      </dgm:t>
    </dgm:pt>
    <dgm:pt modelId="{BBC300CF-60A7-45BA-8946-3B1C908DE96C}" type="parTrans" cxnId="{AD7965B9-A045-4C47-ACD5-27E92A197828}">
      <dgm:prSet/>
      <dgm:spPr/>
      <dgm:t>
        <a:bodyPr/>
        <a:lstStyle/>
        <a:p>
          <a:endParaRPr lang="it-IT"/>
        </a:p>
      </dgm:t>
    </dgm:pt>
    <dgm:pt modelId="{60920205-E56C-4BD8-8CE9-B3057A2DEA6F}" type="sibTrans" cxnId="{AD7965B9-A045-4C47-ACD5-27E92A197828}">
      <dgm:prSet/>
      <dgm:spPr/>
      <dgm:t>
        <a:bodyPr/>
        <a:lstStyle/>
        <a:p>
          <a:endParaRPr lang="it-IT"/>
        </a:p>
      </dgm:t>
    </dgm:pt>
    <dgm:pt modelId="{2BE301F9-C907-4569-AD20-D1052B89A0A7}">
      <dgm:prSet phldrT="[Testo]" phldr="1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endParaRPr lang="it-IT" sz="1000" dirty="0"/>
        </a:p>
      </dgm:t>
    </dgm:pt>
    <dgm:pt modelId="{CA309F6C-A9D7-4F85-A727-72C81F4B95D1}" type="parTrans" cxnId="{2138CF97-56AD-40D1-ABF4-6D5C1B4A3D27}">
      <dgm:prSet/>
      <dgm:spPr/>
      <dgm:t>
        <a:bodyPr/>
        <a:lstStyle/>
        <a:p>
          <a:endParaRPr lang="it-IT"/>
        </a:p>
      </dgm:t>
    </dgm:pt>
    <dgm:pt modelId="{C4B01DFC-3419-45B1-B35D-17185678676A}" type="sibTrans" cxnId="{2138CF97-56AD-40D1-ABF4-6D5C1B4A3D27}">
      <dgm:prSet/>
      <dgm:spPr/>
      <dgm:t>
        <a:bodyPr/>
        <a:lstStyle/>
        <a:p>
          <a:endParaRPr lang="it-IT"/>
        </a:p>
      </dgm:t>
    </dgm:pt>
    <dgm:pt modelId="{56CCFF69-D5B0-4033-9450-6A6C2FDFB1CB}">
      <dgm:prSet phldrT="[Testo]" phldr="1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endParaRPr lang="it-IT" sz="1000"/>
        </a:p>
      </dgm:t>
    </dgm:pt>
    <dgm:pt modelId="{F0FB1F0B-F1EF-452B-A6AD-164FE2A03EE3}" type="parTrans" cxnId="{D2A19CD5-C851-44AE-BD97-E6B6D6065864}">
      <dgm:prSet/>
      <dgm:spPr/>
      <dgm:t>
        <a:bodyPr/>
        <a:lstStyle/>
        <a:p>
          <a:endParaRPr lang="it-IT"/>
        </a:p>
      </dgm:t>
    </dgm:pt>
    <dgm:pt modelId="{A29FB75D-07D4-4022-BE8E-90D5712711E5}" type="sibTrans" cxnId="{D2A19CD5-C851-44AE-BD97-E6B6D6065864}">
      <dgm:prSet/>
      <dgm:spPr/>
      <dgm:t>
        <a:bodyPr/>
        <a:lstStyle/>
        <a:p>
          <a:endParaRPr lang="it-IT"/>
        </a:p>
      </dgm:t>
    </dgm:pt>
    <dgm:pt modelId="{653FCC22-C993-48B1-82B1-B5DDD5A154BE}" type="pres">
      <dgm:prSet presAssocID="{56D25CF1-BB34-4C3A-9C47-EC2E3117E89D}" presName="Name0" presStyleCnt="0">
        <dgm:presLayoutVars>
          <dgm:dir/>
          <dgm:resizeHandles val="exact"/>
        </dgm:presLayoutVars>
      </dgm:prSet>
      <dgm:spPr/>
    </dgm:pt>
    <dgm:pt modelId="{4DA6708F-EF18-4FE0-A101-A6DE48BAD014}" type="pres">
      <dgm:prSet presAssocID="{3906BAB4-A5C8-4B45-B21B-BB9BC42F4FBB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1C3DC6-0085-46CD-8F39-89EC771784E8}" type="pres">
      <dgm:prSet presAssocID="{60920205-E56C-4BD8-8CE9-B3057A2DEA6F}" presName="parSpace" presStyleCnt="0"/>
      <dgm:spPr/>
    </dgm:pt>
    <dgm:pt modelId="{1BC4E8C4-7877-48F4-B195-2DFF83B37597}" type="pres">
      <dgm:prSet presAssocID="{2BE301F9-C907-4569-AD20-D1052B89A0A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65BCEB-6785-4975-AF24-8628DA8DF668}" type="pres">
      <dgm:prSet presAssocID="{C4B01DFC-3419-45B1-B35D-17185678676A}" presName="parSpace" presStyleCnt="0"/>
      <dgm:spPr/>
    </dgm:pt>
    <dgm:pt modelId="{BC6A0A47-1E71-4948-B22F-236F94F750B0}" type="pres">
      <dgm:prSet presAssocID="{56CCFF69-D5B0-4033-9450-6A6C2FDFB1C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2A19CD5-C851-44AE-BD97-E6B6D6065864}" srcId="{56D25CF1-BB34-4C3A-9C47-EC2E3117E89D}" destId="{56CCFF69-D5B0-4033-9450-6A6C2FDFB1CB}" srcOrd="2" destOrd="0" parTransId="{F0FB1F0B-F1EF-452B-A6AD-164FE2A03EE3}" sibTransId="{A29FB75D-07D4-4022-BE8E-90D5712711E5}"/>
    <dgm:cxn modelId="{2138CF97-56AD-40D1-ABF4-6D5C1B4A3D27}" srcId="{56D25CF1-BB34-4C3A-9C47-EC2E3117E89D}" destId="{2BE301F9-C907-4569-AD20-D1052B89A0A7}" srcOrd="1" destOrd="0" parTransId="{CA309F6C-A9D7-4F85-A727-72C81F4B95D1}" sibTransId="{C4B01DFC-3419-45B1-B35D-17185678676A}"/>
    <dgm:cxn modelId="{AD7965B9-A045-4C47-ACD5-27E92A197828}" srcId="{56D25CF1-BB34-4C3A-9C47-EC2E3117E89D}" destId="{3906BAB4-A5C8-4B45-B21B-BB9BC42F4FBB}" srcOrd="0" destOrd="0" parTransId="{BBC300CF-60A7-45BA-8946-3B1C908DE96C}" sibTransId="{60920205-E56C-4BD8-8CE9-B3057A2DEA6F}"/>
    <dgm:cxn modelId="{04F6A8A6-F0F5-4F18-9A72-7FA7D960064E}" type="presOf" srcId="{2BE301F9-C907-4569-AD20-D1052B89A0A7}" destId="{1BC4E8C4-7877-48F4-B195-2DFF83B37597}" srcOrd="0" destOrd="0" presId="urn:microsoft.com/office/officeart/2005/8/layout/hChevron3"/>
    <dgm:cxn modelId="{77580960-7842-4453-8ED3-580ECF57853E}" type="presOf" srcId="{3906BAB4-A5C8-4B45-B21B-BB9BC42F4FBB}" destId="{4DA6708F-EF18-4FE0-A101-A6DE48BAD014}" srcOrd="0" destOrd="0" presId="urn:microsoft.com/office/officeart/2005/8/layout/hChevron3"/>
    <dgm:cxn modelId="{C0D1FDFF-F873-4139-A30E-2B468B231F2A}" type="presOf" srcId="{56D25CF1-BB34-4C3A-9C47-EC2E3117E89D}" destId="{653FCC22-C993-48B1-82B1-B5DDD5A154BE}" srcOrd="0" destOrd="0" presId="urn:microsoft.com/office/officeart/2005/8/layout/hChevron3"/>
    <dgm:cxn modelId="{5351581F-776C-4ACD-AD89-4E807EFA2261}" type="presOf" srcId="{56CCFF69-D5B0-4033-9450-6A6C2FDFB1CB}" destId="{BC6A0A47-1E71-4948-B22F-236F94F750B0}" srcOrd="0" destOrd="0" presId="urn:microsoft.com/office/officeart/2005/8/layout/hChevron3"/>
    <dgm:cxn modelId="{1D7D08AE-4612-489E-BC61-07022229EA00}" type="presParOf" srcId="{653FCC22-C993-48B1-82B1-B5DDD5A154BE}" destId="{4DA6708F-EF18-4FE0-A101-A6DE48BAD014}" srcOrd="0" destOrd="0" presId="urn:microsoft.com/office/officeart/2005/8/layout/hChevron3"/>
    <dgm:cxn modelId="{BC124814-3EBA-478A-81EC-4E9982372370}" type="presParOf" srcId="{653FCC22-C993-48B1-82B1-B5DDD5A154BE}" destId="{B71C3DC6-0085-46CD-8F39-89EC771784E8}" srcOrd="1" destOrd="0" presId="urn:microsoft.com/office/officeart/2005/8/layout/hChevron3"/>
    <dgm:cxn modelId="{1B8180BA-D4AE-4911-AE9D-728D69D1A65F}" type="presParOf" srcId="{653FCC22-C993-48B1-82B1-B5DDD5A154BE}" destId="{1BC4E8C4-7877-48F4-B195-2DFF83B37597}" srcOrd="2" destOrd="0" presId="urn:microsoft.com/office/officeart/2005/8/layout/hChevron3"/>
    <dgm:cxn modelId="{C8F8F508-C5B1-48CD-9F03-D4172E41F950}" type="presParOf" srcId="{653FCC22-C993-48B1-82B1-B5DDD5A154BE}" destId="{D165BCEB-6785-4975-AF24-8628DA8DF668}" srcOrd="3" destOrd="0" presId="urn:microsoft.com/office/officeart/2005/8/layout/hChevron3"/>
    <dgm:cxn modelId="{381A9916-E8BD-4D44-A4C3-818B5F1B7F59}" type="presParOf" srcId="{653FCC22-C993-48B1-82B1-B5DDD5A154BE}" destId="{BC6A0A47-1E71-4948-B22F-236F94F750B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D25CF1-BB34-4C3A-9C47-EC2E3117E89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906BAB4-A5C8-4B45-B21B-BB9BC42F4FBB}">
      <dgm:prSet phldrT="[Testo]" custT="1"/>
      <dgm:spPr>
        <a:solidFill>
          <a:schemeClr val="accent1">
            <a:lumMod val="50000"/>
          </a:schemeClr>
        </a:solidFill>
        <a:ln w="12700">
          <a:solidFill>
            <a:srgbClr val="996633"/>
          </a:solidFill>
        </a:ln>
      </dgm:spPr>
      <dgm:t>
        <a:bodyPr/>
        <a:lstStyle/>
        <a:p>
          <a:pPr algn="l"/>
          <a:r>
            <a:rPr lang="it-IT" sz="1000" b="1" dirty="0" smtClean="0">
              <a:solidFill>
                <a:schemeClr val="bg1"/>
              </a:solidFill>
            </a:rPr>
            <a:t>INGRESSO, PERCORSO</a:t>
          </a:r>
        </a:p>
        <a:p>
          <a:pPr algn="l"/>
          <a:r>
            <a:rPr lang="it-IT" sz="1000" b="1" dirty="0" smtClean="0">
              <a:solidFill>
                <a:schemeClr val="bg1"/>
              </a:solidFill>
            </a:rPr>
            <a:t> E USCITA </a:t>
          </a:r>
          <a:endParaRPr lang="it-IT" sz="1000" b="1" dirty="0">
            <a:solidFill>
              <a:schemeClr val="bg1"/>
            </a:solidFill>
          </a:endParaRPr>
        </a:p>
      </dgm:t>
    </dgm:pt>
    <dgm:pt modelId="{BBC300CF-60A7-45BA-8946-3B1C908DE96C}" type="parTrans" cxnId="{AD7965B9-A045-4C47-ACD5-27E92A197828}">
      <dgm:prSet/>
      <dgm:spPr/>
      <dgm:t>
        <a:bodyPr/>
        <a:lstStyle/>
        <a:p>
          <a:endParaRPr lang="it-IT"/>
        </a:p>
      </dgm:t>
    </dgm:pt>
    <dgm:pt modelId="{60920205-E56C-4BD8-8CE9-B3057A2DEA6F}" type="sibTrans" cxnId="{AD7965B9-A045-4C47-ACD5-27E92A197828}">
      <dgm:prSet/>
      <dgm:spPr/>
      <dgm:t>
        <a:bodyPr/>
        <a:lstStyle/>
        <a:p>
          <a:endParaRPr lang="it-IT"/>
        </a:p>
      </dgm:t>
    </dgm:pt>
    <dgm:pt modelId="{2BE301F9-C907-4569-AD20-D1052B89A0A7}">
      <dgm:prSet phldrT="[Testo]" phldr="1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endParaRPr lang="it-IT" sz="1000" dirty="0"/>
        </a:p>
      </dgm:t>
    </dgm:pt>
    <dgm:pt modelId="{CA309F6C-A9D7-4F85-A727-72C81F4B95D1}" type="parTrans" cxnId="{2138CF97-56AD-40D1-ABF4-6D5C1B4A3D27}">
      <dgm:prSet/>
      <dgm:spPr/>
      <dgm:t>
        <a:bodyPr/>
        <a:lstStyle/>
        <a:p>
          <a:endParaRPr lang="it-IT"/>
        </a:p>
      </dgm:t>
    </dgm:pt>
    <dgm:pt modelId="{C4B01DFC-3419-45B1-B35D-17185678676A}" type="sibTrans" cxnId="{2138CF97-56AD-40D1-ABF4-6D5C1B4A3D27}">
      <dgm:prSet/>
      <dgm:spPr/>
      <dgm:t>
        <a:bodyPr/>
        <a:lstStyle/>
        <a:p>
          <a:endParaRPr lang="it-IT"/>
        </a:p>
      </dgm:t>
    </dgm:pt>
    <dgm:pt modelId="{56CCFF69-D5B0-4033-9450-6A6C2FDFB1CB}">
      <dgm:prSet phldrT="[Testo]" phldr="1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endParaRPr lang="it-IT" sz="1000"/>
        </a:p>
      </dgm:t>
    </dgm:pt>
    <dgm:pt modelId="{F0FB1F0B-F1EF-452B-A6AD-164FE2A03EE3}" type="parTrans" cxnId="{D2A19CD5-C851-44AE-BD97-E6B6D6065864}">
      <dgm:prSet/>
      <dgm:spPr/>
      <dgm:t>
        <a:bodyPr/>
        <a:lstStyle/>
        <a:p>
          <a:endParaRPr lang="it-IT"/>
        </a:p>
      </dgm:t>
    </dgm:pt>
    <dgm:pt modelId="{A29FB75D-07D4-4022-BE8E-90D5712711E5}" type="sibTrans" cxnId="{D2A19CD5-C851-44AE-BD97-E6B6D6065864}">
      <dgm:prSet/>
      <dgm:spPr/>
      <dgm:t>
        <a:bodyPr/>
        <a:lstStyle/>
        <a:p>
          <a:endParaRPr lang="it-IT"/>
        </a:p>
      </dgm:t>
    </dgm:pt>
    <dgm:pt modelId="{653FCC22-C993-48B1-82B1-B5DDD5A154BE}" type="pres">
      <dgm:prSet presAssocID="{56D25CF1-BB34-4C3A-9C47-EC2E3117E89D}" presName="Name0" presStyleCnt="0">
        <dgm:presLayoutVars>
          <dgm:dir/>
          <dgm:resizeHandles val="exact"/>
        </dgm:presLayoutVars>
      </dgm:prSet>
      <dgm:spPr/>
    </dgm:pt>
    <dgm:pt modelId="{4DA6708F-EF18-4FE0-A101-A6DE48BAD014}" type="pres">
      <dgm:prSet presAssocID="{3906BAB4-A5C8-4B45-B21B-BB9BC42F4FBB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1C3DC6-0085-46CD-8F39-89EC771784E8}" type="pres">
      <dgm:prSet presAssocID="{60920205-E56C-4BD8-8CE9-B3057A2DEA6F}" presName="parSpace" presStyleCnt="0"/>
      <dgm:spPr/>
    </dgm:pt>
    <dgm:pt modelId="{1BC4E8C4-7877-48F4-B195-2DFF83B37597}" type="pres">
      <dgm:prSet presAssocID="{2BE301F9-C907-4569-AD20-D1052B89A0A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65BCEB-6785-4975-AF24-8628DA8DF668}" type="pres">
      <dgm:prSet presAssocID="{C4B01DFC-3419-45B1-B35D-17185678676A}" presName="parSpace" presStyleCnt="0"/>
      <dgm:spPr/>
    </dgm:pt>
    <dgm:pt modelId="{BC6A0A47-1E71-4948-B22F-236F94F750B0}" type="pres">
      <dgm:prSet presAssocID="{56CCFF69-D5B0-4033-9450-6A6C2FDFB1C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2A19CD5-C851-44AE-BD97-E6B6D6065864}" srcId="{56D25CF1-BB34-4C3A-9C47-EC2E3117E89D}" destId="{56CCFF69-D5B0-4033-9450-6A6C2FDFB1CB}" srcOrd="2" destOrd="0" parTransId="{F0FB1F0B-F1EF-452B-A6AD-164FE2A03EE3}" sibTransId="{A29FB75D-07D4-4022-BE8E-90D5712711E5}"/>
    <dgm:cxn modelId="{90899AB5-8485-40D3-89A0-F73A7D7F49F7}" type="presOf" srcId="{56D25CF1-BB34-4C3A-9C47-EC2E3117E89D}" destId="{653FCC22-C993-48B1-82B1-B5DDD5A154BE}" srcOrd="0" destOrd="0" presId="urn:microsoft.com/office/officeart/2005/8/layout/hChevron3"/>
    <dgm:cxn modelId="{2138CF97-56AD-40D1-ABF4-6D5C1B4A3D27}" srcId="{56D25CF1-BB34-4C3A-9C47-EC2E3117E89D}" destId="{2BE301F9-C907-4569-AD20-D1052B89A0A7}" srcOrd="1" destOrd="0" parTransId="{CA309F6C-A9D7-4F85-A727-72C81F4B95D1}" sibTransId="{C4B01DFC-3419-45B1-B35D-17185678676A}"/>
    <dgm:cxn modelId="{AD7965B9-A045-4C47-ACD5-27E92A197828}" srcId="{56D25CF1-BB34-4C3A-9C47-EC2E3117E89D}" destId="{3906BAB4-A5C8-4B45-B21B-BB9BC42F4FBB}" srcOrd="0" destOrd="0" parTransId="{BBC300CF-60A7-45BA-8946-3B1C908DE96C}" sibTransId="{60920205-E56C-4BD8-8CE9-B3057A2DEA6F}"/>
    <dgm:cxn modelId="{A91304BF-950D-4646-A4A8-4275BF8976D4}" type="presOf" srcId="{56CCFF69-D5B0-4033-9450-6A6C2FDFB1CB}" destId="{BC6A0A47-1E71-4948-B22F-236F94F750B0}" srcOrd="0" destOrd="0" presId="urn:microsoft.com/office/officeart/2005/8/layout/hChevron3"/>
    <dgm:cxn modelId="{4D60F166-B0B5-45EA-A2BF-A8E69020A1B0}" type="presOf" srcId="{2BE301F9-C907-4569-AD20-D1052B89A0A7}" destId="{1BC4E8C4-7877-48F4-B195-2DFF83B37597}" srcOrd="0" destOrd="0" presId="urn:microsoft.com/office/officeart/2005/8/layout/hChevron3"/>
    <dgm:cxn modelId="{DD4AB798-39EC-46ED-BEB8-1D1F61B64712}" type="presOf" srcId="{3906BAB4-A5C8-4B45-B21B-BB9BC42F4FBB}" destId="{4DA6708F-EF18-4FE0-A101-A6DE48BAD014}" srcOrd="0" destOrd="0" presId="urn:microsoft.com/office/officeart/2005/8/layout/hChevron3"/>
    <dgm:cxn modelId="{269C723E-8118-4B40-B008-B36522025FD6}" type="presParOf" srcId="{653FCC22-C993-48B1-82B1-B5DDD5A154BE}" destId="{4DA6708F-EF18-4FE0-A101-A6DE48BAD014}" srcOrd="0" destOrd="0" presId="urn:microsoft.com/office/officeart/2005/8/layout/hChevron3"/>
    <dgm:cxn modelId="{2ADCC1C7-AF35-4FB3-BF49-F6947DA8ECA1}" type="presParOf" srcId="{653FCC22-C993-48B1-82B1-B5DDD5A154BE}" destId="{B71C3DC6-0085-46CD-8F39-89EC771784E8}" srcOrd="1" destOrd="0" presId="urn:microsoft.com/office/officeart/2005/8/layout/hChevron3"/>
    <dgm:cxn modelId="{4F1B7DE9-7C44-470F-B251-6916530C640F}" type="presParOf" srcId="{653FCC22-C993-48B1-82B1-B5DDD5A154BE}" destId="{1BC4E8C4-7877-48F4-B195-2DFF83B37597}" srcOrd="2" destOrd="0" presId="urn:microsoft.com/office/officeart/2005/8/layout/hChevron3"/>
    <dgm:cxn modelId="{11D22F4D-C0A9-46B6-A0D2-70AD588466F8}" type="presParOf" srcId="{653FCC22-C993-48B1-82B1-B5DDD5A154BE}" destId="{D165BCEB-6785-4975-AF24-8628DA8DF668}" srcOrd="3" destOrd="0" presId="urn:microsoft.com/office/officeart/2005/8/layout/hChevron3"/>
    <dgm:cxn modelId="{F46143AD-B2BA-4612-A2B5-30AE91B61682}" type="presParOf" srcId="{653FCC22-C993-48B1-82B1-B5DDD5A154BE}" destId="{BC6A0A47-1E71-4948-B22F-236F94F750B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D25CF1-BB34-4C3A-9C47-EC2E3117E89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BE301F9-C907-4569-AD20-D1052B89A0A7}">
      <dgm:prSet phldrT="[Testo]" custT="1"/>
      <dgm:spPr>
        <a:solidFill>
          <a:srgbClr val="05777D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it-IT" sz="1000" b="1" dirty="0" smtClean="0"/>
            <a:t>ESPERIENZA DELLO STUDENTE</a:t>
          </a:r>
          <a:endParaRPr lang="it-IT" sz="1000" b="1" dirty="0"/>
        </a:p>
      </dgm:t>
    </dgm:pt>
    <dgm:pt modelId="{CA309F6C-A9D7-4F85-A727-72C81F4B95D1}" type="parTrans" cxnId="{2138CF97-56AD-40D1-ABF4-6D5C1B4A3D27}">
      <dgm:prSet/>
      <dgm:spPr/>
      <dgm:t>
        <a:bodyPr/>
        <a:lstStyle/>
        <a:p>
          <a:endParaRPr lang="it-IT"/>
        </a:p>
      </dgm:t>
    </dgm:pt>
    <dgm:pt modelId="{C4B01DFC-3419-45B1-B35D-17185678676A}" type="sibTrans" cxnId="{2138CF97-56AD-40D1-ABF4-6D5C1B4A3D27}">
      <dgm:prSet/>
      <dgm:spPr/>
      <dgm:t>
        <a:bodyPr/>
        <a:lstStyle/>
        <a:p>
          <a:endParaRPr lang="it-IT"/>
        </a:p>
      </dgm:t>
    </dgm:pt>
    <dgm:pt modelId="{56CCFF69-D5B0-4033-9450-6A6C2FDFB1CB}">
      <dgm:prSet phldrT="[Testo]" phldr="1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endParaRPr lang="it-IT" sz="1000"/>
        </a:p>
      </dgm:t>
    </dgm:pt>
    <dgm:pt modelId="{F0FB1F0B-F1EF-452B-A6AD-164FE2A03EE3}" type="parTrans" cxnId="{D2A19CD5-C851-44AE-BD97-E6B6D6065864}">
      <dgm:prSet/>
      <dgm:spPr/>
      <dgm:t>
        <a:bodyPr/>
        <a:lstStyle/>
        <a:p>
          <a:endParaRPr lang="it-IT"/>
        </a:p>
      </dgm:t>
    </dgm:pt>
    <dgm:pt modelId="{A29FB75D-07D4-4022-BE8E-90D5712711E5}" type="sibTrans" cxnId="{D2A19CD5-C851-44AE-BD97-E6B6D6065864}">
      <dgm:prSet/>
      <dgm:spPr/>
      <dgm:t>
        <a:bodyPr/>
        <a:lstStyle/>
        <a:p>
          <a:endParaRPr lang="it-IT"/>
        </a:p>
      </dgm:t>
    </dgm:pt>
    <dgm:pt modelId="{3906BAB4-A5C8-4B45-B21B-BB9BC42F4FBB}">
      <dgm:prSet phldrT="[Testo]" custT="1"/>
      <dgm:spPr>
        <a:solidFill>
          <a:schemeClr val="bg1"/>
        </a:solidFill>
        <a:ln w="12700">
          <a:solidFill>
            <a:srgbClr val="996633"/>
          </a:solidFill>
        </a:ln>
      </dgm:spPr>
      <dgm:t>
        <a:bodyPr/>
        <a:lstStyle/>
        <a:p>
          <a:pPr algn="l"/>
          <a:r>
            <a:rPr lang="it-IT" sz="1000" b="1" dirty="0" smtClean="0">
              <a:solidFill>
                <a:schemeClr val="bg1"/>
              </a:solidFill>
            </a:rPr>
            <a:t>I</a:t>
          </a:r>
          <a:endParaRPr lang="it-IT" sz="1000" b="1" dirty="0">
            <a:solidFill>
              <a:schemeClr val="bg1"/>
            </a:solidFill>
          </a:endParaRPr>
        </a:p>
      </dgm:t>
    </dgm:pt>
    <dgm:pt modelId="{60920205-E56C-4BD8-8CE9-B3057A2DEA6F}" type="sibTrans" cxnId="{AD7965B9-A045-4C47-ACD5-27E92A197828}">
      <dgm:prSet/>
      <dgm:spPr/>
      <dgm:t>
        <a:bodyPr/>
        <a:lstStyle/>
        <a:p>
          <a:endParaRPr lang="it-IT"/>
        </a:p>
      </dgm:t>
    </dgm:pt>
    <dgm:pt modelId="{BBC300CF-60A7-45BA-8946-3B1C908DE96C}" type="parTrans" cxnId="{AD7965B9-A045-4C47-ACD5-27E92A197828}">
      <dgm:prSet/>
      <dgm:spPr/>
      <dgm:t>
        <a:bodyPr/>
        <a:lstStyle/>
        <a:p>
          <a:endParaRPr lang="it-IT"/>
        </a:p>
      </dgm:t>
    </dgm:pt>
    <dgm:pt modelId="{653FCC22-C993-48B1-82B1-B5DDD5A154BE}" type="pres">
      <dgm:prSet presAssocID="{56D25CF1-BB34-4C3A-9C47-EC2E3117E89D}" presName="Name0" presStyleCnt="0">
        <dgm:presLayoutVars>
          <dgm:dir/>
          <dgm:resizeHandles val="exact"/>
        </dgm:presLayoutVars>
      </dgm:prSet>
      <dgm:spPr/>
    </dgm:pt>
    <dgm:pt modelId="{4DA6708F-EF18-4FE0-A101-A6DE48BAD014}" type="pres">
      <dgm:prSet presAssocID="{3906BAB4-A5C8-4B45-B21B-BB9BC42F4FBB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1C3DC6-0085-46CD-8F39-89EC771784E8}" type="pres">
      <dgm:prSet presAssocID="{60920205-E56C-4BD8-8CE9-B3057A2DEA6F}" presName="parSpace" presStyleCnt="0"/>
      <dgm:spPr/>
    </dgm:pt>
    <dgm:pt modelId="{1BC4E8C4-7877-48F4-B195-2DFF83B37597}" type="pres">
      <dgm:prSet presAssocID="{2BE301F9-C907-4569-AD20-D1052B89A0A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65BCEB-6785-4975-AF24-8628DA8DF668}" type="pres">
      <dgm:prSet presAssocID="{C4B01DFC-3419-45B1-B35D-17185678676A}" presName="parSpace" presStyleCnt="0"/>
      <dgm:spPr/>
    </dgm:pt>
    <dgm:pt modelId="{BC6A0A47-1E71-4948-B22F-236F94F750B0}" type="pres">
      <dgm:prSet presAssocID="{56CCFF69-D5B0-4033-9450-6A6C2FDFB1C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9CEC5D1-A6C3-4DEE-A304-D186016FE16C}" type="presOf" srcId="{2BE301F9-C907-4569-AD20-D1052B89A0A7}" destId="{1BC4E8C4-7877-48F4-B195-2DFF83B37597}" srcOrd="0" destOrd="0" presId="urn:microsoft.com/office/officeart/2005/8/layout/hChevron3"/>
    <dgm:cxn modelId="{D2A19CD5-C851-44AE-BD97-E6B6D6065864}" srcId="{56D25CF1-BB34-4C3A-9C47-EC2E3117E89D}" destId="{56CCFF69-D5B0-4033-9450-6A6C2FDFB1CB}" srcOrd="2" destOrd="0" parTransId="{F0FB1F0B-F1EF-452B-A6AD-164FE2A03EE3}" sibTransId="{A29FB75D-07D4-4022-BE8E-90D5712711E5}"/>
    <dgm:cxn modelId="{5257ADF7-AEEF-45DF-BD91-4B225523D742}" type="presOf" srcId="{56CCFF69-D5B0-4033-9450-6A6C2FDFB1CB}" destId="{BC6A0A47-1E71-4948-B22F-236F94F750B0}" srcOrd="0" destOrd="0" presId="urn:microsoft.com/office/officeart/2005/8/layout/hChevron3"/>
    <dgm:cxn modelId="{51F96CA4-EE37-43AF-8C96-495AFC625604}" type="presOf" srcId="{56D25CF1-BB34-4C3A-9C47-EC2E3117E89D}" destId="{653FCC22-C993-48B1-82B1-B5DDD5A154BE}" srcOrd="0" destOrd="0" presId="urn:microsoft.com/office/officeart/2005/8/layout/hChevron3"/>
    <dgm:cxn modelId="{2138CF97-56AD-40D1-ABF4-6D5C1B4A3D27}" srcId="{56D25CF1-BB34-4C3A-9C47-EC2E3117E89D}" destId="{2BE301F9-C907-4569-AD20-D1052B89A0A7}" srcOrd="1" destOrd="0" parTransId="{CA309F6C-A9D7-4F85-A727-72C81F4B95D1}" sibTransId="{C4B01DFC-3419-45B1-B35D-17185678676A}"/>
    <dgm:cxn modelId="{AD7965B9-A045-4C47-ACD5-27E92A197828}" srcId="{56D25CF1-BB34-4C3A-9C47-EC2E3117E89D}" destId="{3906BAB4-A5C8-4B45-B21B-BB9BC42F4FBB}" srcOrd="0" destOrd="0" parTransId="{BBC300CF-60A7-45BA-8946-3B1C908DE96C}" sibTransId="{60920205-E56C-4BD8-8CE9-B3057A2DEA6F}"/>
    <dgm:cxn modelId="{8D91DB48-CEA3-4C72-B557-7810B3DE7499}" type="presOf" srcId="{3906BAB4-A5C8-4B45-B21B-BB9BC42F4FBB}" destId="{4DA6708F-EF18-4FE0-A101-A6DE48BAD014}" srcOrd="0" destOrd="0" presId="urn:microsoft.com/office/officeart/2005/8/layout/hChevron3"/>
    <dgm:cxn modelId="{134C05C5-20E0-4C41-8DE4-D360936471CC}" type="presParOf" srcId="{653FCC22-C993-48B1-82B1-B5DDD5A154BE}" destId="{4DA6708F-EF18-4FE0-A101-A6DE48BAD014}" srcOrd="0" destOrd="0" presId="urn:microsoft.com/office/officeart/2005/8/layout/hChevron3"/>
    <dgm:cxn modelId="{89A1D063-E616-4D6A-B4C2-C63475723A8D}" type="presParOf" srcId="{653FCC22-C993-48B1-82B1-B5DDD5A154BE}" destId="{B71C3DC6-0085-46CD-8F39-89EC771784E8}" srcOrd="1" destOrd="0" presId="urn:microsoft.com/office/officeart/2005/8/layout/hChevron3"/>
    <dgm:cxn modelId="{917998E3-19F6-43E0-86EF-136DB9A14792}" type="presParOf" srcId="{653FCC22-C993-48B1-82B1-B5DDD5A154BE}" destId="{1BC4E8C4-7877-48F4-B195-2DFF83B37597}" srcOrd="2" destOrd="0" presId="urn:microsoft.com/office/officeart/2005/8/layout/hChevron3"/>
    <dgm:cxn modelId="{70197EFF-3A21-4FFF-AB7C-DB555C4235DA}" type="presParOf" srcId="{653FCC22-C993-48B1-82B1-B5DDD5A154BE}" destId="{D165BCEB-6785-4975-AF24-8628DA8DF668}" srcOrd="3" destOrd="0" presId="urn:microsoft.com/office/officeart/2005/8/layout/hChevron3"/>
    <dgm:cxn modelId="{A6B9A521-4F6E-4EED-A6D3-E6B549F4500B}" type="presParOf" srcId="{653FCC22-C993-48B1-82B1-B5DDD5A154BE}" destId="{BC6A0A47-1E71-4948-B22F-236F94F750B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D25CF1-BB34-4C3A-9C47-EC2E3117E89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BE301F9-C907-4569-AD20-D1052B89A0A7}">
      <dgm:prSet phldrT="[Testo]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endParaRPr lang="it-IT" sz="1000" b="1" dirty="0"/>
        </a:p>
      </dgm:t>
    </dgm:pt>
    <dgm:pt modelId="{CA309F6C-A9D7-4F85-A727-72C81F4B95D1}" type="parTrans" cxnId="{2138CF97-56AD-40D1-ABF4-6D5C1B4A3D27}">
      <dgm:prSet/>
      <dgm:spPr/>
      <dgm:t>
        <a:bodyPr/>
        <a:lstStyle/>
        <a:p>
          <a:endParaRPr lang="it-IT" b="1"/>
        </a:p>
      </dgm:t>
    </dgm:pt>
    <dgm:pt modelId="{C4B01DFC-3419-45B1-B35D-17185678676A}" type="sibTrans" cxnId="{2138CF97-56AD-40D1-ABF4-6D5C1B4A3D27}">
      <dgm:prSet/>
      <dgm:spPr/>
      <dgm:t>
        <a:bodyPr/>
        <a:lstStyle/>
        <a:p>
          <a:endParaRPr lang="it-IT" b="1"/>
        </a:p>
      </dgm:t>
    </dgm:pt>
    <dgm:pt modelId="{56CCFF69-D5B0-4033-9450-6A6C2FDFB1CB}">
      <dgm:prSet phldrT="[Testo]" custT="1"/>
      <dgm:spPr>
        <a:solidFill>
          <a:srgbClr val="05777D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it-IT" sz="1000" b="1" dirty="0" smtClean="0"/>
            <a:t>ACCOMPAGNAMENTO AL MONDO DEL LAVORO </a:t>
          </a:r>
          <a:endParaRPr lang="it-IT" sz="1000" b="1" dirty="0"/>
        </a:p>
      </dgm:t>
    </dgm:pt>
    <dgm:pt modelId="{F0FB1F0B-F1EF-452B-A6AD-164FE2A03EE3}" type="parTrans" cxnId="{D2A19CD5-C851-44AE-BD97-E6B6D6065864}">
      <dgm:prSet/>
      <dgm:spPr/>
      <dgm:t>
        <a:bodyPr/>
        <a:lstStyle/>
        <a:p>
          <a:endParaRPr lang="it-IT" b="1"/>
        </a:p>
      </dgm:t>
    </dgm:pt>
    <dgm:pt modelId="{A29FB75D-07D4-4022-BE8E-90D5712711E5}" type="sibTrans" cxnId="{D2A19CD5-C851-44AE-BD97-E6B6D6065864}">
      <dgm:prSet/>
      <dgm:spPr/>
      <dgm:t>
        <a:bodyPr/>
        <a:lstStyle/>
        <a:p>
          <a:endParaRPr lang="it-IT" b="1"/>
        </a:p>
      </dgm:t>
    </dgm:pt>
    <dgm:pt modelId="{3906BAB4-A5C8-4B45-B21B-BB9BC42F4FBB}">
      <dgm:prSet phldrT="[Testo]" custT="1"/>
      <dgm:spPr>
        <a:solidFill>
          <a:schemeClr val="bg1"/>
        </a:solidFill>
        <a:ln w="12700">
          <a:solidFill>
            <a:srgbClr val="996633"/>
          </a:solidFill>
        </a:ln>
      </dgm:spPr>
      <dgm:t>
        <a:bodyPr/>
        <a:lstStyle/>
        <a:p>
          <a:pPr algn="l"/>
          <a:r>
            <a:rPr lang="it-IT" sz="1000" b="1" dirty="0" smtClean="0">
              <a:solidFill>
                <a:schemeClr val="bg1"/>
              </a:solidFill>
            </a:rPr>
            <a:t>I</a:t>
          </a:r>
          <a:endParaRPr lang="it-IT" sz="1000" b="1" dirty="0">
            <a:solidFill>
              <a:schemeClr val="bg1"/>
            </a:solidFill>
          </a:endParaRPr>
        </a:p>
      </dgm:t>
    </dgm:pt>
    <dgm:pt modelId="{60920205-E56C-4BD8-8CE9-B3057A2DEA6F}" type="sibTrans" cxnId="{AD7965B9-A045-4C47-ACD5-27E92A197828}">
      <dgm:prSet/>
      <dgm:spPr/>
      <dgm:t>
        <a:bodyPr/>
        <a:lstStyle/>
        <a:p>
          <a:endParaRPr lang="it-IT" b="1"/>
        </a:p>
      </dgm:t>
    </dgm:pt>
    <dgm:pt modelId="{BBC300CF-60A7-45BA-8946-3B1C908DE96C}" type="parTrans" cxnId="{AD7965B9-A045-4C47-ACD5-27E92A197828}">
      <dgm:prSet/>
      <dgm:spPr/>
      <dgm:t>
        <a:bodyPr/>
        <a:lstStyle/>
        <a:p>
          <a:endParaRPr lang="it-IT" b="1"/>
        </a:p>
      </dgm:t>
    </dgm:pt>
    <dgm:pt modelId="{653FCC22-C993-48B1-82B1-B5DDD5A154BE}" type="pres">
      <dgm:prSet presAssocID="{56D25CF1-BB34-4C3A-9C47-EC2E3117E89D}" presName="Name0" presStyleCnt="0">
        <dgm:presLayoutVars>
          <dgm:dir/>
          <dgm:resizeHandles val="exact"/>
        </dgm:presLayoutVars>
      </dgm:prSet>
      <dgm:spPr/>
    </dgm:pt>
    <dgm:pt modelId="{4DA6708F-EF18-4FE0-A101-A6DE48BAD014}" type="pres">
      <dgm:prSet presAssocID="{3906BAB4-A5C8-4B45-B21B-BB9BC42F4FBB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1C3DC6-0085-46CD-8F39-89EC771784E8}" type="pres">
      <dgm:prSet presAssocID="{60920205-E56C-4BD8-8CE9-B3057A2DEA6F}" presName="parSpace" presStyleCnt="0"/>
      <dgm:spPr/>
    </dgm:pt>
    <dgm:pt modelId="{1BC4E8C4-7877-48F4-B195-2DFF83B37597}" type="pres">
      <dgm:prSet presAssocID="{2BE301F9-C907-4569-AD20-D1052B89A0A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65BCEB-6785-4975-AF24-8628DA8DF668}" type="pres">
      <dgm:prSet presAssocID="{C4B01DFC-3419-45B1-B35D-17185678676A}" presName="parSpace" presStyleCnt="0"/>
      <dgm:spPr/>
    </dgm:pt>
    <dgm:pt modelId="{BC6A0A47-1E71-4948-B22F-236F94F750B0}" type="pres">
      <dgm:prSet presAssocID="{56CCFF69-D5B0-4033-9450-6A6C2FDFB1C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D2F3B2A-2702-4F45-89CD-CEC88E636F70}" type="presOf" srcId="{56D25CF1-BB34-4C3A-9C47-EC2E3117E89D}" destId="{653FCC22-C993-48B1-82B1-B5DDD5A154BE}" srcOrd="0" destOrd="0" presId="urn:microsoft.com/office/officeart/2005/8/layout/hChevron3"/>
    <dgm:cxn modelId="{D2A19CD5-C851-44AE-BD97-E6B6D6065864}" srcId="{56D25CF1-BB34-4C3A-9C47-EC2E3117E89D}" destId="{56CCFF69-D5B0-4033-9450-6A6C2FDFB1CB}" srcOrd="2" destOrd="0" parTransId="{F0FB1F0B-F1EF-452B-A6AD-164FE2A03EE3}" sibTransId="{A29FB75D-07D4-4022-BE8E-90D5712711E5}"/>
    <dgm:cxn modelId="{0D7D7B85-6812-4842-A804-40E0C2A424F2}" type="presOf" srcId="{2BE301F9-C907-4569-AD20-D1052B89A0A7}" destId="{1BC4E8C4-7877-48F4-B195-2DFF83B37597}" srcOrd="0" destOrd="0" presId="urn:microsoft.com/office/officeart/2005/8/layout/hChevron3"/>
    <dgm:cxn modelId="{4C100091-A85E-4695-8B11-8990E51160EC}" type="presOf" srcId="{3906BAB4-A5C8-4B45-B21B-BB9BC42F4FBB}" destId="{4DA6708F-EF18-4FE0-A101-A6DE48BAD014}" srcOrd="0" destOrd="0" presId="urn:microsoft.com/office/officeart/2005/8/layout/hChevron3"/>
    <dgm:cxn modelId="{2138CF97-56AD-40D1-ABF4-6D5C1B4A3D27}" srcId="{56D25CF1-BB34-4C3A-9C47-EC2E3117E89D}" destId="{2BE301F9-C907-4569-AD20-D1052B89A0A7}" srcOrd="1" destOrd="0" parTransId="{CA309F6C-A9D7-4F85-A727-72C81F4B95D1}" sibTransId="{C4B01DFC-3419-45B1-B35D-17185678676A}"/>
    <dgm:cxn modelId="{AD7965B9-A045-4C47-ACD5-27E92A197828}" srcId="{56D25CF1-BB34-4C3A-9C47-EC2E3117E89D}" destId="{3906BAB4-A5C8-4B45-B21B-BB9BC42F4FBB}" srcOrd="0" destOrd="0" parTransId="{BBC300CF-60A7-45BA-8946-3B1C908DE96C}" sibTransId="{60920205-E56C-4BD8-8CE9-B3057A2DEA6F}"/>
    <dgm:cxn modelId="{C6A5E18D-437F-43C0-AE08-4AE8C8EE5AA4}" type="presOf" srcId="{56CCFF69-D5B0-4033-9450-6A6C2FDFB1CB}" destId="{BC6A0A47-1E71-4948-B22F-236F94F750B0}" srcOrd="0" destOrd="0" presId="urn:microsoft.com/office/officeart/2005/8/layout/hChevron3"/>
    <dgm:cxn modelId="{C32B60C6-F7FE-4D3E-B8E7-FA179E8E5AB1}" type="presParOf" srcId="{653FCC22-C993-48B1-82B1-B5DDD5A154BE}" destId="{4DA6708F-EF18-4FE0-A101-A6DE48BAD014}" srcOrd="0" destOrd="0" presId="urn:microsoft.com/office/officeart/2005/8/layout/hChevron3"/>
    <dgm:cxn modelId="{CBF7AB40-ED0E-4232-9ED6-38D079ACF8FE}" type="presParOf" srcId="{653FCC22-C993-48B1-82B1-B5DDD5A154BE}" destId="{B71C3DC6-0085-46CD-8F39-89EC771784E8}" srcOrd="1" destOrd="0" presId="urn:microsoft.com/office/officeart/2005/8/layout/hChevron3"/>
    <dgm:cxn modelId="{5B4FC61E-E02A-4255-9317-7B3757A94FB8}" type="presParOf" srcId="{653FCC22-C993-48B1-82B1-B5DDD5A154BE}" destId="{1BC4E8C4-7877-48F4-B195-2DFF83B37597}" srcOrd="2" destOrd="0" presId="urn:microsoft.com/office/officeart/2005/8/layout/hChevron3"/>
    <dgm:cxn modelId="{5488FC94-7E8E-4DDE-8807-075A67C505BE}" type="presParOf" srcId="{653FCC22-C993-48B1-82B1-B5DDD5A154BE}" destId="{D165BCEB-6785-4975-AF24-8628DA8DF668}" srcOrd="3" destOrd="0" presId="urn:microsoft.com/office/officeart/2005/8/layout/hChevron3"/>
    <dgm:cxn modelId="{F1B5E786-7537-47CE-A5A6-E9454460E110}" type="presParOf" srcId="{653FCC22-C993-48B1-82B1-B5DDD5A154BE}" destId="{BC6A0A47-1E71-4948-B22F-236F94F750B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D25CF1-BB34-4C3A-9C47-EC2E3117E89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2BE301F9-C907-4569-AD20-D1052B89A0A7}">
      <dgm:prSet phldrT="[Testo]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endParaRPr lang="it-IT" sz="1000" b="1" dirty="0"/>
        </a:p>
      </dgm:t>
    </dgm:pt>
    <dgm:pt modelId="{CA309F6C-A9D7-4F85-A727-72C81F4B95D1}" type="parTrans" cxnId="{2138CF97-56AD-40D1-ABF4-6D5C1B4A3D27}">
      <dgm:prSet/>
      <dgm:spPr/>
      <dgm:t>
        <a:bodyPr/>
        <a:lstStyle/>
        <a:p>
          <a:endParaRPr lang="it-IT" b="1"/>
        </a:p>
      </dgm:t>
    </dgm:pt>
    <dgm:pt modelId="{C4B01DFC-3419-45B1-B35D-17185678676A}" type="sibTrans" cxnId="{2138CF97-56AD-40D1-ABF4-6D5C1B4A3D27}">
      <dgm:prSet/>
      <dgm:spPr/>
      <dgm:t>
        <a:bodyPr/>
        <a:lstStyle/>
        <a:p>
          <a:endParaRPr lang="it-IT" b="1"/>
        </a:p>
      </dgm:t>
    </dgm:pt>
    <dgm:pt modelId="{56CCFF69-D5B0-4033-9450-6A6C2FDFB1CB}">
      <dgm:prSet phldrT="[Testo]" custT="1"/>
      <dgm:spPr>
        <a:solidFill>
          <a:srgbClr val="05777D"/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it-IT" sz="1000" b="1" dirty="0" smtClean="0"/>
            <a:t>ACCOMPAGNAMENTO AL MONDO DEL LAVORO </a:t>
          </a:r>
          <a:endParaRPr lang="it-IT" sz="1000" b="1" dirty="0"/>
        </a:p>
      </dgm:t>
    </dgm:pt>
    <dgm:pt modelId="{F0FB1F0B-F1EF-452B-A6AD-164FE2A03EE3}" type="parTrans" cxnId="{D2A19CD5-C851-44AE-BD97-E6B6D6065864}">
      <dgm:prSet/>
      <dgm:spPr/>
      <dgm:t>
        <a:bodyPr/>
        <a:lstStyle/>
        <a:p>
          <a:endParaRPr lang="it-IT" b="1"/>
        </a:p>
      </dgm:t>
    </dgm:pt>
    <dgm:pt modelId="{A29FB75D-07D4-4022-BE8E-90D5712711E5}" type="sibTrans" cxnId="{D2A19CD5-C851-44AE-BD97-E6B6D6065864}">
      <dgm:prSet/>
      <dgm:spPr/>
      <dgm:t>
        <a:bodyPr/>
        <a:lstStyle/>
        <a:p>
          <a:endParaRPr lang="it-IT" b="1"/>
        </a:p>
      </dgm:t>
    </dgm:pt>
    <dgm:pt modelId="{3906BAB4-A5C8-4B45-B21B-BB9BC42F4FBB}">
      <dgm:prSet phldrT="[Testo]" custT="1"/>
      <dgm:spPr>
        <a:solidFill>
          <a:schemeClr val="bg1"/>
        </a:solidFill>
        <a:ln w="12700">
          <a:solidFill>
            <a:srgbClr val="996633"/>
          </a:solidFill>
        </a:ln>
      </dgm:spPr>
      <dgm:t>
        <a:bodyPr/>
        <a:lstStyle/>
        <a:p>
          <a:pPr algn="l"/>
          <a:r>
            <a:rPr lang="it-IT" sz="1000" b="1" dirty="0" smtClean="0">
              <a:solidFill>
                <a:schemeClr val="bg1"/>
              </a:solidFill>
            </a:rPr>
            <a:t>I</a:t>
          </a:r>
          <a:endParaRPr lang="it-IT" sz="1000" b="1" dirty="0">
            <a:solidFill>
              <a:schemeClr val="bg1"/>
            </a:solidFill>
          </a:endParaRPr>
        </a:p>
      </dgm:t>
    </dgm:pt>
    <dgm:pt modelId="{60920205-E56C-4BD8-8CE9-B3057A2DEA6F}" type="sibTrans" cxnId="{AD7965B9-A045-4C47-ACD5-27E92A197828}">
      <dgm:prSet/>
      <dgm:spPr/>
      <dgm:t>
        <a:bodyPr/>
        <a:lstStyle/>
        <a:p>
          <a:endParaRPr lang="it-IT" b="1"/>
        </a:p>
      </dgm:t>
    </dgm:pt>
    <dgm:pt modelId="{BBC300CF-60A7-45BA-8946-3B1C908DE96C}" type="parTrans" cxnId="{AD7965B9-A045-4C47-ACD5-27E92A197828}">
      <dgm:prSet/>
      <dgm:spPr/>
      <dgm:t>
        <a:bodyPr/>
        <a:lstStyle/>
        <a:p>
          <a:endParaRPr lang="it-IT" b="1"/>
        </a:p>
      </dgm:t>
    </dgm:pt>
    <dgm:pt modelId="{653FCC22-C993-48B1-82B1-B5DDD5A154BE}" type="pres">
      <dgm:prSet presAssocID="{56D25CF1-BB34-4C3A-9C47-EC2E3117E89D}" presName="Name0" presStyleCnt="0">
        <dgm:presLayoutVars>
          <dgm:dir/>
          <dgm:resizeHandles val="exact"/>
        </dgm:presLayoutVars>
      </dgm:prSet>
      <dgm:spPr/>
    </dgm:pt>
    <dgm:pt modelId="{4DA6708F-EF18-4FE0-A101-A6DE48BAD014}" type="pres">
      <dgm:prSet presAssocID="{3906BAB4-A5C8-4B45-B21B-BB9BC42F4FBB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1C3DC6-0085-46CD-8F39-89EC771784E8}" type="pres">
      <dgm:prSet presAssocID="{60920205-E56C-4BD8-8CE9-B3057A2DEA6F}" presName="parSpace" presStyleCnt="0"/>
      <dgm:spPr/>
    </dgm:pt>
    <dgm:pt modelId="{1BC4E8C4-7877-48F4-B195-2DFF83B37597}" type="pres">
      <dgm:prSet presAssocID="{2BE301F9-C907-4569-AD20-D1052B89A0A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65BCEB-6785-4975-AF24-8628DA8DF668}" type="pres">
      <dgm:prSet presAssocID="{C4B01DFC-3419-45B1-B35D-17185678676A}" presName="parSpace" presStyleCnt="0"/>
      <dgm:spPr/>
    </dgm:pt>
    <dgm:pt modelId="{BC6A0A47-1E71-4948-B22F-236F94F750B0}" type="pres">
      <dgm:prSet presAssocID="{56CCFF69-D5B0-4033-9450-6A6C2FDFB1C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2A19CD5-C851-44AE-BD97-E6B6D6065864}" srcId="{56D25CF1-BB34-4C3A-9C47-EC2E3117E89D}" destId="{56CCFF69-D5B0-4033-9450-6A6C2FDFB1CB}" srcOrd="2" destOrd="0" parTransId="{F0FB1F0B-F1EF-452B-A6AD-164FE2A03EE3}" sibTransId="{A29FB75D-07D4-4022-BE8E-90D5712711E5}"/>
    <dgm:cxn modelId="{B75B8B68-2C55-4210-8EF2-5F9A71570525}" type="presOf" srcId="{3906BAB4-A5C8-4B45-B21B-BB9BC42F4FBB}" destId="{4DA6708F-EF18-4FE0-A101-A6DE48BAD014}" srcOrd="0" destOrd="0" presId="urn:microsoft.com/office/officeart/2005/8/layout/hChevron3"/>
    <dgm:cxn modelId="{09FC6DFB-1D70-4E47-87A4-C225A549DFE6}" type="presOf" srcId="{56D25CF1-BB34-4C3A-9C47-EC2E3117E89D}" destId="{653FCC22-C993-48B1-82B1-B5DDD5A154BE}" srcOrd="0" destOrd="0" presId="urn:microsoft.com/office/officeart/2005/8/layout/hChevron3"/>
    <dgm:cxn modelId="{2138CF97-56AD-40D1-ABF4-6D5C1B4A3D27}" srcId="{56D25CF1-BB34-4C3A-9C47-EC2E3117E89D}" destId="{2BE301F9-C907-4569-AD20-D1052B89A0A7}" srcOrd="1" destOrd="0" parTransId="{CA309F6C-A9D7-4F85-A727-72C81F4B95D1}" sibTransId="{C4B01DFC-3419-45B1-B35D-17185678676A}"/>
    <dgm:cxn modelId="{AD7965B9-A045-4C47-ACD5-27E92A197828}" srcId="{56D25CF1-BB34-4C3A-9C47-EC2E3117E89D}" destId="{3906BAB4-A5C8-4B45-B21B-BB9BC42F4FBB}" srcOrd="0" destOrd="0" parTransId="{BBC300CF-60A7-45BA-8946-3B1C908DE96C}" sibTransId="{60920205-E56C-4BD8-8CE9-B3057A2DEA6F}"/>
    <dgm:cxn modelId="{9D9861B3-BAFA-4CD8-A166-88C9DA8999D6}" type="presOf" srcId="{2BE301F9-C907-4569-AD20-D1052B89A0A7}" destId="{1BC4E8C4-7877-48F4-B195-2DFF83B37597}" srcOrd="0" destOrd="0" presId="urn:microsoft.com/office/officeart/2005/8/layout/hChevron3"/>
    <dgm:cxn modelId="{78301957-511B-4BAD-8B9E-C6F4E7741F0C}" type="presOf" srcId="{56CCFF69-D5B0-4033-9450-6A6C2FDFB1CB}" destId="{BC6A0A47-1E71-4948-B22F-236F94F750B0}" srcOrd="0" destOrd="0" presId="urn:microsoft.com/office/officeart/2005/8/layout/hChevron3"/>
    <dgm:cxn modelId="{3BF9C5EF-FE8A-41AA-A66F-AE644018DC26}" type="presParOf" srcId="{653FCC22-C993-48B1-82B1-B5DDD5A154BE}" destId="{4DA6708F-EF18-4FE0-A101-A6DE48BAD014}" srcOrd="0" destOrd="0" presId="urn:microsoft.com/office/officeart/2005/8/layout/hChevron3"/>
    <dgm:cxn modelId="{B1D64A0A-21B9-4B35-ABBA-A95424983B1D}" type="presParOf" srcId="{653FCC22-C993-48B1-82B1-B5DDD5A154BE}" destId="{B71C3DC6-0085-46CD-8F39-89EC771784E8}" srcOrd="1" destOrd="0" presId="urn:microsoft.com/office/officeart/2005/8/layout/hChevron3"/>
    <dgm:cxn modelId="{01B0F8BE-7232-4E8A-8628-817114B671E9}" type="presParOf" srcId="{653FCC22-C993-48B1-82B1-B5DDD5A154BE}" destId="{1BC4E8C4-7877-48F4-B195-2DFF83B37597}" srcOrd="2" destOrd="0" presId="urn:microsoft.com/office/officeart/2005/8/layout/hChevron3"/>
    <dgm:cxn modelId="{2CB1E7AC-063A-48DA-9EF6-A574858F874D}" type="presParOf" srcId="{653FCC22-C993-48B1-82B1-B5DDD5A154BE}" destId="{D165BCEB-6785-4975-AF24-8628DA8DF668}" srcOrd="3" destOrd="0" presId="urn:microsoft.com/office/officeart/2005/8/layout/hChevron3"/>
    <dgm:cxn modelId="{441933D0-17FE-4EBB-8772-B2C0295574B1}" type="presParOf" srcId="{653FCC22-C993-48B1-82B1-B5DDD5A154BE}" destId="{BC6A0A47-1E71-4948-B22F-236F94F750B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EB7C37-5296-410D-A27D-DFCAFCAC7804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320C8D3-FF7D-4CE3-8023-4F3C0905FF72}">
      <dgm:prSet phldrT="[Testo]" custT="1"/>
      <dgm:spPr/>
      <dgm:t>
        <a:bodyPr/>
        <a:lstStyle/>
        <a:p>
          <a:r>
            <a:rPr lang="it-IT" sz="1200" dirty="0" smtClean="0"/>
            <a:t>OBIETTIVI</a:t>
          </a:r>
          <a:endParaRPr lang="it-IT" sz="1200" dirty="0"/>
        </a:p>
      </dgm:t>
    </dgm:pt>
    <dgm:pt modelId="{8D8285CD-327C-4CCC-AD78-FD2B5D81CDA1}" type="parTrans" cxnId="{D58303E5-FE9F-4291-B344-F66378287FD9}">
      <dgm:prSet/>
      <dgm:spPr/>
      <dgm:t>
        <a:bodyPr/>
        <a:lstStyle/>
        <a:p>
          <a:endParaRPr lang="it-IT"/>
        </a:p>
      </dgm:t>
    </dgm:pt>
    <dgm:pt modelId="{259C972B-0B08-4FAC-BFAE-373EFE2FFD15}" type="sibTrans" cxnId="{D58303E5-FE9F-4291-B344-F66378287FD9}">
      <dgm:prSet/>
      <dgm:spPr/>
      <dgm:t>
        <a:bodyPr/>
        <a:lstStyle/>
        <a:p>
          <a:endParaRPr lang="it-IT"/>
        </a:p>
      </dgm:t>
    </dgm:pt>
    <dgm:pt modelId="{CB0BB236-1F53-4FEE-98BC-859D82EEB1FD}">
      <dgm:prSet phldrT="[Testo]" custT="1"/>
      <dgm:spPr/>
      <dgm:t>
        <a:bodyPr/>
        <a:lstStyle/>
        <a:p>
          <a:pPr algn="l"/>
          <a:r>
            <a:rPr lang="it-IT" sz="1100" dirty="0" smtClean="0"/>
            <a:t>Vanno stabiliti gli obiettivi e non le criticità</a:t>
          </a:r>
          <a:br>
            <a:rPr lang="it-IT" sz="1100" dirty="0" smtClean="0"/>
          </a:br>
          <a:r>
            <a:rPr lang="it-IT" sz="1100" dirty="0" smtClean="0"/>
            <a:t/>
          </a:r>
          <a:br>
            <a:rPr lang="it-IT" sz="1100" dirty="0" smtClean="0"/>
          </a:br>
          <a:r>
            <a:rPr lang="it-IT" sz="1100" dirty="0" smtClean="0"/>
            <a:t>(es. se il problema è dato da una diminuzione degli iscritti al primo anno, l’obiettivo è il risultato che si vuole raggiungere per contrastare o migliorare la criticità, quindi è: incrementare gli iscritti al primo anno);</a:t>
          </a:r>
          <a:endParaRPr lang="it-IT" sz="1100" dirty="0"/>
        </a:p>
      </dgm:t>
    </dgm:pt>
    <dgm:pt modelId="{EC0AA61C-7C38-4E45-93C4-56ECFC594B2F}" type="parTrans" cxnId="{B816E36B-6E17-495F-A611-42A9B52A1BE6}">
      <dgm:prSet/>
      <dgm:spPr/>
      <dgm:t>
        <a:bodyPr/>
        <a:lstStyle/>
        <a:p>
          <a:endParaRPr lang="it-IT"/>
        </a:p>
      </dgm:t>
    </dgm:pt>
    <dgm:pt modelId="{3CEE1E7A-30EC-48EC-9E76-DFB1D872E3A8}" type="sibTrans" cxnId="{B816E36B-6E17-495F-A611-42A9B52A1BE6}">
      <dgm:prSet/>
      <dgm:spPr/>
      <dgm:t>
        <a:bodyPr/>
        <a:lstStyle/>
        <a:p>
          <a:endParaRPr lang="it-IT"/>
        </a:p>
      </dgm:t>
    </dgm:pt>
    <dgm:pt modelId="{2B65D4BB-A7A5-400C-B83F-D78D04C6107E}">
      <dgm:prSet phldrT="[Testo]" custT="1"/>
      <dgm:spPr/>
      <dgm:t>
        <a:bodyPr/>
        <a:lstStyle/>
        <a:p>
          <a:r>
            <a:rPr lang="it-IT" sz="1200" dirty="0" smtClean="0"/>
            <a:t>OBIETTIVI / AZIONE</a:t>
          </a:r>
          <a:endParaRPr lang="it-IT" sz="1200" dirty="0"/>
        </a:p>
      </dgm:t>
    </dgm:pt>
    <dgm:pt modelId="{214F073D-1EA4-4555-AB54-4A84F6B67F78}" type="parTrans" cxnId="{A9587E36-0F8A-4AA0-BA86-3B23540E5F02}">
      <dgm:prSet/>
      <dgm:spPr/>
      <dgm:t>
        <a:bodyPr/>
        <a:lstStyle/>
        <a:p>
          <a:endParaRPr lang="it-IT"/>
        </a:p>
      </dgm:t>
    </dgm:pt>
    <dgm:pt modelId="{B3C48B30-DB2D-4615-9D1E-2FAACD7232C0}" type="sibTrans" cxnId="{A9587E36-0F8A-4AA0-BA86-3B23540E5F02}">
      <dgm:prSet/>
      <dgm:spPr/>
      <dgm:t>
        <a:bodyPr/>
        <a:lstStyle/>
        <a:p>
          <a:endParaRPr lang="it-IT"/>
        </a:p>
      </dgm:t>
    </dgm:pt>
    <dgm:pt modelId="{6FAD2D4A-DF8A-4366-A612-E7A4B09027B5}">
      <dgm:prSet phldrT="[Testo]" custT="1"/>
      <dgm:spPr/>
      <dgm:t>
        <a:bodyPr/>
        <a:lstStyle/>
        <a:p>
          <a:pPr algn="ctr"/>
          <a:endParaRPr lang="it-IT" sz="1100" dirty="0"/>
        </a:p>
      </dgm:t>
    </dgm:pt>
    <dgm:pt modelId="{FFBDD0CD-B595-4236-946E-C6143A91F238}" type="parTrans" cxnId="{2A530ECD-E8A4-4FFD-8B67-E239F7165CAA}">
      <dgm:prSet/>
      <dgm:spPr/>
      <dgm:t>
        <a:bodyPr/>
        <a:lstStyle/>
        <a:p>
          <a:endParaRPr lang="it-IT"/>
        </a:p>
      </dgm:t>
    </dgm:pt>
    <dgm:pt modelId="{C7AD8AC2-3D15-4116-9045-A68EA328F92B}" type="sibTrans" cxnId="{2A530ECD-E8A4-4FFD-8B67-E239F7165CAA}">
      <dgm:prSet/>
      <dgm:spPr/>
      <dgm:t>
        <a:bodyPr/>
        <a:lstStyle/>
        <a:p>
          <a:endParaRPr lang="it-IT"/>
        </a:p>
      </dgm:t>
    </dgm:pt>
    <dgm:pt modelId="{32C997C4-719E-49F7-B4EF-F6603833B214}">
      <dgm:prSet phldrT="[Testo]" custT="1"/>
      <dgm:spPr/>
      <dgm:t>
        <a:bodyPr/>
        <a:lstStyle/>
        <a:p>
          <a:pPr algn="l"/>
          <a:r>
            <a:rPr lang="it-IT" sz="1100" dirty="0" smtClean="0"/>
            <a:t>La pianificazione dell’azione va fatta possibilmente tramite l’utilizzo di una </a:t>
          </a:r>
          <a:r>
            <a:rPr lang="it-IT" sz="1100" b="1" dirty="0" smtClean="0"/>
            <a:t>data</a:t>
          </a:r>
          <a:r>
            <a:rPr lang="it-IT" sz="1100" dirty="0" smtClean="0"/>
            <a:t> (evitare perifrasi)</a:t>
          </a:r>
          <a:br>
            <a:rPr lang="it-IT" sz="1100" dirty="0" smtClean="0"/>
          </a:br>
          <a:r>
            <a:rPr lang="it-IT" sz="1100" dirty="0" smtClean="0"/>
            <a:t>considerando sempre che la data viene scelta dalla CAQ e non è imposta dall’esterno</a:t>
          </a:r>
          <a:endParaRPr lang="it-IT" sz="1100" dirty="0"/>
        </a:p>
      </dgm:t>
    </dgm:pt>
    <dgm:pt modelId="{812B5097-B187-45F3-BB9F-7CDA118EC4FA}" type="parTrans" cxnId="{A5D0CA87-8116-4F79-9DE1-B4A5C9C01F18}">
      <dgm:prSet/>
      <dgm:spPr/>
      <dgm:t>
        <a:bodyPr/>
        <a:lstStyle/>
        <a:p>
          <a:endParaRPr lang="it-IT"/>
        </a:p>
      </dgm:t>
    </dgm:pt>
    <dgm:pt modelId="{31E07C66-0E84-482A-ADF1-9DECF2B47463}" type="sibTrans" cxnId="{A5D0CA87-8116-4F79-9DE1-B4A5C9C01F18}">
      <dgm:prSet/>
      <dgm:spPr/>
      <dgm:t>
        <a:bodyPr/>
        <a:lstStyle/>
        <a:p>
          <a:endParaRPr lang="it-IT"/>
        </a:p>
      </dgm:t>
    </dgm:pt>
    <dgm:pt modelId="{ED4F2DE1-AFE3-4F36-AD30-7A0E5857604F}">
      <dgm:prSet phldrT="[Testo]" custT="1"/>
      <dgm:spPr/>
      <dgm:t>
        <a:bodyPr/>
        <a:lstStyle/>
        <a:p>
          <a:r>
            <a:rPr lang="it-IT" sz="1200" dirty="0" smtClean="0"/>
            <a:t>AZIONE</a:t>
          </a:r>
          <a:endParaRPr lang="it-IT" sz="1200" dirty="0"/>
        </a:p>
      </dgm:t>
    </dgm:pt>
    <dgm:pt modelId="{B81C156A-4377-4156-94BC-D69D130699CB}" type="sibTrans" cxnId="{F0FE3FCB-65B9-47CB-8E98-C648B468DE76}">
      <dgm:prSet/>
      <dgm:spPr/>
      <dgm:t>
        <a:bodyPr/>
        <a:lstStyle/>
        <a:p>
          <a:endParaRPr lang="it-IT"/>
        </a:p>
      </dgm:t>
    </dgm:pt>
    <dgm:pt modelId="{83106200-7383-4A92-91B8-5C6999B59752}" type="parTrans" cxnId="{F0FE3FCB-65B9-47CB-8E98-C648B468DE76}">
      <dgm:prSet/>
      <dgm:spPr/>
      <dgm:t>
        <a:bodyPr/>
        <a:lstStyle/>
        <a:p>
          <a:endParaRPr lang="it-IT"/>
        </a:p>
      </dgm:t>
    </dgm:pt>
    <dgm:pt modelId="{0831695B-7900-4D65-B75D-A6D4ABEEC000}">
      <dgm:prSet custT="1"/>
      <dgm:spPr/>
      <dgm:t>
        <a:bodyPr/>
        <a:lstStyle/>
        <a:p>
          <a:r>
            <a:rPr lang="it-IT" sz="1100" dirty="0" smtClean="0"/>
            <a:t>Sarebbe opportuno far corrispondere ad </a:t>
          </a:r>
          <a:r>
            <a:rPr lang="it-IT" sz="1100" b="1" dirty="0" smtClean="0"/>
            <a:t>un obiettivo,</a:t>
          </a:r>
          <a:r>
            <a:rPr lang="it-IT" sz="1100" dirty="0" smtClean="0"/>
            <a:t> </a:t>
          </a:r>
          <a:r>
            <a:rPr lang="it-IT" sz="1100" b="1" dirty="0" smtClean="0"/>
            <a:t>una singola azione</a:t>
          </a:r>
          <a:r>
            <a:rPr lang="it-IT" sz="1100" dirty="0" smtClean="0"/>
            <a:t> </a:t>
          </a:r>
          <a:br>
            <a:rPr lang="it-IT" sz="1100" dirty="0" smtClean="0"/>
          </a:br>
          <a:r>
            <a:rPr lang="it-IT" sz="1100" dirty="0" smtClean="0"/>
            <a:t/>
          </a:r>
          <a:br>
            <a:rPr lang="it-IT" sz="1100" dirty="0" smtClean="0"/>
          </a:br>
          <a:r>
            <a:rPr lang="it-IT" sz="1100" dirty="0" smtClean="0"/>
            <a:t>se non è possibile, si chiede di ripetere l’obiettivo su un’altra riga (o casella) e aggiungere la diversa </a:t>
          </a:r>
          <a:r>
            <a:rPr lang="it-IT" sz="1100" b="1" dirty="0" smtClean="0"/>
            <a:t>azione corrispondente</a:t>
          </a:r>
          <a:endParaRPr lang="it-IT" sz="1100" dirty="0"/>
        </a:p>
      </dgm:t>
    </dgm:pt>
    <dgm:pt modelId="{8F24124E-82DA-4933-9358-05F81E3D7380}" type="parTrans" cxnId="{5F668E12-552B-4855-9532-754FBA28FD19}">
      <dgm:prSet/>
      <dgm:spPr/>
      <dgm:t>
        <a:bodyPr/>
        <a:lstStyle/>
        <a:p>
          <a:endParaRPr lang="it-IT"/>
        </a:p>
      </dgm:t>
    </dgm:pt>
    <dgm:pt modelId="{8088BFBB-58D0-495F-AD2B-39C4DE520B45}" type="sibTrans" cxnId="{5F668E12-552B-4855-9532-754FBA28FD19}">
      <dgm:prSet/>
      <dgm:spPr/>
      <dgm:t>
        <a:bodyPr/>
        <a:lstStyle/>
        <a:p>
          <a:endParaRPr lang="it-IT"/>
        </a:p>
      </dgm:t>
    </dgm:pt>
    <dgm:pt modelId="{251659BB-E0DE-46F4-9E1D-1F4AB864EBDD}">
      <dgm:prSet phldrT="[Testo]" custT="1"/>
      <dgm:spPr/>
      <dgm:t>
        <a:bodyPr/>
        <a:lstStyle/>
        <a:p>
          <a:pPr algn="l"/>
          <a:r>
            <a:rPr lang="it-IT" sz="1100" dirty="0" smtClean="0"/>
            <a:t>Si suggerisce, per quanto possibile, di indicare date e azioni che si concludano con un orizzonte temporale </a:t>
          </a:r>
          <a:r>
            <a:rPr lang="it-IT" sz="1100" u="sng" dirty="0" smtClean="0"/>
            <a:t>non</a:t>
          </a:r>
          <a:r>
            <a:rPr lang="it-IT" sz="1100" u="none" dirty="0" smtClean="0"/>
            <a:t> </a:t>
          </a:r>
          <a:r>
            <a:rPr lang="it-IT" sz="1100" dirty="0" smtClean="0"/>
            <a:t>troppo lontano </a:t>
          </a:r>
          <a:endParaRPr lang="it-IT" sz="1100" dirty="0"/>
        </a:p>
      </dgm:t>
    </dgm:pt>
    <dgm:pt modelId="{9A607B1B-DDEF-4C6F-8293-269E9F3E657D}" type="parTrans" cxnId="{0332CCE3-DBD1-44D0-904E-0D1D0535C389}">
      <dgm:prSet/>
      <dgm:spPr/>
      <dgm:t>
        <a:bodyPr/>
        <a:lstStyle/>
        <a:p>
          <a:endParaRPr lang="it-IT"/>
        </a:p>
      </dgm:t>
    </dgm:pt>
    <dgm:pt modelId="{EFA6B5C2-74D1-491F-A319-E02DA07ABFCA}" type="sibTrans" cxnId="{0332CCE3-DBD1-44D0-904E-0D1D0535C389}">
      <dgm:prSet/>
      <dgm:spPr/>
      <dgm:t>
        <a:bodyPr/>
        <a:lstStyle/>
        <a:p>
          <a:endParaRPr lang="it-IT"/>
        </a:p>
      </dgm:t>
    </dgm:pt>
    <dgm:pt modelId="{6DA3A547-7A12-4C5E-BF57-ED3A2AADF73F}">
      <dgm:prSet phldrT="[Testo]" custT="1"/>
      <dgm:spPr/>
      <dgm:t>
        <a:bodyPr/>
        <a:lstStyle/>
        <a:p>
          <a:pPr algn="l"/>
          <a:endParaRPr lang="it-IT" sz="1100" dirty="0"/>
        </a:p>
      </dgm:t>
    </dgm:pt>
    <dgm:pt modelId="{7E270D37-F02B-4451-8B04-7A7B12B855F5}" type="parTrans" cxnId="{156C443A-75A3-47B4-AA36-E319E9504D2E}">
      <dgm:prSet/>
      <dgm:spPr/>
      <dgm:t>
        <a:bodyPr/>
        <a:lstStyle/>
        <a:p>
          <a:endParaRPr lang="it-IT"/>
        </a:p>
      </dgm:t>
    </dgm:pt>
    <dgm:pt modelId="{8E1CF3EF-B322-415A-AD52-91C3E10EFBBF}" type="sibTrans" cxnId="{156C443A-75A3-47B4-AA36-E319E9504D2E}">
      <dgm:prSet/>
      <dgm:spPr/>
      <dgm:t>
        <a:bodyPr/>
        <a:lstStyle/>
        <a:p>
          <a:endParaRPr lang="it-IT"/>
        </a:p>
      </dgm:t>
    </dgm:pt>
    <dgm:pt modelId="{5A7510A9-D251-414C-A4FB-254FA3282A15}" type="pres">
      <dgm:prSet presAssocID="{63EB7C37-5296-410D-A27D-DFCAFCAC78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EB95E2F-59D4-4C26-B363-CD5AE3191D3E}" type="pres">
      <dgm:prSet presAssocID="{C320C8D3-FF7D-4CE3-8023-4F3C0905FF72}" presName="linNode" presStyleCnt="0"/>
      <dgm:spPr/>
      <dgm:t>
        <a:bodyPr/>
        <a:lstStyle/>
        <a:p>
          <a:endParaRPr lang="it-IT"/>
        </a:p>
      </dgm:t>
    </dgm:pt>
    <dgm:pt modelId="{3DBCFFFF-0E3B-42E9-BF7E-B7A7D5958611}" type="pres">
      <dgm:prSet presAssocID="{C320C8D3-FF7D-4CE3-8023-4F3C0905FF72}" presName="parentText" presStyleLbl="node1" presStyleIdx="0" presStyleCnt="3" custScaleX="46492" custLinFactNeighborX="172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A80FAF-C3C4-4640-920E-D239F2BC54FE}" type="pres">
      <dgm:prSet presAssocID="{C320C8D3-FF7D-4CE3-8023-4F3C0905FF72}" presName="descendantText" presStyleLbl="alignAccFollowNode1" presStyleIdx="0" presStyleCnt="3" custScaleX="13209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C094CB-8DF8-4C3C-B248-85075187BC3A}" type="pres">
      <dgm:prSet presAssocID="{259C972B-0B08-4FAC-BFAE-373EFE2FFD15}" presName="sp" presStyleCnt="0"/>
      <dgm:spPr/>
      <dgm:t>
        <a:bodyPr/>
        <a:lstStyle/>
        <a:p>
          <a:endParaRPr lang="it-IT"/>
        </a:p>
      </dgm:t>
    </dgm:pt>
    <dgm:pt modelId="{3FBFB684-8836-4ECB-A026-426A063EBDDB}" type="pres">
      <dgm:prSet presAssocID="{2B65D4BB-A7A5-400C-B83F-D78D04C6107E}" presName="linNode" presStyleCnt="0"/>
      <dgm:spPr/>
      <dgm:t>
        <a:bodyPr/>
        <a:lstStyle/>
        <a:p>
          <a:endParaRPr lang="it-IT"/>
        </a:p>
      </dgm:t>
    </dgm:pt>
    <dgm:pt modelId="{FA748E17-EA6A-4711-BF2D-77249CE3813F}" type="pres">
      <dgm:prSet presAssocID="{2B65D4BB-A7A5-400C-B83F-D78D04C6107E}" presName="parentText" presStyleLbl="node1" presStyleIdx="1" presStyleCnt="3" custScaleX="46492" custLinFactNeighborX="172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4BA3D4-0BFD-47A7-BF10-12EE44BC6102}" type="pres">
      <dgm:prSet presAssocID="{2B65D4BB-A7A5-400C-B83F-D78D04C6107E}" presName="descendantText" presStyleLbl="alignAccFollowNode1" presStyleIdx="1" presStyleCnt="3" custScaleX="13209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45B90C-91A6-4945-95F4-EC9B45C3E037}" type="pres">
      <dgm:prSet presAssocID="{B3C48B30-DB2D-4615-9D1E-2FAACD7232C0}" presName="sp" presStyleCnt="0"/>
      <dgm:spPr/>
      <dgm:t>
        <a:bodyPr/>
        <a:lstStyle/>
        <a:p>
          <a:endParaRPr lang="it-IT"/>
        </a:p>
      </dgm:t>
    </dgm:pt>
    <dgm:pt modelId="{DA918ED7-0E67-4244-B078-AE76E8E0D7BF}" type="pres">
      <dgm:prSet presAssocID="{ED4F2DE1-AFE3-4F36-AD30-7A0E5857604F}" presName="linNode" presStyleCnt="0"/>
      <dgm:spPr/>
      <dgm:t>
        <a:bodyPr/>
        <a:lstStyle/>
        <a:p>
          <a:endParaRPr lang="it-IT"/>
        </a:p>
      </dgm:t>
    </dgm:pt>
    <dgm:pt modelId="{B6A88CC8-2803-4B70-8B43-76F92B868E3A}" type="pres">
      <dgm:prSet presAssocID="{ED4F2DE1-AFE3-4F36-AD30-7A0E5857604F}" presName="parentText" presStyleLbl="node1" presStyleIdx="2" presStyleCnt="3" custScaleX="46492" custLinFactNeighborX="1565" custLinFactNeighborY="-39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67B929-1B31-49A4-AD23-31DB17499144}" type="pres">
      <dgm:prSet presAssocID="{ED4F2DE1-AFE3-4F36-AD30-7A0E5857604F}" presName="descendantText" presStyleLbl="alignAccFollowNode1" presStyleIdx="2" presStyleCnt="3" custScaleX="132718" custLinFactNeighborX="3917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812213C-66AC-4CEE-B8EA-A338407F4630}" type="presOf" srcId="{CB0BB236-1F53-4FEE-98BC-859D82EEB1FD}" destId="{DAA80FAF-C3C4-4640-920E-D239F2BC54FE}" srcOrd="0" destOrd="0" presId="urn:microsoft.com/office/officeart/2005/8/layout/vList5"/>
    <dgm:cxn modelId="{F0FE3FCB-65B9-47CB-8E98-C648B468DE76}" srcId="{63EB7C37-5296-410D-A27D-DFCAFCAC7804}" destId="{ED4F2DE1-AFE3-4F36-AD30-7A0E5857604F}" srcOrd="2" destOrd="0" parTransId="{83106200-7383-4A92-91B8-5C6999B59752}" sibTransId="{B81C156A-4377-4156-94BC-D69D130699CB}"/>
    <dgm:cxn modelId="{EE49A470-6538-4EB7-85C6-35A32072FF62}" type="presOf" srcId="{0831695B-7900-4D65-B75D-A6D4ABEEC000}" destId="{B44BA3D4-0BFD-47A7-BF10-12EE44BC6102}" srcOrd="0" destOrd="1" presId="urn:microsoft.com/office/officeart/2005/8/layout/vList5"/>
    <dgm:cxn modelId="{B816E36B-6E17-495F-A611-42A9B52A1BE6}" srcId="{C320C8D3-FF7D-4CE3-8023-4F3C0905FF72}" destId="{CB0BB236-1F53-4FEE-98BC-859D82EEB1FD}" srcOrd="0" destOrd="0" parTransId="{EC0AA61C-7C38-4E45-93C4-56ECFC594B2F}" sibTransId="{3CEE1E7A-30EC-48EC-9E76-DFB1D872E3A8}"/>
    <dgm:cxn modelId="{A816329A-D2E7-448E-B116-01196B809028}" type="presOf" srcId="{ED4F2DE1-AFE3-4F36-AD30-7A0E5857604F}" destId="{B6A88CC8-2803-4B70-8B43-76F92B868E3A}" srcOrd="0" destOrd="0" presId="urn:microsoft.com/office/officeart/2005/8/layout/vList5"/>
    <dgm:cxn modelId="{D58303E5-FE9F-4291-B344-F66378287FD9}" srcId="{63EB7C37-5296-410D-A27D-DFCAFCAC7804}" destId="{C320C8D3-FF7D-4CE3-8023-4F3C0905FF72}" srcOrd="0" destOrd="0" parTransId="{8D8285CD-327C-4CCC-AD78-FD2B5D81CDA1}" sibTransId="{259C972B-0B08-4FAC-BFAE-373EFE2FFD15}"/>
    <dgm:cxn modelId="{2A6E93D0-D05D-4AEF-AE96-4E73B91F35C8}" type="presOf" srcId="{32C997C4-719E-49F7-B4EF-F6603833B214}" destId="{A767B929-1B31-49A4-AD23-31DB17499144}" srcOrd="0" destOrd="0" presId="urn:microsoft.com/office/officeart/2005/8/layout/vList5"/>
    <dgm:cxn modelId="{5F668E12-552B-4855-9532-754FBA28FD19}" srcId="{2B65D4BB-A7A5-400C-B83F-D78D04C6107E}" destId="{0831695B-7900-4D65-B75D-A6D4ABEEC000}" srcOrd="1" destOrd="0" parTransId="{8F24124E-82DA-4933-9358-05F81E3D7380}" sibTransId="{8088BFBB-58D0-495F-AD2B-39C4DE520B45}"/>
    <dgm:cxn modelId="{CA13246A-10CE-4977-BF08-08C645F3F6F2}" type="presOf" srcId="{251659BB-E0DE-46F4-9E1D-1F4AB864EBDD}" destId="{A767B929-1B31-49A4-AD23-31DB17499144}" srcOrd="0" destOrd="2" presId="urn:microsoft.com/office/officeart/2005/8/layout/vList5"/>
    <dgm:cxn modelId="{09EFFC94-5772-4F9C-BC8B-EDC58F417C57}" type="presOf" srcId="{63EB7C37-5296-410D-A27D-DFCAFCAC7804}" destId="{5A7510A9-D251-414C-A4FB-254FA3282A15}" srcOrd="0" destOrd="0" presId="urn:microsoft.com/office/officeart/2005/8/layout/vList5"/>
    <dgm:cxn modelId="{D072BE1B-2DFB-4DDA-8769-86E3064B7A47}" type="presOf" srcId="{6FAD2D4A-DF8A-4366-A612-E7A4B09027B5}" destId="{B44BA3D4-0BFD-47A7-BF10-12EE44BC6102}" srcOrd="0" destOrd="0" presId="urn:microsoft.com/office/officeart/2005/8/layout/vList5"/>
    <dgm:cxn modelId="{63866E71-8BCD-41FE-834F-C4B17C2F1F6B}" type="presOf" srcId="{2B65D4BB-A7A5-400C-B83F-D78D04C6107E}" destId="{FA748E17-EA6A-4711-BF2D-77249CE3813F}" srcOrd="0" destOrd="0" presId="urn:microsoft.com/office/officeart/2005/8/layout/vList5"/>
    <dgm:cxn modelId="{0E6CA56D-04E0-4DD2-BCDF-C61B3F53757A}" type="presOf" srcId="{6DA3A547-7A12-4C5E-BF57-ED3A2AADF73F}" destId="{A767B929-1B31-49A4-AD23-31DB17499144}" srcOrd="0" destOrd="1" presId="urn:microsoft.com/office/officeart/2005/8/layout/vList5"/>
    <dgm:cxn modelId="{A9587E36-0F8A-4AA0-BA86-3B23540E5F02}" srcId="{63EB7C37-5296-410D-A27D-DFCAFCAC7804}" destId="{2B65D4BB-A7A5-400C-B83F-D78D04C6107E}" srcOrd="1" destOrd="0" parTransId="{214F073D-1EA4-4555-AB54-4A84F6B67F78}" sibTransId="{B3C48B30-DB2D-4615-9D1E-2FAACD7232C0}"/>
    <dgm:cxn modelId="{A5D0CA87-8116-4F79-9DE1-B4A5C9C01F18}" srcId="{ED4F2DE1-AFE3-4F36-AD30-7A0E5857604F}" destId="{32C997C4-719E-49F7-B4EF-F6603833B214}" srcOrd="0" destOrd="0" parTransId="{812B5097-B187-45F3-BB9F-7CDA118EC4FA}" sibTransId="{31E07C66-0E84-482A-ADF1-9DECF2B47463}"/>
    <dgm:cxn modelId="{2A530ECD-E8A4-4FFD-8B67-E239F7165CAA}" srcId="{2B65D4BB-A7A5-400C-B83F-D78D04C6107E}" destId="{6FAD2D4A-DF8A-4366-A612-E7A4B09027B5}" srcOrd="0" destOrd="0" parTransId="{FFBDD0CD-B595-4236-946E-C6143A91F238}" sibTransId="{C7AD8AC2-3D15-4116-9045-A68EA328F92B}"/>
    <dgm:cxn modelId="{DA880C81-596D-4EA5-B7D3-FA70B75CDF27}" type="presOf" srcId="{C320C8D3-FF7D-4CE3-8023-4F3C0905FF72}" destId="{3DBCFFFF-0E3B-42E9-BF7E-B7A7D5958611}" srcOrd="0" destOrd="0" presId="urn:microsoft.com/office/officeart/2005/8/layout/vList5"/>
    <dgm:cxn modelId="{156C443A-75A3-47B4-AA36-E319E9504D2E}" srcId="{ED4F2DE1-AFE3-4F36-AD30-7A0E5857604F}" destId="{6DA3A547-7A12-4C5E-BF57-ED3A2AADF73F}" srcOrd="1" destOrd="0" parTransId="{7E270D37-F02B-4451-8B04-7A7B12B855F5}" sibTransId="{8E1CF3EF-B322-415A-AD52-91C3E10EFBBF}"/>
    <dgm:cxn modelId="{0332CCE3-DBD1-44D0-904E-0D1D0535C389}" srcId="{ED4F2DE1-AFE3-4F36-AD30-7A0E5857604F}" destId="{251659BB-E0DE-46F4-9E1D-1F4AB864EBDD}" srcOrd="2" destOrd="0" parTransId="{9A607B1B-DDEF-4C6F-8293-269E9F3E657D}" sibTransId="{EFA6B5C2-74D1-491F-A319-E02DA07ABFCA}"/>
    <dgm:cxn modelId="{0FED4930-5818-4A22-A503-B807BD4F2090}" type="presParOf" srcId="{5A7510A9-D251-414C-A4FB-254FA3282A15}" destId="{BEB95E2F-59D4-4C26-B363-CD5AE3191D3E}" srcOrd="0" destOrd="0" presId="urn:microsoft.com/office/officeart/2005/8/layout/vList5"/>
    <dgm:cxn modelId="{0E8816CF-1FD0-4471-8459-A1FFAB0C0069}" type="presParOf" srcId="{BEB95E2F-59D4-4C26-B363-CD5AE3191D3E}" destId="{3DBCFFFF-0E3B-42E9-BF7E-B7A7D5958611}" srcOrd="0" destOrd="0" presId="urn:microsoft.com/office/officeart/2005/8/layout/vList5"/>
    <dgm:cxn modelId="{0F8411A9-645F-4E63-AF7C-B57FF5DA3290}" type="presParOf" srcId="{BEB95E2F-59D4-4C26-B363-CD5AE3191D3E}" destId="{DAA80FAF-C3C4-4640-920E-D239F2BC54FE}" srcOrd="1" destOrd="0" presId="urn:microsoft.com/office/officeart/2005/8/layout/vList5"/>
    <dgm:cxn modelId="{4406712A-FA8B-40C2-88B6-7C96F36CD49C}" type="presParOf" srcId="{5A7510A9-D251-414C-A4FB-254FA3282A15}" destId="{19C094CB-8DF8-4C3C-B248-85075187BC3A}" srcOrd="1" destOrd="0" presId="urn:microsoft.com/office/officeart/2005/8/layout/vList5"/>
    <dgm:cxn modelId="{2F0ABAAF-4718-4A1F-A475-39AE9F701CB2}" type="presParOf" srcId="{5A7510A9-D251-414C-A4FB-254FA3282A15}" destId="{3FBFB684-8836-4ECB-A026-426A063EBDDB}" srcOrd="2" destOrd="0" presId="urn:microsoft.com/office/officeart/2005/8/layout/vList5"/>
    <dgm:cxn modelId="{7251044D-BB83-48E4-A9CE-12372788B196}" type="presParOf" srcId="{3FBFB684-8836-4ECB-A026-426A063EBDDB}" destId="{FA748E17-EA6A-4711-BF2D-77249CE3813F}" srcOrd="0" destOrd="0" presId="urn:microsoft.com/office/officeart/2005/8/layout/vList5"/>
    <dgm:cxn modelId="{4399D047-CA3B-4821-BCBE-7B1F5713D2CF}" type="presParOf" srcId="{3FBFB684-8836-4ECB-A026-426A063EBDDB}" destId="{B44BA3D4-0BFD-47A7-BF10-12EE44BC6102}" srcOrd="1" destOrd="0" presId="urn:microsoft.com/office/officeart/2005/8/layout/vList5"/>
    <dgm:cxn modelId="{F146ABE8-5378-403B-A02D-0F792B8F9834}" type="presParOf" srcId="{5A7510A9-D251-414C-A4FB-254FA3282A15}" destId="{B245B90C-91A6-4945-95F4-EC9B45C3E037}" srcOrd="3" destOrd="0" presId="urn:microsoft.com/office/officeart/2005/8/layout/vList5"/>
    <dgm:cxn modelId="{8ADA78FD-1B38-488D-A907-7A308FFEA780}" type="presParOf" srcId="{5A7510A9-D251-414C-A4FB-254FA3282A15}" destId="{DA918ED7-0E67-4244-B078-AE76E8E0D7BF}" srcOrd="4" destOrd="0" presId="urn:microsoft.com/office/officeart/2005/8/layout/vList5"/>
    <dgm:cxn modelId="{0DF256CD-0168-419F-890A-9A28FD81438B}" type="presParOf" srcId="{DA918ED7-0E67-4244-B078-AE76E8E0D7BF}" destId="{B6A88CC8-2803-4B70-8B43-76F92B868E3A}" srcOrd="0" destOrd="0" presId="urn:microsoft.com/office/officeart/2005/8/layout/vList5"/>
    <dgm:cxn modelId="{FF24FD3B-8428-4213-924D-4962A0AE528D}" type="presParOf" srcId="{DA918ED7-0E67-4244-B078-AE76E8E0D7BF}" destId="{A767B929-1B31-49A4-AD23-31DB174991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EB7C37-5296-410D-A27D-DFCAFCAC7804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320C8D3-FF7D-4CE3-8023-4F3C0905FF72}">
      <dgm:prSet phldrT="[Testo]" custT="1"/>
      <dgm:spPr/>
      <dgm:t>
        <a:bodyPr/>
        <a:lstStyle/>
        <a:p>
          <a:r>
            <a:rPr lang="it-IT" sz="3600" dirty="0" smtClean="0"/>
            <a:t>S</a:t>
          </a:r>
          <a:endParaRPr lang="it-IT" sz="3600" dirty="0"/>
        </a:p>
      </dgm:t>
    </dgm:pt>
    <dgm:pt modelId="{8D8285CD-327C-4CCC-AD78-FD2B5D81CDA1}" type="parTrans" cxnId="{D58303E5-FE9F-4291-B344-F66378287FD9}">
      <dgm:prSet/>
      <dgm:spPr/>
      <dgm:t>
        <a:bodyPr/>
        <a:lstStyle/>
        <a:p>
          <a:endParaRPr lang="it-IT"/>
        </a:p>
      </dgm:t>
    </dgm:pt>
    <dgm:pt modelId="{259C972B-0B08-4FAC-BFAE-373EFE2FFD15}" type="sibTrans" cxnId="{D58303E5-FE9F-4291-B344-F66378287FD9}">
      <dgm:prSet/>
      <dgm:spPr/>
      <dgm:t>
        <a:bodyPr/>
        <a:lstStyle/>
        <a:p>
          <a:endParaRPr lang="it-IT"/>
        </a:p>
      </dgm:t>
    </dgm:pt>
    <dgm:pt modelId="{CB0BB236-1F53-4FEE-98BC-859D82EEB1FD}">
      <dgm:prSet phldrT="[Testo]" custT="1"/>
      <dgm:spPr/>
      <dgm:t>
        <a:bodyPr/>
        <a:lstStyle/>
        <a:p>
          <a:pPr algn="ctr"/>
          <a:r>
            <a:rPr lang="it-IT" sz="1000" b="1" dirty="0" smtClean="0"/>
            <a:t>(</a:t>
          </a:r>
          <a:r>
            <a:rPr lang="it-IT" sz="1100" b="1" dirty="0" err="1" smtClean="0"/>
            <a:t>specific</a:t>
          </a:r>
          <a:r>
            <a:rPr lang="it-IT" sz="1100" b="1" dirty="0" smtClean="0"/>
            <a:t>) =  SPECIFICO </a:t>
          </a:r>
          <a:endParaRPr lang="it-IT" sz="1100" dirty="0"/>
        </a:p>
      </dgm:t>
    </dgm:pt>
    <dgm:pt modelId="{EC0AA61C-7C38-4E45-93C4-56ECFC594B2F}" type="parTrans" cxnId="{B816E36B-6E17-495F-A611-42A9B52A1BE6}">
      <dgm:prSet/>
      <dgm:spPr/>
      <dgm:t>
        <a:bodyPr/>
        <a:lstStyle/>
        <a:p>
          <a:endParaRPr lang="it-IT"/>
        </a:p>
      </dgm:t>
    </dgm:pt>
    <dgm:pt modelId="{3CEE1E7A-30EC-48EC-9E76-DFB1D872E3A8}" type="sibTrans" cxnId="{B816E36B-6E17-495F-A611-42A9B52A1BE6}">
      <dgm:prSet/>
      <dgm:spPr/>
      <dgm:t>
        <a:bodyPr/>
        <a:lstStyle/>
        <a:p>
          <a:endParaRPr lang="it-IT"/>
        </a:p>
      </dgm:t>
    </dgm:pt>
    <dgm:pt modelId="{6134BA74-75C6-4186-930D-C1D0674F7D35}">
      <dgm:prSet phldrT="[Testo]" custT="1"/>
      <dgm:spPr/>
      <dgm:t>
        <a:bodyPr/>
        <a:lstStyle/>
        <a:p>
          <a:pPr algn="l"/>
          <a:r>
            <a:rPr lang="it-IT" sz="1100" dirty="0" smtClean="0"/>
            <a:t>vuol dire che gli obiettivi devono essere posti in maniera tale che sia chiaro cosa si vuole raggiungere. Devono essere riferiti a qualcosa di specifico e non a qualcosa di generico.</a:t>
          </a:r>
          <a:endParaRPr lang="it-IT" sz="1100" dirty="0"/>
        </a:p>
      </dgm:t>
    </dgm:pt>
    <dgm:pt modelId="{DD9147D8-2086-49F6-A858-C12045B61500}" type="parTrans" cxnId="{23BD5989-9433-4095-AA4F-367E4D65DE7A}">
      <dgm:prSet/>
      <dgm:spPr/>
      <dgm:t>
        <a:bodyPr/>
        <a:lstStyle/>
        <a:p>
          <a:endParaRPr lang="it-IT"/>
        </a:p>
      </dgm:t>
    </dgm:pt>
    <dgm:pt modelId="{EC39EAEB-3893-41BD-9AD2-894474CA0D10}" type="sibTrans" cxnId="{23BD5989-9433-4095-AA4F-367E4D65DE7A}">
      <dgm:prSet/>
      <dgm:spPr/>
      <dgm:t>
        <a:bodyPr/>
        <a:lstStyle/>
        <a:p>
          <a:endParaRPr lang="it-IT"/>
        </a:p>
      </dgm:t>
    </dgm:pt>
    <dgm:pt modelId="{2B65D4BB-A7A5-400C-B83F-D78D04C6107E}">
      <dgm:prSet phldrT="[Testo]" custT="1"/>
      <dgm:spPr/>
      <dgm:t>
        <a:bodyPr/>
        <a:lstStyle/>
        <a:p>
          <a:r>
            <a:rPr lang="it-IT" sz="3600" dirty="0" smtClean="0"/>
            <a:t>M</a:t>
          </a:r>
          <a:endParaRPr lang="it-IT" sz="3600" dirty="0"/>
        </a:p>
      </dgm:t>
    </dgm:pt>
    <dgm:pt modelId="{214F073D-1EA4-4555-AB54-4A84F6B67F78}" type="parTrans" cxnId="{A9587E36-0F8A-4AA0-BA86-3B23540E5F02}">
      <dgm:prSet/>
      <dgm:spPr/>
      <dgm:t>
        <a:bodyPr/>
        <a:lstStyle/>
        <a:p>
          <a:endParaRPr lang="it-IT"/>
        </a:p>
      </dgm:t>
    </dgm:pt>
    <dgm:pt modelId="{B3C48B30-DB2D-4615-9D1E-2FAACD7232C0}" type="sibTrans" cxnId="{A9587E36-0F8A-4AA0-BA86-3B23540E5F02}">
      <dgm:prSet/>
      <dgm:spPr/>
      <dgm:t>
        <a:bodyPr/>
        <a:lstStyle/>
        <a:p>
          <a:endParaRPr lang="it-IT"/>
        </a:p>
      </dgm:t>
    </dgm:pt>
    <dgm:pt modelId="{6FAD2D4A-DF8A-4366-A612-E7A4B09027B5}">
      <dgm:prSet phldrT="[Testo]" custT="1"/>
      <dgm:spPr/>
      <dgm:t>
        <a:bodyPr/>
        <a:lstStyle/>
        <a:p>
          <a:pPr algn="ctr"/>
          <a:r>
            <a:rPr lang="it-IT" sz="1100" b="1" dirty="0" smtClean="0"/>
            <a:t>(</a:t>
          </a:r>
          <a:r>
            <a:rPr lang="it-IT" sz="1100" b="1" dirty="0" err="1" smtClean="0"/>
            <a:t>measurable</a:t>
          </a:r>
          <a:r>
            <a:rPr lang="it-IT" sz="1100" b="1" dirty="0" smtClean="0"/>
            <a:t>)  = MISURABILE</a:t>
          </a:r>
          <a:endParaRPr lang="it-IT" sz="1100" dirty="0"/>
        </a:p>
      </dgm:t>
    </dgm:pt>
    <dgm:pt modelId="{FFBDD0CD-B595-4236-946E-C6143A91F238}" type="parTrans" cxnId="{2A530ECD-E8A4-4FFD-8B67-E239F7165CAA}">
      <dgm:prSet/>
      <dgm:spPr/>
      <dgm:t>
        <a:bodyPr/>
        <a:lstStyle/>
        <a:p>
          <a:endParaRPr lang="it-IT"/>
        </a:p>
      </dgm:t>
    </dgm:pt>
    <dgm:pt modelId="{C7AD8AC2-3D15-4116-9045-A68EA328F92B}" type="sibTrans" cxnId="{2A530ECD-E8A4-4FFD-8B67-E239F7165CAA}">
      <dgm:prSet/>
      <dgm:spPr/>
      <dgm:t>
        <a:bodyPr/>
        <a:lstStyle/>
        <a:p>
          <a:endParaRPr lang="it-IT"/>
        </a:p>
      </dgm:t>
    </dgm:pt>
    <dgm:pt modelId="{32C997C4-719E-49F7-B4EF-F6603833B214}">
      <dgm:prSet phldrT="[Testo]" custT="1"/>
      <dgm:spPr/>
      <dgm:t>
        <a:bodyPr/>
        <a:lstStyle/>
        <a:p>
          <a:pPr algn="ctr"/>
          <a:r>
            <a:rPr lang="it-IT" sz="1100" b="1" dirty="0" smtClean="0"/>
            <a:t>(</a:t>
          </a:r>
          <a:r>
            <a:rPr lang="it-IT" sz="1100" b="1" dirty="0" err="1" smtClean="0"/>
            <a:t>achievable</a:t>
          </a:r>
          <a:r>
            <a:rPr lang="it-IT" sz="1100" b="1" dirty="0" smtClean="0"/>
            <a:t>) = ACCESSIBILE </a:t>
          </a:r>
          <a:r>
            <a:rPr lang="it-IT" sz="1100" dirty="0" smtClean="0"/>
            <a:t> </a:t>
          </a:r>
          <a:endParaRPr lang="it-IT" sz="1100" dirty="0"/>
        </a:p>
      </dgm:t>
    </dgm:pt>
    <dgm:pt modelId="{812B5097-B187-45F3-BB9F-7CDA118EC4FA}" type="parTrans" cxnId="{A5D0CA87-8116-4F79-9DE1-B4A5C9C01F18}">
      <dgm:prSet/>
      <dgm:spPr/>
      <dgm:t>
        <a:bodyPr/>
        <a:lstStyle/>
        <a:p>
          <a:endParaRPr lang="it-IT"/>
        </a:p>
      </dgm:t>
    </dgm:pt>
    <dgm:pt modelId="{31E07C66-0E84-482A-ADF1-9DECF2B47463}" type="sibTrans" cxnId="{A5D0CA87-8116-4F79-9DE1-B4A5C9C01F18}">
      <dgm:prSet/>
      <dgm:spPr/>
      <dgm:t>
        <a:bodyPr/>
        <a:lstStyle/>
        <a:p>
          <a:endParaRPr lang="it-IT"/>
        </a:p>
      </dgm:t>
    </dgm:pt>
    <dgm:pt modelId="{06125824-60E4-4F57-9604-8BEC5DA65FF9}">
      <dgm:prSet custT="1"/>
      <dgm:spPr/>
      <dgm:t>
        <a:bodyPr/>
        <a:lstStyle/>
        <a:p>
          <a:pPr algn="l"/>
          <a:r>
            <a:rPr lang="it-IT" sz="1100" dirty="0" smtClean="0"/>
            <a:t>significa che un obiettivo ben strutturato deve consentire di capire in termini quantitativi se è stato raggiunto o quanto manca al suo raggiungimento</a:t>
          </a:r>
          <a:endParaRPr lang="it-IT" sz="1100" b="1" dirty="0" smtClean="0"/>
        </a:p>
      </dgm:t>
    </dgm:pt>
    <dgm:pt modelId="{D4619D9A-DA34-4825-9A78-371D74EA71B2}" type="parTrans" cxnId="{6CC36C43-548C-4BC4-A90B-47014FAB5721}">
      <dgm:prSet/>
      <dgm:spPr/>
      <dgm:t>
        <a:bodyPr/>
        <a:lstStyle/>
        <a:p>
          <a:endParaRPr lang="it-IT"/>
        </a:p>
      </dgm:t>
    </dgm:pt>
    <dgm:pt modelId="{48EEFF46-6C89-46E4-8FBE-B36A52FD6984}" type="sibTrans" cxnId="{6CC36C43-548C-4BC4-A90B-47014FAB5721}">
      <dgm:prSet/>
      <dgm:spPr/>
      <dgm:t>
        <a:bodyPr/>
        <a:lstStyle/>
        <a:p>
          <a:endParaRPr lang="it-IT"/>
        </a:p>
      </dgm:t>
    </dgm:pt>
    <dgm:pt modelId="{55557B10-DDC2-41E8-A715-3C3606F2B793}">
      <dgm:prSet custT="1"/>
      <dgm:spPr/>
      <dgm:t>
        <a:bodyPr/>
        <a:lstStyle/>
        <a:p>
          <a:pPr algn="l"/>
          <a:r>
            <a:rPr lang="it-IT" sz="1100" dirty="0" smtClean="0"/>
            <a:t>vuol dire che l'obiettivo deve essere pensato in funzione di quello che ho a disposizione: capacità, risorse, strumenti, motivazione </a:t>
          </a:r>
          <a:endParaRPr lang="it-IT" sz="1100" b="1" dirty="0" smtClean="0"/>
        </a:p>
      </dgm:t>
    </dgm:pt>
    <dgm:pt modelId="{C0D18765-56C4-4CD3-A71D-BAD34FDFFDAE}" type="parTrans" cxnId="{46AC9190-25DE-41FE-AAA2-E27ED642F8F5}">
      <dgm:prSet/>
      <dgm:spPr/>
      <dgm:t>
        <a:bodyPr/>
        <a:lstStyle/>
        <a:p>
          <a:endParaRPr lang="it-IT"/>
        </a:p>
      </dgm:t>
    </dgm:pt>
    <dgm:pt modelId="{7511A19C-10D2-4347-ABBD-87CFF4E54593}" type="sibTrans" cxnId="{46AC9190-25DE-41FE-AAA2-E27ED642F8F5}">
      <dgm:prSet/>
      <dgm:spPr/>
      <dgm:t>
        <a:bodyPr/>
        <a:lstStyle/>
        <a:p>
          <a:endParaRPr lang="it-IT"/>
        </a:p>
      </dgm:t>
    </dgm:pt>
    <dgm:pt modelId="{6A0651A7-CFB9-46A3-ABA0-0F8407BB357F}">
      <dgm:prSet phldrT="[Testo]" custT="1"/>
      <dgm:spPr/>
      <dgm:t>
        <a:bodyPr/>
        <a:lstStyle/>
        <a:p>
          <a:r>
            <a:rPr lang="it-IT" sz="3600" dirty="0" smtClean="0"/>
            <a:t>R</a:t>
          </a:r>
          <a:endParaRPr lang="it-IT" sz="3600" dirty="0"/>
        </a:p>
      </dgm:t>
    </dgm:pt>
    <dgm:pt modelId="{82E0B638-F05E-4F4F-A95F-5BBBE3542D8B}" type="parTrans" cxnId="{9C418A55-2F6E-46F7-A89E-F08DF9AE62DF}">
      <dgm:prSet/>
      <dgm:spPr/>
      <dgm:t>
        <a:bodyPr/>
        <a:lstStyle/>
        <a:p>
          <a:endParaRPr lang="it-IT"/>
        </a:p>
      </dgm:t>
    </dgm:pt>
    <dgm:pt modelId="{8C7E591B-ED42-4658-ACBE-14A3BCF520D6}" type="sibTrans" cxnId="{9C418A55-2F6E-46F7-A89E-F08DF9AE62DF}">
      <dgm:prSet/>
      <dgm:spPr/>
      <dgm:t>
        <a:bodyPr/>
        <a:lstStyle/>
        <a:p>
          <a:endParaRPr lang="it-IT"/>
        </a:p>
      </dgm:t>
    </dgm:pt>
    <dgm:pt modelId="{0BFB6851-F903-4066-B307-BB3E9D3997C7}">
      <dgm:prSet phldrT="[Testo]" custT="1"/>
      <dgm:spPr/>
      <dgm:t>
        <a:bodyPr/>
        <a:lstStyle/>
        <a:p>
          <a:pPr algn="l"/>
          <a:endParaRPr lang="it-IT" sz="1100" dirty="0"/>
        </a:p>
      </dgm:t>
    </dgm:pt>
    <dgm:pt modelId="{7533DA4A-B3F2-490C-BDA2-A22CD8CEEF2D}" type="parTrans" cxnId="{1E103E63-01CD-4CA1-9622-0ACD14F75957}">
      <dgm:prSet/>
      <dgm:spPr/>
      <dgm:t>
        <a:bodyPr/>
        <a:lstStyle/>
        <a:p>
          <a:endParaRPr lang="it-IT"/>
        </a:p>
      </dgm:t>
    </dgm:pt>
    <dgm:pt modelId="{A2B99FE9-A47D-499A-AA80-1E7E75E64F4F}" type="sibTrans" cxnId="{1E103E63-01CD-4CA1-9622-0ACD14F75957}">
      <dgm:prSet/>
      <dgm:spPr/>
      <dgm:t>
        <a:bodyPr/>
        <a:lstStyle/>
        <a:p>
          <a:endParaRPr lang="it-IT"/>
        </a:p>
      </dgm:t>
    </dgm:pt>
    <dgm:pt modelId="{6F277696-32FE-4DA2-8D57-70D9E2A4A689}">
      <dgm:prSet custT="1"/>
      <dgm:spPr/>
      <dgm:t>
        <a:bodyPr/>
        <a:lstStyle/>
        <a:p>
          <a:pPr algn="ctr"/>
          <a:r>
            <a:rPr lang="it-IT" sz="1100" b="1" dirty="0" smtClean="0"/>
            <a:t>(</a:t>
          </a:r>
          <a:r>
            <a:rPr lang="it-IT" sz="1100" b="1" dirty="0" err="1" smtClean="0"/>
            <a:t>realistic</a:t>
          </a:r>
          <a:r>
            <a:rPr lang="it-IT" sz="1100" b="1" dirty="0" smtClean="0"/>
            <a:t>) = REALISTICO </a:t>
          </a:r>
        </a:p>
      </dgm:t>
    </dgm:pt>
    <dgm:pt modelId="{A8B87289-7846-4D9A-B156-6ADEFDC599F8}" type="parTrans" cxnId="{40187A1E-B2B6-4864-93ED-09F62BAC5B8E}">
      <dgm:prSet/>
      <dgm:spPr/>
      <dgm:t>
        <a:bodyPr/>
        <a:lstStyle/>
        <a:p>
          <a:endParaRPr lang="it-IT"/>
        </a:p>
      </dgm:t>
    </dgm:pt>
    <dgm:pt modelId="{E93BA65E-B7E9-45CF-AFF9-46183D81BD97}" type="sibTrans" cxnId="{40187A1E-B2B6-4864-93ED-09F62BAC5B8E}">
      <dgm:prSet/>
      <dgm:spPr/>
      <dgm:t>
        <a:bodyPr/>
        <a:lstStyle/>
        <a:p>
          <a:endParaRPr lang="it-IT"/>
        </a:p>
      </dgm:t>
    </dgm:pt>
    <dgm:pt modelId="{16F79ABB-296D-416D-85D2-522C5B1570FF}">
      <dgm:prSet custT="1"/>
      <dgm:spPr/>
      <dgm:t>
        <a:bodyPr/>
        <a:lstStyle/>
        <a:p>
          <a:pPr algn="l"/>
          <a:r>
            <a:rPr lang="it-IT" sz="1100" dirty="0" smtClean="0"/>
            <a:t>non deve essere eccessivamente lontano</a:t>
          </a:r>
        </a:p>
      </dgm:t>
    </dgm:pt>
    <dgm:pt modelId="{1CEE8D71-AE5A-4B04-BB20-03ED580DD26C}" type="parTrans" cxnId="{A04B25EE-488D-4FCD-8D48-3B3D79610ECB}">
      <dgm:prSet/>
      <dgm:spPr/>
      <dgm:t>
        <a:bodyPr/>
        <a:lstStyle/>
        <a:p>
          <a:endParaRPr lang="it-IT"/>
        </a:p>
      </dgm:t>
    </dgm:pt>
    <dgm:pt modelId="{515CF6F6-F700-48F8-9D6B-2D377F028EC8}" type="sibTrans" cxnId="{A04B25EE-488D-4FCD-8D48-3B3D79610ECB}">
      <dgm:prSet/>
      <dgm:spPr/>
      <dgm:t>
        <a:bodyPr/>
        <a:lstStyle/>
        <a:p>
          <a:endParaRPr lang="it-IT"/>
        </a:p>
      </dgm:t>
    </dgm:pt>
    <dgm:pt modelId="{8C210775-6B48-4A09-A663-A175F6AE87A8}">
      <dgm:prSet phldrT="[Testo]"/>
      <dgm:spPr/>
      <dgm:t>
        <a:bodyPr/>
        <a:lstStyle/>
        <a:p>
          <a:r>
            <a:rPr lang="it-IT" dirty="0" smtClean="0"/>
            <a:t>T</a:t>
          </a:r>
          <a:endParaRPr lang="it-IT" dirty="0"/>
        </a:p>
      </dgm:t>
    </dgm:pt>
    <dgm:pt modelId="{2B614F66-8293-4409-A4E8-241C199685D9}" type="parTrans" cxnId="{269009C5-9D4C-44E2-B1BE-391C5E9A4F3C}">
      <dgm:prSet/>
      <dgm:spPr/>
      <dgm:t>
        <a:bodyPr/>
        <a:lstStyle/>
        <a:p>
          <a:endParaRPr lang="it-IT"/>
        </a:p>
      </dgm:t>
    </dgm:pt>
    <dgm:pt modelId="{CB4218CF-6742-43BC-A1B9-2843F103D90D}" type="sibTrans" cxnId="{269009C5-9D4C-44E2-B1BE-391C5E9A4F3C}">
      <dgm:prSet/>
      <dgm:spPr/>
      <dgm:t>
        <a:bodyPr/>
        <a:lstStyle/>
        <a:p>
          <a:endParaRPr lang="it-IT"/>
        </a:p>
      </dgm:t>
    </dgm:pt>
    <dgm:pt modelId="{24D4AF41-E64A-4690-9816-F47C378CC09F}">
      <dgm:prSet phldrT="[Testo]"/>
      <dgm:spPr/>
      <dgm:t>
        <a:bodyPr/>
        <a:lstStyle/>
        <a:p>
          <a:pPr algn="l"/>
          <a:endParaRPr lang="it-IT" dirty="0"/>
        </a:p>
      </dgm:t>
    </dgm:pt>
    <dgm:pt modelId="{1A48A706-EEC9-4459-A17F-1DE128082D75}" type="parTrans" cxnId="{C3E5C657-2719-4F4D-9815-8D9679E12AC9}">
      <dgm:prSet/>
      <dgm:spPr/>
      <dgm:t>
        <a:bodyPr/>
        <a:lstStyle/>
        <a:p>
          <a:endParaRPr lang="it-IT"/>
        </a:p>
      </dgm:t>
    </dgm:pt>
    <dgm:pt modelId="{FA46BB8F-6824-4040-B3AA-8702549A4FEF}" type="sibTrans" cxnId="{C3E5C657-2719-4F4D-9815-8D9679E12AC9}">
      <dgm:prSet/>
      <dgm:spPr/>
      <dgm:t>
        <a:bodyPr/>
        <a:lstStyle/>
        <a:p>
          <a:endParaRPr lang="it-IT"/>
        </a:p>
      </dgm:t>
    </dgm:pt>
    <dgm:pt modelId="{F5FB44E7-2776-4CBF-AE87-1B48D187B1EF}">
      <dgm:prSet/>
      <dgm:spPr/>
      <dgm:t>
        <a:bodyPr/>
        <a:lstStyle/>
        <a:p>
          <a:pPr algn="ctr"/>
          <a:r>
            <a:rPr lang="it-IT" b="1" dirty="0" smtClean="0"/>
            <a:t>(</a:t>
          </a:r>
          <a:r>
            <a:rPr lang="it-IT" b="1" dirty="0" err="1" smtClean="0"/>
            <a:t>timeable</a:t>
          </a:r>
          <a:r>
            <a:rPr lang="it-IT" b="1" dirty="0" smtClean="0"/>
            <a:t>) = DEFINIBILE IN TEMPO </a:t>
          </a:r>
        </a:p>
      </dgm:t>
    </dgm:pt>
    <dgm:pt modelId="{5E5E0C5F-4E46-48CC-ADB1-62A7B1970578}" type="parTrans" cxnId="{0DA76C79-5359-48FB-86FA-EE0D060A2C70}">
      <dgm:prSet/>
      <dgm:spPr/>
      <dgm:t>
        <a:bodyPr/>
        <a:lstStyle/>
        <a:p>
          <a:endParaRPr lang="it-IT"/>
        </a:p>
      </dgm:t>
    </dgm:pt>
    <dgm:pt modelId="{01148345-A1A0-407D-B0FC-F1EFDE256696}" type="sibTrans" cxnId="{0DA76C79-5359-48FB-86FA-EE0D060A2C70}">
      <dgm:prSet/>
      <dgm:spPr/>
      <dgm:t>
        <a:bodyPr/>
        <a:lstStyle/>
        <a:p>
          <a:endParaRPr lang="it-IT"/>
        </a:p>
      </dgm:t>
    </dgm:pt>
    <dgm:pt modelId="{4061BD4E-B109-4C67-B7ED-8BD5290B4B49}">
      <dgm:prSet/>
      <dgm:spPr/>
      <dgm:t>
        <a:bodyPr/>
        <a:lstStyle/>
        <a:p>
          <a:pPr algn="l"/>
          <a:r>
            <a:rPr lang="it-IT" dirty="0" smtClean="0"/>
            <a:t>significa che si può definire l'obiettivo in funzione del tempo</a:t>
          </a:r>
          <a:endParaRPr lang="it-IT" b="1" dirty="0" smtClean="0"/>
        </a:p>
      </dgm:t>
    </dgm:pt>
    <dgm:pt modelId="{92F89BF5-F68E-4C2A-AA1B-593A65A953EF}" type="parTrans" cxnId="{79350C18-F35A-46F3-B9B3-C019668D93F6}">
      <dgm:prSet/>
      <dgm:spPr/>
      <dgm:t>
        <a:bodyPr/>
        <a:lstStyle/>
        <a:p>
          <a:endParaRPr lang="it-IT"/>
        </a:p>
      </dgm:t>
    </dgm:pt>
    <dgm:pt modelId="{9FCABC43-86F2-4BB4-A9B8-AF3830F09F03}" type="sibTrans" cxnId="{79350C18-F35A-46F3-B9B3-C019668D93F6}">
      <dgm:prSet/>
      <dgm:spPr/>
      <dgm:t>
        <a:bodyPr/>
        <a:lstStyle/>
        <a:p>
          <a:endParaRPr lang="it-IT"/>
        </a:p>
      </dgm:t>
    </dgm:pt>
    <dgm:pt modelId="{ED4F2DE1-AFE3-4F36-AD30-7A0E5857604F}">
      <dgm:prSet phldrT="[Testo]" custT="1"/>
      <dgm:spPr/>
      <dgm:t>
        <a:bodyPr/>
        <a:lstStyle/>
        <a:p>
          <a:r>
            <a:rPr lang="it-IT" sz="3600" dirty="0" smtClean="0"/>
            <a:t>A</a:t>
          </a:r>
          <a:endParaRPr lang="it-IT" sz="3600" dirty="0"/>
        </a:p>
      </dgm:t>
    </dgm:pt>
    <dgm:pt modelId="{B81C156A-4377-4156-94BC-D69D130699CB}" type="sibTrans" cxnId="{F0FE3FCB-65B9-47CB-8E98-C648B468DE76}">
      <dgm:prSet/>
      <dgm:spPr/>
      <dgm:t>
        <a:bodyPr/>
        <a:lstStyle/>
        <a:p>
          <a:endParaRPr lang="it-IT"/>
        </a:p>
      </dgm:t>
    </dgm:pt>
    <dgm:pt modelId="{83106200-7383-4A92-91B8-5C6999B59752}" type="parTrans" cxnId="{F0FE3FCB-65B9-47CB-8E98-C648B468DE76}">
      <dgm:prSet/>
      <dgm:spPr/>
      <dgm:t>
        <a:bodyPr/>
        <a:lstStyle/>
        <a:p>
          <a:endParaRPr lang="it-IT"/>
        </a:p>
      </dgm:t>
    </dgm:pt>
    <dgm:pt modelId="{5A7510A9-D251-414C-A4FB-254FA3282A15}" type="pres">
      <dgm:prSet presAssocID="{63EB7C37-5296-410D-A27D-DFCAFCAC78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EB95E2F-59D4-4C26-B363-CD5AE3191D3E}" type="pres">
      <dgm:prSet presAssocID="{C320C8D3-FF7D-4CE3-8023-4F3C0905FF72}" presName="linNode" presStyleCnt="0"/>
      <dgm:spPr/>
      <dgm:t>
        <a:bodyPr/>
        <a:lstStyle/>
        <a:p>
          <a:endParaRPr lang="it-IT"/>
        </a:p>
      </dgm:t>
    </dgm:pt>
    <dgm:pt modelId="{3DBCFFFF-0E3B-42E9-BF7E-B7A7D5958611}" type="pres">
      <dgm:prSet presAssocID="{C320C8D3-FF7D-4CE3-8023-4F3C0905FF72}" presName="parentText" presStyleLbl="node1" presStyleIdx="0" presStyleCnt="5" custScaleX="46492" custLinFactNeighborX="172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A80FAF-C3C4-4640-920E-D239F2BC54FE}" type="pres">
      <dgm:prSet presAssocID="{C320C8D3-FF7D-4CE3-8023-4F3C0905FF72}" presName="descendantText" presStyleLbl="alignAccFollowNode1" presStyleIdx="0" presStyleCnt="5" custScaleX="13209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C094CB-8DF8-4C3C-B248-85075187BC3A}" type="pres">
      <dgm:prSet presAssocID="{259C972B-0B08-4FAC-BFAE-373EFE2FFD15}" presName="sp" presStyleCnt="0"/>
      <dgm:spPr/>
      <dgm:t>
        <a:bodyPr/>
        <a:lstStyle/>
        <a:p>
          <a:endParaRPr lang="it-IT"/>
        </a:p>
      </dgm:t>
    </dgm:pt>
    <dgm:pt modelId="{3FBFB684-8836-4ECB-A026-426A063EBDDB}" type="pres">
      <dgm:prSet presAssocID="{2B65D4BB-A7A5-400C-B83F-D78D04C6107E}" presName="linNode" presStyleCnt="0"/>
      <dgm:spPr/>
      <dgm:t>
        <a:bodyPr/>
        <a:lstStyle/>
        <a:p>
          <a:endParaRPr lang="it-IT"/>
        </a:p>
      </dgm:t>
    </dgm:pt>
    <dgm:pt modelId="{FA748E17-EA6A-4711-BF2D-77249CE3813F}" type="pres">
      <dgm:prSet presAssocID="{2B65D4BB-A7A5-400C-B83F-D78D04C6107E}" presName="parentText" presStyleLbl="node1" presStyleIdx="1" presStyleCnt="5" custScaleX="46492" custLinFactNeighborX="172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4BA3D4-0BFD-47A7-BF10-12EE44BC6102}" type="pres">
      <dgm:prSet presAssocID="{2B65D4BB-A7A5-400C-B83F-D78D04C6107E}" presName="descendantText" presStyleLbl="alignAccFollowNode1" presStyleIdx="1" presStyleCnt="5" custScaleX="13209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45B90C-91A6-4945-95F4-EC9B45C3E037}" type="pres">
      <dgm:prSet presAssocID="{B3C48B30-DB2D-4615-9D1E-2FAACD7232C0}" presName="sp" presStyleCnt="0"/>
      <dgm:spPr/>
      <dgm:t>
        <a:bodyPr/>
        <a:lstStyle/>
        <a:p>
          <a:endParaRPr lang="it-IT"/>
        </a:p>
      </dgm:t>
    </dgm:pt>
    <dgm:pt modelId="{DA918ED7-0E67-4244-B078-AE76E8E0D7BF}" type="pres">
      <dgm:prSet presAssocID="{ED4F2DE1-AFE3-4F36-AD30-7A0E5857604F}" presName="linNode" presStyleCnt="0"/>
      <dgm:spPr/>
      <dgm:t>
        <a:bodyPr/>
        <a:lstStyle/>
        <a:p>
          <a:endParaRPr lang="it-IT"/>
        </a:p>
      </dgm:t>
    </dgm:pt>
    <dgm:pt modelId="{B6A88CC8-2803-4B70-8B43-76F92B868E3A}" type="pres">
      <dgm:prSet presAssocID="{ED4F2DE1-AFE3-4F36-AD30-7A0E5857604F}" presName="parentText" presStyleLbl="node1" presStyleIdx="2" presStyleCnt="5" custScaleX="46492" custLinFactNeighborX="172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67B929-1B31-49A4-AD23-31DB17499144}" type="pres">
      <dgm:prSet presAssocID="{ED4F2DE1-AFE3-4F36-AD30-7A0E5857604F}" presName="descendantText" presStyleLbl="alignAccFollowNode1" presStyleIdx="2" presStyleCnt="5" custScaleX="132718" custLinFactNeighborX="3917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358A26-8B6C-4BEC-BE65-BDD97C4DECEF}" type="pres">
      <dgm:prSet presAssocID="{B81C156A-4377-4156-94BC-D69D130699CB}" presName="sp" presStyleCnt="0"/>
      <dgm:spPr/>
      <dgm:t>
        <a:bodyPr/>
        <a:lstStyle/>
        <a:p>
          <a:endParaRPr lang="it-IT"/>
        </a:p>
      </dgm:t>
    </dgm:pt>
    <dgm:pt modelId="{26854BF7-34A1-4930-AB37-36E1BBDD8E87}" type="pres">
      <dgm:prSet presAssocID="{6A0651A7-CFB9-46A3-ABA0-0F8407BB357F}" presName="linNode" presStyleCnt="0"/>
      <dgm:spPr/>
    </dgm:pt>
    <dgm:pt modelId="{D62F9513-FD21-44CA-A3FE-8A8E1AA0AC74}" type="pres">
      <dgm:prSet presAssocID="{6A0651A7-CFB9-46A3-ABA0-0F8407BB357F}" presName="parentText" presStyleLbl="node1" presStyleIdx="3" presStyleCnt="5" custScaleX="46492" custLinFactNeighborX="172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97AA47-82E1-44F0-A1E3-337886642699}" type="pres">
      <dgm:prSet presAssocID="{6A0651A7-CFB9-46A3-ABA0-0F8407BB357F}" presName="descendantText" presStyleLbl="alignAccFollowNode1" presStyleIdx="3" presStyleCnt="5" custScaleX="132718" custLinFactNeighborX="3917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E73C8F-AAC3-49F5-AE4E-113A2E0A0DD9}" type="pres">
      <dgm:prSet presAssocID="{8C7E591B-ED42-4658-ACBE-14A3BCF520D6}" presName="sp" presStyleCnt="0"/>
      <dgm:spPr/>
    </dgm:pt>
    <dgm:pt modelId="{424843E7-F348-4AA4-8C32-C81E06A866AC}" type="pres">
      <dgm:prSet presAssocID="{8C210775-6B48-4A09-A663-A175F6AE87A8}" presName="linNode" presStyleCnt="0"/>
      <dgm:spPr/>
    </dgm:pt>
    <dgm:pt modelId="{4ABA84CE-3ED7-4F52-B72A-238A9628FADB}" type="pres">
      <dgm:prSet presAssocID="{8C210775-6B48-4A09-A663-A175F6AE87A8}" presName="parentText" presStyleLbl="node1" presStyleIdx="4" presStyleCnt="5" custScaleX="46492" custLinFactNeighborX="172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FFAD997-75FB-4B14-BEAF-2A2E496B81DC}" type="pres">
      <dgm:prSet presAssocID="{8C210775-6B48-4A09-A663-A175F6AE87A8}" presName="descendantText" presStyleLbl="alignAccFollowNode1" presStyleIdx="4" presStyleCnt="5" custScaleX="129483" custLinFactNeighborX="3917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7445F9C-EA60-465F-BE82-BB7C1EB6395A}" type="presOf" srcId="{63EB7C37-5296-410D-A27D-DFCAFCAC7804}" destId="{5A7510A9-D251-414C-A4FB-254FA3282A15}" srcOrd="0" destOrd="0" presId="urn:microsoft.com/office/officeart/2005/8/layout/vList5"/>
    <dgm:cxn modelId="{FA4C049B-9961-4796-B135-4E842DAFF5DE}" type="presOf" srcId="{4061BD4E-B109-4C67-B7ED-8BD5290B4B49}" destId="{1FFAD997-75FB-4B14-BEAF-2A2E496B81DC}" srcOrd="0" destOrd="2" presId="urn:microsoft.com/office/officeart/2005/8/layout/vList5"/>
    <dgm:cxn modelId="{AD226934-D120-4666-BC3F-2FF91ACE53C3}" type="presOf" srcId="{C320C8D3-FF7D-4CE3-8023-4F3C0905FF72}" destId="{3DBCFFFF-0E3B-42E9-BF7E-B7A7D5958611}" srcOrd="0" destOrd="0" presId="urn:microsoft.com/office/officeart/2005/8/layout/vList5"/>
    <dgm:cxn modelId="{C3E5C657-2719-4F4D-9815-8D9679E12AC9}" srcId="{8C210775-6B48-4A09-A663-A175F6AE87A8}" destId="{24D4AF41-E64A-4690-9816-F47C378CC09F}" srcOrd="0" destOrd="0" parTransId="{1A48A706-EEC9-4459-A17F-1DE128082D75}" sibTransId="{FA46BB8F-6824-4040-B3AA-8702549A4FEF}"/>
    <dgm:cxn modelId="{1E103E63-01CD-4CA1-9622-0ACD14F75957}" srcId="{6A0651A7-CFB9-46A3-ABA0-0F8407BB357F}" destId="{0BFB6851-F903-4066-B307-BB3E9D3997C7}" srcOrd="0" destOrd="0" parTransId="{7533DA4A-B3F2-490C-BDA2-A22CD8CEEF2D}" sibTransId="{A2B99FE9-A47D-499A-AA80-1E7E75E64F4F}"/>
    <dgm:cxn modelId="{C4BDC650-69BD-406B-94F4-A54836153066}" type="presOf" srcId="{32C997C4-719E-49F7-B4EF-F6603833B214}" destId="{A767B929-1B31-49A4-AD23-31DB17499144}" srcOrd="0" destOrd="0" presId="urn:microsoft.com/office/officeart/2005/8/layout/vList5"/>
    <dgm:cxn modelId="{2A530ECD-E8A4-4FFD-8B67-E239F7165CAA}" srcId="{2B65D4BB-A7A5-400C-B83F-D78D04C6107E}" destId="{6FAD2D4A-DF8A-4366-A612-E7A4B09027B5}" srcOrd="0" destOrd="0" parTransId="{FFBDD0CD-B595-4236-946E-C6143A91F238}" sibTransId="{C7AD8AC2-3D15-4116-9045-A68EA328F92B}"/>
    <dgm:cxn modelId="{B816E36B-6E17-495F-A611-42A9B52A1BE6}" srcId="{C320C8D3-FF7D-4CE3-8023-4F3C0905FF72}" destId="{CB0BB236-1F53-4FEE-98BC-859D82EEB1FD}" srcOrd="0" destOrd="0" parTransId="{EC0AA61C-7C38-4E45-93C4-56ECFC594B2F}" sibTransId="{3CEE1E7A-30EC-48EC-9E76-DFB1D872E3A8}"/>
    <dgm:cxn modelId="{3340A161-CFBB-4039-973B-104C95482816}" type="presOf" srcId="{6F277696-32FE-4DA2-8D57-70D9E2A4A689}" destId="{3997AA47-82E1-44F0-A1E3-337886642699}" srcOrd="0" destOrd="1" presId="urn:microsoft.com/office/officeart/2005/8/layout/vList5"/>
    <dgm:cxn modelId="{CA9FE1E7-F1B3-4F4E-9A8A-BC9F3E3B0508}" type="presOf" srcId="{6A0651A7-CFB9-46A3-ABA0-0F8407BB357F}" destId="{D62F9513-FD21-44CA-A3FE-8A8E1AA0AC74}" srcOrd="0" destOrd="0" presId="urn:microsoft.com/office/officeart/2005/8/layout/vList5"/>
    <dgm:cxn modelId="{46AC9190-25DE-41FE-AAA2-E27ED642F8F5}" srcId="{ED4F2DE1-AFE3-4F36-AD30-7A0E5857604F}" destId="{55557B10-DDC2-41E8-A715-3C3606F2B793}" srcOrd="1" destOrd="0" parTransId="{C0D18765-56C4-4CD3-A71D-BAD34FDFFDAE}" sibTransId="{7511A19C-10D2-4347-ABBD-87CFF4E54593}"/>
    <dgm:cxn modelId="{3C48D132-F4FA-4548-9D47-0CE28682E9D9}" type="presOf" srcId="{24D4AF41-E64A-4690-9816-F47C378CC09F}" destId="{1FFAD997-75FB-4B14-BEAF-2A2E496B81DC}" srcOrd="0" destOrd="0" presId="urn:microsoft.com/office/officeart/2005/8/layout/vList5"/>
    <dgm:cxn modelId="{269009C5-9D4C-44E2-B1BE-391C5E9A4F3C}" srcId="{63EB7C37-5296-410D-A27D-DFCAFCAC7804}" destId="{8C210775-6B48-4A09-A663-A175F6AE87A8}" srcOrd="4" destOrd="0" parTransId="{2B614F66-8293-4409-A4E8-241C199685D9}" sibTransId="{CB4218CF-6742-43BC-A1B9-2843F103D90D}"/>
    <dgm:cxn modelId="{DECBD757-714E-4A34-ADA9-3A34DEF40A2A}" type="presOf" srcId="{ED4F2DE1-AFE3-4F36-AD30-7A0E5857604F}" destId="{B6A88CC8-2803-4B70-8B43-76F92B868E3A}" srcOrd="0" destOrd="0" presId="urn:microsoft.com/office/officeart/2005/8/layout/vList5"/>
    <dgm:cxn modelId="{172296A4-26B9-42DC-9671-33362AB562D6}" type="presOf" srcId="{F5FB44E7-2776-4CBF-AE87-1B48D187B1EF}" destId="{1FFAD997-75FB-4B14-BEAF-2A2E496B81DC}" srcOrd="0" destOrd="1" presId="urn:microsoft.com/office/officeart/2005/8/layout/vList5"/>
    <dgm:cxn modelId="{23BD5989-9433-4095-AA4F-367E4D65DE7A}" srcId="{C320C8D3-FF7D-4CE3-8023-4F3C0905FF72}" destId="{6134BA74-75C6-4186-930D-C1D0674F7D35}" srcOrd="1" destOrd="0" parTransId="{DD9147D8-2086-49F6-A858-C12045B61500}" sibTransId="{EC39EAEB-3893-41BD-9AD2-894474CA0D10}"/>
    <dgm:cxn modelId="{432CF524-DF13-41F9-958E-2A53285C16DD}" type="presOf" srcId="{6134BA74-75C6-4186-930D-C1D0674F7D35}" destId="{DAA80FAF-C3C4-4640-920E-D239F2BC54FE}" srcOrd="0" destOrd="1" presId="urn:microsoft.com/office/officeart/2005/8/layout/vList5"/>
    <dgm:cxn modelId="{D58303E5-FE9F-4291-B344-F66378287FD9}" srcId="{63EB7C37-5296-410D-A27D-DFCAFCAC7804}" destId="{C320C8D3-FF7D-4CE3-8023-4F3C0905FF72}" srcOrd="0" destOrd="0" parTransId="{8D8285CD-327C-4CCC-AD78-FD2B5D81CDA1}" sibTransId="{259C972B-0B08-4FAC-BFAE-373EFE2FFD15}"/>
    <dgm:cxn modelId="{E752A5B1-9AB7-42DD-BDC6-34281A56E426}" type="presOf" srcId="{8C210775-6B48-4A09-A663-A175F6AE87A8}" destId="{4ABA84CE-3ED7-4F52-B72A-238A9628FADB}" srcOrd="0" destOrd="0" presId="urn:microsoft.com/office/officeart/2005/8/layout/vList5"/>
    <dgm:cxn modelId="{40187A1E-B2B6-4864-93ED-09F62BAC5B8E}" srcId="{6A0651A7-CFB9-46A3-ABA0-0F8407BB357F}" destId="{6F277696-32FE-4DA2-8D57-70D9E2A4A689}" srcOrd="1" destOrd="0" parTransId="{A8B87289-7846-4D9A-B156-6ADEFDC599F8}" sibTransId="{E93BA65E-B7E9-45CF-AFF9-46183D81BD97}"/>
    <dgm:cxn modelId="{A04B25EE-488D-4FCD-8D48-3B3D79610ECB}" srcId="{6A0651A7-CFB9-46A3-ABA0-0F8407BB357F}" destId="{16F79ABB-296D-416D-85D2-522C5B1570FF}" srcOrd="2" destOrd="0" parTransId="{1CEE8D71-AE5A-4B04-BB20-03ED580DD26C}" sibTransId="{515CF6F6-F700-48F8-9D6B-2D377F028EC8}"/>
    <dgm:cxn modelId="{79350C18-F35A-46F3-B9B3-C019668D93F6}" srcId="{8C210775-6B48-4A09-A663-A175F6AE87A8}" destId="{4061BD4E-B109-4C67-B7ED-8BD5290B4B49}" srcOrd="2" destOrd="0" parTransId="{92F89BF5-F68E-4C2A-AA1B-593A65A953EF}" sibTransId="{9FCABC43-86F2-4BB4-A9B8-AF3830F09F03}"/>
    <dgm:cxn modelId="{236B4A84-10A7-4C09-8AB4-3F9879B16FF9}" type="presOf" srcId="{2B65D4BB-A7A5-400C-B83F-D78D04C6107E}" destId="{FA748E17-EA6A-4711-BF2D-77249CE3813F}" srcOrd="0" destOrd="0" presId="urn:microsoft.com/office/officeart/2005/8/layout/vList5"/>
    <dgm:cxn modelId="{0DA76C79-5359-48FB-86FA-EE0D060A2C70}" srcId="{8C210775-6B48-4A09-A663-A175F6AE87A8}" destId="{F5FB44E7-2776-4CBF-AE87-1B48D187B1EF}" srcOrd="1" destOrd="0" parTransId="{5E5E0C5F-4E46-48CC-ADB1-62A7B1970578}" sibTransId="{01148345-A1A0-407D-B0FC-F1EFDE256696}"/>
    <dgm:cxn modelId="{8CBB84B7-C193-46D6-B6FF-02E57851E1F0}" type="presOf" srcId="{55557B10-DDC2-41E8-A715-3C3606F2B793}" destId="{A767B929-1B31-49A4-AD23-31DB17499144}" srcOrd="0" destOrd="1" presId="urn:microsoft.com/office/officeart/2005/8/layout/vList5"/>
    <dgm:cxn modelId="{F0FE3FCB-65B9-47CB-8E98-C648B468DE76}" srcId="{63EB7C37-5296-410D-A27D-DFCAFCAC7804}" destId="{ED4F2DE1-AFE3-4F36-AD30-7A0E5857604F}" srcOrd="2" destOrd="0" parTransId="{83106200-7383-4A92-91B8-5C6999B59752}" sibTransId="{B81C156A-4377-4156-94BC-D69D130699CB}"/>
    <dgm:cxn modelId="{A5D0CA87-8116-4F79-9DE1-B4A5C9C01F18}" srcId="{ED4F2DE1-AFE3-4F36-AD30-7A0E5857604F}" destId="{32C997C4-719E-49F7-B4EF-F6603833B214}" srcOrd="0" destOrd="0" parTransId="{812B5097-B187-45F3-BB9F-7CDA118EC4FA}" sibTransId="{31E07C66-0E84-482A-ADF1-9DECF2B47463}"/>
    <dgm:cxn modelId="{6CC36C43-548C-4BC4-A90B-47014FAB5721}" srcId="{2B65D4BB-A7A5-400C-B83F-D78D04C6107E}" destId="{06125824-60E4-4F57-9604-8BEC5DA65FF9}" srcOrd="1" destOrd="0" parTransId="{D4619D9A-DA34-4825-9A78-371D74EA71B2}" sibTransId="{48EEFF46-6C89-46E4-8FBE-B36A52FD6984}"/>
    <dgm:cxn modelId="{A9587E36-0F8A-4AA0-BA86-3B23540E5F02}" srcId="{63EB7C37-5296-410D-A27D-DFCAFCAC7804}" destId="{2B65D4BB-A7A5-400C-B83F-D78D04C6107E}" srcOrd="1" destOrd="0" parTransId="{214F073D-1EA4-4555-AB54-4A84F6B67F78}" sibTransId="{B3C48B30-DB2D-4615-9D1E-2FAACD7232C0}"/>
    <dgm:cxn modelId="{94A3B2A3-B07E-4FB5-BDBD-34C7F761F578}" type="presOf" srcId="{06125824-60E4-4F57-9604-8BEC5DA65FF9}" destId="{B44BA3D4-0BFD-47A7-BF10-12EE44BC6102}" srcOrd="0" destOrd="1" presId="urn:microsoft.com/office/officeart/2005/8/layout/vList5"/>
    <dgm:cxn modelId="{9C418A55-2F6E-46F7-A89E-F08DF9AE62DF}" srcId="{63EB7C37-5296-410D-A27D-DFCAFCAC7804}" destId="{6A0651A7-CFB9-46A3-ABA0-0F8407BB357F}" srcOrd="3" destOrd="0" parTransId="{82E0B638-F05E-4F4F-A95F-5BBBE3542D8B}" sibTransId="{8C7E591B-ED42-4658-ACBE-14A3BCF520D6}"/>
    <dgm:cxn modelId="{A81E76D5-6B87-47CA-8B64-2994DA0AEB96}" type="presOf" srcId="{16F79ABB-296D-416D-85D2-522C5B1570FF}" destId="{3997AA47-82E1-44F0-A1E3-337886642699}" srcOrd="0" destOrd="2" presId="urn:microsoft.com/office/officeart/2005/8/layout/vList5"/>
    <dgm:cxn modelId="{3A589CF1-8CCD-45EB-9539-91001F1FF8CC}" type="presOf" srcId="{6FAD2D4A-DF8A-4366-A612-E7A4B09027B5}" destId="{B44BA3D4-0BFD-47A7-BF10-12EE44BC6102}" srcOrd="0" destOrd="0" presId="urn:microsoft.com/office/officeart/2005/8/layout/vList5"/>
    <dgm:cxn modelId="{C83E9698-B7A4-440C-BC3D-233CD53A750A}" type="presOf" srcId="{0BFB6851-F903-4066-B307-BB3E9D3997C7}" destId="{3997AA47-82E1-44F0-A1E3-337886642699}" srcOrd="0" destOrd="0" presId="urn:microsoft.com/office/officeart/2005/8/layout/vList5"/>
    <dgm:cxn modelId="{E640EDCB-EBB1-43C5-91F5-AD5B085E3417}" type="presOf" srcId="{CB0BB236-1F53-4FEE-98BC-859D82EEB1FD}" destId="{DAA80FAF-C3C4-4640-920E-D239F2BC54FE}" srcOrd="0" destOrd="0" presId="urn:microsoft.com/office/officeart/2005/8/layout/vList5"/>
    <dgm:cxn modelId="{F56C5E72-F092-4960-AA99-3CD23331ED62}" type="presParOf" srcId="{5A7510A9-D251-414C-A4FB-254FA3282A15}" destId="{BEB95E2F-59D4-4C26-B363-CD5AE3191D3E}" srcOrd="0" destOrd="0" presId="urn:microsoft.com/office/officeart/2005/8/layout/vList5"/>
    <dgm:cxn modelId="{079883D5-B3CD-4F2A-A80A-59575ED99A05}" type="presParOf" srcId="{BEB95E2F-59D4-4C26-B363-CD5AE3191D3E}" destId="{3DBCFFFF-0E3B-42E9-BF7E-B7A7D5958611}" srcOrd="0" destOrd="0" presId="urn:microsoft.com/office/officeart/2005/8/layout/vList5"/>
    <dgm:cxn modelId="{DAE2ABF6-D11A-42A8-B9F9-BDB530B41055}" type="presParOf" srcId="{BEB95E2F-59D4-4C26-B363-CD5AE3191D3E}" destId="{DAA80FAF-C3C4-4640-920E-D239F2BC54FE}" srcOrd="1" destOrd="0" presId="urn:microsoft.com/office/officeart/2005/8/layout/vList5"/>
    <dgm:cxn modelId="{3B7022BD-2195-47F7-ACA4-6BF18221D7C4}" type="presParOf" srcId="{5A7510A9-D251-414C-A4FB-254FA3282A15}" destId="{19C094CB-8DF8-4C3C-B248-85075187BC3A}" srcOrd="1" destOrd="0" presId="urn:microsoft.com/office/officeart/2005/8/layout/vList5"/>
    <dgm:cxn modelId="{87F69553-3C75-46C5-840F-262E769361BE}" type="presParOf" srcId="{5A7510A9-D251-414C-A4FB-254FA3282A15}" destId="{3FBFB684-8836-4ECB-A026-426A063EBDDB}" srcOrd="2" destOrd="0" presId="urn:microsoft.com/office/officeart/2005/8/layout/vList5"/>
    <dgm:cxn modelId="{2228878D-911C-4045-B4A7-5328BA7B63E8}" type="presParOf" srcId="{3FBFB684-8836-4ECB-A026-426A063EBDDB}" destId="{FA748E17-EA6A-4711-BF2D-77249CE3813F}" srcOrd="0" destOrd="0" presId="urn:microsoft.com/office/officeart/2005/8/layout/vList5"/>
    <dgm:cxn modelId="{84B06494-16C1-413B-A9C9-4F0CA6F5BFF6}" type="presParOf" srcId="{3FBFB684-8836-4ECB-A026-426A063EBDDB}" destId="{B44BA3D4-0BFD-47A7-BF10-12EE44BC6102}" srcOrd="1" destOrd="0" presId="urn:microsoft.com/office/officeart/2005/8/layout/vList5"/>
    <dgm:cxn modelId="{0DDAF768-F093-4B15-8D93-47B3D678B176}" type="presParOf" srcId="{5A7510A9-D251-414C-A4FB-254FA3282A15}" destId="{B245B90C-91A6-4945-95F4-EC9B45C3E037}" srcOrd="3" destOrd="0" presId="urn:microsoft.com/office/officeart/2005/8/layout/vList5"/>
    <dgm:cxn modelId="{28621AB8-42DC-43FA-B401-E0053F4F111D}" type="presParOf" srcId="{5A7510A9-D251-414C-A4FB-254FA3282A15}" destId="{DA918ED7-0E67-4244-B078-AE76E8E0D7BF}" srcOrd="4" destOrd="0" presId="urn:microsoft.com/office/officeart/2005/8/layout/vList5"/>
    <dgm:cxn modelId="{57B84C92-C791-42CD-A00E-CEA3FD2A109F}" type="presParOf" srcId="{DA918ED7-0E67-4244-B078-AE76E8E0D7BF}" destId="{B6A88CC8-2803-4B70-8B43-76F92B868E3A}" srcOrd="0" destOrd="0" presId="urn:microsoft.com/office/officeart/2005/8/layout/vList5"/>
    <dgm:cxn modelId="{84984AE4-ED25-45AA-AC4E-7E0834C53EB2}" type="presParOf" srcId="{DA918ED7-0E67-4244-B078-AE76E8E0D7BF}" destId="{A767B929-1B31-49A4-AD23-31DB17499144}" srcOrd="1" destOrd="0" presId="urn:microsoft.com/office/officeart/2005/8/layout/vList5"/>
    <dgm:cxn modelId="{EBDFAFC1-E3AA-4FEA-AECC-0E8F3ECA3364}" type="presParOf" srcId="{5A7510A9-D251-414C-A4FB-254FA3282A15}" destId="{40358A26-8B6C-4BEC-BE65-BDD97C4DECEF}" srcOrd="5" destOrd="0" presId="urn:microsoft.com/office/officeart/2005/8/layout/vList5"/>
    <dgm:cxn modelId="{1E33B75A-F304-4A13-B28B-2FDB35B32BEB}" type="presParOf" srcId="{5A7510A9-D251-414C-A4FB-254FA3282A15}" destId="{26854BF7-34A1-4930-AB37-36E1BBDD8E87}" srcOrd="6" destOrd="0" presId="urn:microsoft.com/office/officeart/2005/8/layout/vList5"/>
    <dgm:cxn modelId="{EF54B71D-AAA1-4F0D-BCD0-23D72A2C7B98}" type="presParOf" srcId="{26854BF7-34A1-4930-AB37-36E1BBDD8E87}" destId="{D62F9513-FD21-44CA-A3FE-8A8E1AA0AC74}" srcOrd="0" destOrd="0" presId="urn:microsoft.com/office/officeart/2005/8/layout/vList5"/>
    <dgm:cxn modelId="{864329C5-FFC8-4CB0-A081-3FAFCDDA2D0D}" type="presParOf" srcId="{26854BF7-34A1-4930-AB37-36E1BBDD8E87}" destId="{3997AA47-82E1-44F0-A1E3-337886642699}" srcOrd="1" destOrd="0" presId="urn:microsoft.com/office/officeart/2005/8/layout/vList5"/>
    <dgm:cxn modelId="{37A0EA8A-BE29-46B5-9D30-3CA58BCDFF65}" type="presParOf" srcId="{5A7510A9-D251-414C-A4FB-254FA3282A15}" destId="{24E73C8F-AAC3-49F5-AE4E-113A2E0A0DD9}" srcOrd="7" destOrd="0" presId="urn:microsoft.com/office/officeart/2005/8/layout/vList5"/>
    <dgm:cxn modelId="{000F38C5-5C67-474B-A274-840954F42137}" type="presParOf" srcId="{5A7510A9-D251-414C-A4FB-254FA3282A15}" destId="{424843E7-F348-4AA4-8C32-C81E06A866AC}" srcOrd="8" destOrd="0" presId="urn:microsoft.com/office/officeart/2005/8/layout/vList5"/>
    <dgm:cxn modelId="{8190BBCD-A026-45E2-9700-626FF6693DB8}" type="presParOf" srcId="{424843E7-F348-4AA4-8C32-C81E06A866AC}" destId="{4ABA84CE-3ED7-4F52-B72A-238A9628FADB}" srcOrd="0" destOrd="0" presId="urn:microsoft.com/office/officeart/2005/8/layout/vList5"/>
    <dgm:cxn modelId="{0347D142-B3F0-4D5A-9C03-FE31E7B3DA88}" type="presParOf" srcId="{424843E7-F348-4AA4-8C32-C81E06A866AC}" destId="{1FFAD997-75FB-4B14-BEAF-2A2E496B81D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13" cy="511652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2304" y="0"/>
            <a:ext cx="3078513" cy="511652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15EE2BA1-1CA0-4D85-9848-B4246878E901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19729"/>
            <a:ext cx="3078513" cy="51165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2304" y="9719729"/>
            <a:ext cx="3078513" cy="51165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40634728-7579-4402-96DA-CC9680E6B5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1662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739" cy="511652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511652"/>
          </a:xfrm>
          <a:prstGeom prst="rect">
            <a:avLst/>
          </a:prstGeom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643C390-9870-4496-8E8D-07E6BA35FF4E}" type="datetimeFigureOut">
              <a:rPr lang="it-IT"/>
              <a:pPr>
                <a:defRPr/>
              </a:pPr>
              <a:t>08/04/2016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248" y="4860688"/>
            <a:ext cx="5681980" cy="4604862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719598"/>
            <a:ext cx="3077739" cy="51165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094" y="9719598"/>
            <a:ext cx="3077739" cy="511652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3E1E78C-5651-4A9F-845F-8BD4BEBA64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962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69993" indent="-29615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84605" indent="-2369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58447" indent="-2369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132289" indent="-23692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B6F57221-99CB-4384-A750-84E153AB2D5F}" type="slidenum">
              <a:rPr lang="it-IT">
                <a:latin typeface="Calibri" pitchFamily="34" charset="0"/>
              </a:rPr>
              <a:pPr eaLnBrk="1" hangingPunct="1"/>
              <a:t>1</a:t>
            </a:fld>
            <a:endParaRPr lang="it-IT" dirty="0">
              <a:latin typeface="Calibri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034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AEC42-ABF3-4636-B3B2-32C28769C4F9}" type="datetime1">
              <a:rPr lang="it-IT" smtClean="0"/>
              <a:t>08/04/2016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CB724-9567-4009-80DB-6AD3A9278A1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524538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53456-17EC-4067-9815-640181B476F4}" type="datetime1">
              <a:rPr lang="it-IT" smtClean="0"/>
              <a:t>08/04/2016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309BF-BFF4-427F-97DF-EA3282B4D19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481576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2E911-098F-40F9-996D-E70EB1854116}" type="datetime1">
              <a:rPr lang="it-IT" smtClean="0"/>
              <a:t>08/04/2016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1FBFA-2990-4436-BA65-1AFBBB3D65F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72660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16F39-0B09-41A2-B4B5-AB3DB140F353}" type="datetime1">
              <a:rPr lang="it-IT" smtClean="0"/>
              <a:t>08/04/2016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47851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113D5-729A-4ECB-8D3B-419841AF97F1}" type="datetime1">
              <a:rPr lang="it-IT" smtClean="0"/>
              <a:t>08/04/2016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9EC60-9264-44F0-87C3-9546B28C10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469170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F3B36-1EA6-4091-9494-C31FD2A257D3}" type="datetime1">
              <a:rPr lang="it-IT" smtClean="0"/>
              <a:t>08/04/2016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A2957-BB32-4019-8A1E-CBEF413E309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28936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E41D2-978C-4BEA-ADD3-BFBA45806705}" type="datetime1">
              <a:rPr lang="it-IT" smtClean="0"/>
              <a:t>08/04/2016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D2F0E-80C7-456B-9089-51C58E023F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09244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379C9-049C-44A7-94D0-515EB512C612}" type="datetime1">
              <a:rPr lang="it-IT" smtClean="0"/>
              <a:t>08/04/2016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D882F-9708-4EEA-A8E0-3EF17060B8C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86785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BF4CE-0480-4991-A457-EFF8339B0365}" type="datetime1">
              <a:rPr lang="it-IT" smtClean="0"/>
              <a:t>08/04/2016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5B41-9D4C-4ABE-A6D2-BA6BB9B6C71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09273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92EE4-6DEE-46BD-830B-1DB8EEAB517D}" type="datetime1">
              <a:rPr lang="it-IT" smtClean="0"/>
              <a:t>08/04/2016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8179-91CB-492E-A044-D00947E5565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77020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AFEED-35FC-4F18-879D-FA951CCE0918}" type="datetime1">
              <a:rPr lang="it-IT" smtClean="0"/>
              <a:t>08/04/2016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92828-5C27-4D7F-9795-E3510FA29FA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61708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087D5D38-990F-4B9A-AA0F-10F52AE9E6DF}" type="datetime1">
              <a:rPr lang="it-IT" smtClean="0"/>
              <a:t>08/04/2016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BFA37DD2-AC54-4717-A09C-5ECD3932BA0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randomBar dir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opertina ESTER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 t="295"/>
          <a:stretch/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51520" y="1414517"/>
            <a:ext cx="561371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latin typeface="Helvetica"/>
                <a:cs typeface="Helvetica"/>
              </a:rPr>
              <a:t>RAPPORTO DI RIESAME</a:t>
            </a:r>
          </a:p>
          <a:p>
            <a:endParaRPr lang="it-IT" sz="36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r>
              <a:rPr lang="it-IT" sz="4400" b="1" dirty="0" smtClean="0">
                <a:solidFill>
                  <a:schemeClr val="bg1"/>
                </a:solidFill>
                <a:latin typeface="Helvetica"/>
                <a:cs typeface="Helvetica"/>
              </a:rPr>
              <a:t>2  0  1 5 </a:t>
            </a:r>
            <a:endParaRPr lang="it-IT" sz="4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520" y="6504438"/>
            <a:ext cx="13901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  <a:latin typeface="Helvetica"/>
                <a:cs typeface="Helvetica"/>
              </a:rPr>
              <a:t>Presidio della Qualità</a:t>
            </a:r>
            <a:endParaRPr lang="it-IT" sz="10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76006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03848" y="38030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FORMAT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96952"/>
            <a:ext cx="4012479" cy="3643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908720"/>
            <a:ext cx="3886788" cy="57337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457559" y="1124744"/>
            <a:ext cx="3600400" cy="120032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200" dirty="0" smtClean="0"/>
          </a:p>
          <a:p>
            <a:pPr algn="ctr"/>
            <a:r>
              <a:rPr lang="it-IT" sz="1200" dirty="0" smtClean="0"/>
              <a:t>Il format ha la struttura dello scorso anno,</a:t>
            </a:r>
          </a:p>
          <a:p>
            <a:pPr algn="ctr"/>
            <a:endParaRPr lang="it-IT" sz="1200" dirty="0" smtClean="0"/>
          </a:p>
          <a:p>
            <a:pPr algn="ctr"/>
            <a:endParaRPr lang="it-IT" sz="1200" dirty="0"/>
          </a:p>
          <a:p>
            <a:pPr algn="ctr"/>
            <a:r>
              <a:rPr lang="it-IT" sz="1200" dirty="0" smtClean="0"/>
              <a:t>con l’aggiunta di alcune voci nei campi A e D</a:t>
            </a:r>
          </a:p>
          <a:p>
            <a:pPr algn="ctr"/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538344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31840" y="35517"/>
            <a:ext cx="5940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NOTE DI METODO </a:t>
            </a:r>
          </a:p>
        </p:txBody>
      </p:sp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4136331151"/>
              </p:ext>
            </p:extLst>
          </p:nvPr>
        </p:nvGraphicFramePr>
        <p:xfrm>
          <a:off x="467544" y="1484784"/>
          <a:ext cx="793862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02575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DBCFFFF-0E3B-42E9-BF7E-B7A7D5958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AA80FAF-C3C4-4640-920E-D239F2BC5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A748E17-EA6A-4711-BF2D-77249CE38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44BA3D4-0BFD-47A7-BF10-12EE44BC6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6A88CC8-2803-4B70-8B43-76F92B868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767B929-1B31-49A4-AD23-31DB17499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31840" y="35517"/>
            <a:ext cx="5940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NOTE DI METODO – </a:t>
            </a:r>
          </a:p>
          <a:p>
            <a:pPr algn="r"/>
            <a:r>
              <a:rPr lang="it-IT" sz="1600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DEFINIZIONE OBIETTIVI </a:t>
            </a:r>
            <a:endParaRPr lang="it-IT" sz="1600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39552" y="620688"/>
            <a:ext cx="7866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it-IT" sz="1200" dirty="0" smtClean="0"/>
          </a:p>
          <a:p>
            <a:pPr lvl="0"/>
            <a:r>
              <a:rPr lang="it-IT" sz="1200" dirty="0" smtClean="0"/>
              <a:t>Stabilire gli obiettivi considerando la teoria SMART  di P. </a:t>
            </a:r>
            <a:r>
              <a:rPr lang="it-IT" sz="1200" dirty="0" err="1" smtClean="0"/>
              <a:t>Drucker</a:t>
            </a:r>
            <a:r>
              <a:rPr lang="it-IT" sz="1200" dirty="0" smtClean="0"/>
              <a:t> (1954), secondo cui:</a:t>
            </a:r>
          </a:p>
          <a:p>
            <a:pPr lvl="0"/>
            <a:endParaRPr lang="it-IT" sz="1200" dirty="0" smtClean="0"/>
          </a:p>
          <a:p>
            <a:pPr lvl="0" algn="ctr"/>
            <a:r>
              <a:rPr lang="it-IT" b="1" dirty="0" smtClean="0">
                <a:solidFill>
                  <a:srgbClr val="05777D"/>
                </a:solidFill>
              </a:rPr>
              <a:t>UN OBIETTIVO È BEN DEFINITO </a:t>
            </a:r>
            <a:r>
              <a:rPr lang="it-IT" b="1" dirty="0">
                <a:solidFill>
                  <a:srgbClr val="05777D"/>
                </a:solidFill>
              </a:rPr>
              <a:t>SE È</a:t>
            </a:r>
            <a:r>
              <a:rPr lang="it-IT" sz="1200" dirty="0"/>
              <a:t> :</a:t>
            </a:r>
          </a:p>
        </p:txBody>
      </p:sp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782327246"/>
              </p:ext>
            </p:extLst>
          </p:nvPr>
        </p:nvGraphicFramePr>
        <p:xfrm>
          <a:off x="467544" y="1772816"/>
          <a:ext cx="727280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38707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DBCFFFF-0E3B-42E9-BF7E-B7A7D5958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A748E17-EA6A-4711-BF2D-77249CE38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6A88CC8-2803-4B70-8B43-76F92B868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62F9513-FD21-44CA-A3FE-8A8E1AA0A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ABA84CE-3ED7-4F52-B72A-238A9628F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AA80FAF-C3C4-4640-920E-D239F2BC5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44BA3D4-0BFD-47A7-BF10-12EE44BC6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767B929-1B31-49A4-AD23-31DB17499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997AA47-82E1-44F0-A1E3-337886642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FFAD997-75FB-4B14-BEAF-2A2E496B8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3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131840" y="-27384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ACCREDITAMENTO PERIODICO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699792" y="1484784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 smtClean="0"/>
          </a:p>
          <a:p>
            <a:endParaRPr lang="it-IT" sz="1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39552" y="463080"/>
            <a:ext cx="77768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000000"/>
                </a:solidFill>
              </a:rPr>
              <a:t>ACCREDITAMENTO PERIODICO </a:t>
            </a:r>
            <a:r>
              <a:rPr lang="it-IT" sz="1400" dirty="0" smtClean="0">
                <a:solidFill>
                  <a:srgbClr val="000000"/>
                </a:solidFill>
              </a:rPr>
              <a:t>significa che sono soddisfatti i requisiti di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1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i="1" dirty="0" smtClean="0">
                <a:solidFill>
                  <a:schemeClr val="accent1">
                    <a:lumMod val="50000"/>
                  </a:schemeClr>
                </a:solidFill>
              </a:rPr>
              <a:t>ACCREDITAMENTO INIZIALE  (A.I.)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1400" dirty="0" err="1"/>
              <a:t>rif.</a:t>
            </a:r>
            <a:r>
              <a:rPr lang="it-IT" sz="1400" dirty="0"/>
              <a:t> </a:t>
            </a:r>
            <a:r>
              <a:rPr lang="it-IT" sz="1400" dirty="0">
                <a:solidFill>
                  <a:srgbClr val="000000"/>
                </a:solidFill>
              </a:rPr>
              <a:t>DM 47/2013  e </a:t>
            </a:r>
            <a:r>
              <a:rPr lang="it-IT" sz="1400" dirty="0" err="1">
                <a:solidFill>
                  <a:srgbClr val="000000"/>
                </a:solidFill>
              </a:rPr>
              <a:t>succ</a:t>
            </a:r>
            <a:r>
              <a:rPr lang="it-IT" sz="1400" dirty="0">
                <a:solidFill>
                  <a:srgbClr val="000000"/>
                </a:solidFill>
              </a:rPr>
              <a:t>. modifiche </a:t>
            </a:r>
            <a:r>
              <a:rPr lang="it-IT" sz="1400" dirty="0" err="1">
                <a:solidFill>
                  <a:srgbClr val="000000"/>
                </a:solidFill>
              </a:rPr>
              <a:t>all</a:t>
            </a:r>
            <a:r>
              <a:rPr lang="it-IT" sz="1400" dirty="0">
                <a:solidFill>
                  <a:srgbClr val="000000"/>
                </a:solidFill>
              </a:rPr>
              <a:t>. A e </a:t>
            </a:r>
            <a:r>
              <a:rPr lang="it-IT" sz="1400" dirty="0" smtClean="0">
                <a:solidFill>
                  <a:srgbClr val="000000"/>
                </a:solidFill>
              </a:rPr>
              <a:t>B</a:t>
            </a:r>
            <a:endParaRPr lang="it-IT" sz="14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79512" y="2543929"/>
            <a:ext cx="4104456" cy="397031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200" dirty="0" smtClean="0"/>
          </a:p>
          <a:p>
            <a:r>
              <a:rPr lang="it-IT" sz="1200" dirty="0" smtClean="0"/>
              <a:t>Trasparenza</a:t>
            </a:r>
            <a:r>
              <a:rPr lang="it-IT" sz="1200" dirty="0"/>
              <a:t>, Requisiti di docenza, Limiti alla </a:t>
            </a:r>
            <a:r>
              <a:rPr lang="it-IT" sz="1200" dirty="0" err="1" smtClean="0"/>
              <a:t>parcel-lizzazione</a:t>
            </a:r>
            <a:r>
              <a:rPr lang="it-IT" sz="1200" dirty="0" smtClean="0"/>
              <a:t> </a:t>
            </a:r>
            <a:r>
              <a:rPr lang="it-IT" sz="1200" dirty="0"/>
              <a:t>delle attività didattiche e </a:t>
            </a:r>
            <a:r>
              <a:rPr lang="it-IT" sz="1200" dirty="0" smtClean="0"/>
              <a:t>alla diversificazione </a:t>
            </a:r>
            <a:r>
              <a:rPr lang="it-IT" sz="1200" dirty="0"/>
              <a:t>dei CdS, Risorse </a:t>
            </a:r>
            <a:r>
              <a:rPr lang="it-IT" sz="1200" dirty="0" smtClean="0"/>
              <a:t>strutturali; Sostenibilità </a:t>
            </a:r>
            <a:r>
              <a:rPr lang="it-IT" sz="1200" dirty="0"/>
              <a:t>economico </a:t>
            </a:r>
            <a:r>
              <a:rPr lang="it-IT" sz="1200" dirty="0" smtClean="0"/>
              <a:t>–finanziaria</a:t>
            </a:r>
            <a:endParaRPr lang="it-IT" sz="1200" dirty="0"/>
          </a:p>
          <a:p>
            <a:endParaRPr lang="it-IT" sz="1200" dirty="0" smtClean="0"/>
          </a:p>
          <a:p>
            <a:endParaRPr lang="it-IT" sz="1200" dirty="0"/>
          </a:p>
          <a:p>
            <a:pPr algn="ctr"/>
            <a:r>
              <a:rPr lang="it-IT" sz="1200" dirty="0" smtClean="0"/>
              <a:t>Requisiti </a:t>
            </a:r>
            <a:r>
              <a:rPr lang="it-IT" sz="1200" dirty="0"/>
              <a:t>per </a:t>
            </a:r>
            <a:r>
              <a:rPr lang="it-IT" sz="1200" dirty="0" smtClean="0"/>
              <a:t>l’AQ</a:t>
            </a:r>
          </a:p>
          <a:p>
            <a:pPr algn="ctr"/>
            <a:endParaRPr lang="it-IT" sz="1200" dirty="0" smtClean="0"/>
          </a:p>
          <a:p>
            <a:pPr marL="285750" indent="-285750">
              <a:buAutoNum type="romanUcPeriod"/>
            </a:pPr>
            <a:r>
              <a:rPr lang="it-IT" sz="1200" dirty="0" smtClean="0"/>
              <a:t>Presenza </a:t>
            </a:r>
            <a:r>
              <a:rPr lang="it-IT" sz="1200" dirty="0"/>
              <a:t>documentata delle attività di AQ per il CdS: ciascuna Sede e ciascun CdS </a:t>
            </a:r>
            <a:r>
              <a:rPr lang="it-IT" sz="1200" dirty="0" smtClean="0"/>
              <a:t>devono dimostrare </a:t>
            </a:r>
            <a:r>
              <a:rPr lang="it-IT" sz="1200" dirty="0"/>
              <a:t>la presenza del sistema di </a:t>
            </a:r>
            <a:r>
              <a:rPr lang="it-IT" sz="1200" dirty="0" smtClean="0"/>
              <a:t>AQ.</a:t>
            </a:r>
          </a:p>
          <a:p>
            <a:pPr marL="285750" indent="-285750">
              <a:buAutoNum type="romanUcPeriod"/>
            </a:pPr>
            <a:endParaRPr lang="it-IT" sz="1200" dirty="0"/>
          </a:p>
          <a:p>
            <a:pPr marL="285750" indent="-285750">
              <a:buAutoNum type="romanUcPeriod"/>
            </a:pPr>
            <a:r>
              <a:rPr lang="it-IT" sz="1200" dirty="0" smtClean="0"/>
              <a:t>Rilevazione </a:t>
            </a:r>
            <a:r>
              <a:rPr lang="it-IT" sz="1200" dirty="0"/>
              <a:t>dell’opinione degli studenti, dei laureandi e dei </a:t>
            </a:r>
            <a:r>
              <a:rPr lang="it-IT" sz="1200" dirty="0" smtClean="0"/>
              <a:t>laureati</a:t>
            </a:r>
          </a:p>
          <a:p>
            <a:endParaRPr lang="it-IT" sz="1200" dirty="0" smtClean="0"/>
          </a:p>
          <a:p>
            <a:pPr marL="285750" indent="-285750">
              <a:buAutoNum type="romanUcPeriod" startAt="3"/>
            </a:pPr>
            <a:r>
              <a:rPr lang="it-IT" sz="1200" dirty="0" smtClean="0"/>
              <a:t>Compilazione </a:t>
            </a:r>
            <a:r>
              <a:rPr lang="it-IT" sz="1200" dirty="0"/>
              <a:t>della Scheda Unica Annuale dei </a:t>
            </a:r>
            <a:r>
              <a:rPr lang="it-IT" sz="1200" dirty="0" smtClean="0"/>
              <a:t>CdS</a:t>
            </a:r>
          </a:p>
          <a:p>
            <a:pPr marL="285750" indent="-285750">
              <a:buAutoNum type="romanUcPeriod" startAt="3"/>
            </a:pPr>
            <a:endParaRPr lang="it-IT" sz="1200" dirty="0"/>
          </a:p>
          <a:p>
            <a:pPr marL="285750" indent="-285750">
              <a:buAutoNum type="romanUcPeriod" startAt="3"/>
            </a:pPr>
            <a:r>
              <a:rPr lang="it-IT" sz="1200" dirty="0" smtClean="0"/>
              <a:t>Redazione </a:t>
            </a:r>
            <a:r>
              <a:rPr lang="it-IT" sz="1200" dirty="0"/>
              <a:t>del Rapporto di </a:t>
            </a:r>
            <a:r>
              <a:rPr lang="it-IT" sz="1200" dirty="0" smtClean="0"/>
              <a:t>Riesame Annuale </a:t>
            </a:r>
            <a:r>
              <a:rPr lang="it-IT" sz="1200" dirty="0"/>
              <a:t>e </a:t>
            </a:r>
            <a:r>
              <a:rPr lang="it-IT" sz="1200" dirty="0" smtClean="0"/>
              <a:t>Ciclico </a:t>
            </a:r>
            <a:r>
              <a:rPr lang="it-IT" sz="1200" dirty="0"/>
              <a:t>entro i termini </a:t>
            </a:r>
            <a:r>
              <a:rPr lang="it-IT" sz="1200" dirty="0" smtClean="0"/>
              <a:t>stabiliti</a:t>
            </a:r>
          </a:p>
          <a:p>
            <a:endParaRPr lang="it-IT" sz="12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788024" y="2553872"/>
            <a:ext cx="3744416" cy="397031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/>
              <a:t>Requisiti </a:t>
            </a:r>
            <a:r>
              <a:rPr lang="it-IT" sz="1200" dirty="0"/>
              <a:t>per </a:t>
            </a:r>
            <a:r>
              <a:rPr lang="it-IT" sz="1200" dirty="0" smtClean="0"/>
              <a:t>l’AQ</a:t>
            </a:r>
          </a:p>
          <a:p>
            <a:pPr algn="ctr"/>
            <a:endParaRPr lang="it-IT" sz="1200" dirty="0" smtClean="0"/>
          </a:p>
          <a:p>
            <a:pPr algn="ctr"/>
            <a:endParaRPr lang="it-IT" sz="1200" dirty="0" smtClean="0"/>
          </a:p>
          <a:p>
            <a:pPr algn="ctr"/>
            <a:endParaRPr lang="it-IT" sz="1200" dirty="0"/>
          </a:p>
          <a:p>
            <a:pPr marL="285750" indent="-285750">
              <a:buAutoNum type="romanUcPeriod"/>
            </a:pPr>
            <a:r>
              <a:rPr lang="it-IT" sz="1200" dirty="0" smtClean="0"/>
              <a:t>Presenza </a:t>
            </a:r>
            <a:r>
              <a:rPr lang="it-IT" sz="1200" dirty="0"/>
              <a:t>documentata di un sistema di AQ per la sede: ciascuna Sede e ciascun CdS </a:t>
            </a:r>
            <a:r>
              <a:rPr lang="it-IT" sz="1200" dirty="0" smtClean="0"/>
              <a:t>devono dimostrare </a:t>
            </a:r>
            <a:r>
              <a:rPr lang="it-IT" sz="1200" dirty="0"/>
              <a:t>la presenza del sistema di </a:t>
            </a:r>
            <a:r>
              <a:rPr lang="it-IT" sz="1200" dirty="0" smtClean="0"/>
              <a:t>AQ</a:t>
            </a:r>
          </a:p>
          <a:p>
            <a:pPr marL="285750" indent="-285750">
              <a:buAutoNum type="romanUcPeriod"/>
            </a:pPr>
            <a:endParaRPr lang="it-IT" sz="1200" dirty="0" smtClean="0"/>
          </a:p>
          <a:p>
            <a:pPr marL="285750" indent="-285750">
              <a:buAutoNum type="romanUcPeriod" startAt="2"/>
            </a:pPr>
            <a:r>
              <a:rPr lang="it-IT" sz="1200" dirty="0" smtClean="0"/>
              <a:t>Presenza </a:t>
            </a:r>
            <a:r>
              <a:rPr lang="it-IT" sz="1200" dirty="0"/>
              <a:t>di un Presidio Qualità di Ateneo </a:t>
            </a:r>
            <a:r>
              <a:rPr lang="it-IT" sz="1200" dirty="0" smtClean="0"/>
              <a:t>               </a:t>
            </a:r>
          </a:p>
          <a:p>
            <a:r>
              <a:rPr lang="it-IT" sz="1200" dirty="0" smtClean="0"/>
              <a:t>       (indicatore </a:t>
            </a:r>
            <a:r>
              <a:rPr lang="it-IT" sz="1200" dirty="0"/>
              <a:t>di Sede e di CdS</a:t>
            </a:r>
            <a:r>
              <a:rPr lang="it-IT" sz="1200" dirty="0" smtClean="0"/>
              <a:t>)</a:t>
            </a:r>
          </a:p>
          <a:p>
            <a:endParaRPr lang="it-IT" sz="1200" dirty="0"/>
          </a:p>
          <a:p>
            <a:endParaRPr lang="it-IT" sz="1200" dirty="0" smtClean="0"/>
          </a:p>
          <a:p>
            <a:endParaRPr lang="it-IT" sz="1200" dirty="0"/>
          </a:p>
          <a:p>
            <a:endParaRPr lang="it-IT" sz="1200" dirty="0" smtClean="0"/>
          </a:p>
          <a:p>
            <a:endParaRPr lang="it-IT" sz="1200" dirty="0"/>
          </a:p>
          <a:p>
            <a:endParaRPr lang="it-IT" sz="1200" dirty="0" smtClean="0"/>
          </a:p>
          <a:p>
            <a:endParaRPr lang="it-IT" sz="1200" dirty="0"/>
          </a:p>
          <a:p>
            <a:endParaRPr lang="it-IT" sz="1200" dirty="0" smtClean="0"/>
          </a:p>
          <a:p>
            <a:endParaRPr lang="it-IT" sz="1200" dirty="0"/>
          </a:p>
          <a:p>
            <a:endParaRPr lang="it-IT" sz="1200" dirty="0"/>
          </a:p>
          <a:p>
            <a:endParaRPr lang="it-IT" sz="1200" dirty="0" smtClean="0"/>
          </a:p>
        </p:txBody>
      </p:sp>
      <p:sp>
        <p:nvSpPr>
          <p:cNvPr id="23" name="CasellaDiTesto 22"/>
          <p:cNvSpPr txBox="1"/>
          <p:nvPr/>
        </p:nvSpPr>
        <p:spPr>
          <a:xfrm>
            <a:off x="179512" y="2278027"/>
            <a:ext cx="4104456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CORSI DI STUDIO 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788024" y="2276872"/>
            <a:ext cx="3744416" cy="277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SEDE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25" name="Freccia in giù 24"/>
          <p:cNvSpPr/>
          <p:nvPr/>
        </p:nvSpPr>
        <p:spPr bwMode="auto">
          <a:xfrm rot="3154664">
            <a:off x="1907044" y="1492335"/>
            <a:ext cx="413026" cy="7976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3000000"/>
              </a:camera>
              <a:lightRig rig="threePt" dir="t"/>
            </a:scene3d>
            <a:flatTx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26" name="Freccia in giù 25"/>
          <p:cNvSpPr/>
          <p:nvPr/>
        </p:nvSpPr>
        <p:spPr bwMode="auto">
          <a:xfrm rot="18651870">
            <a:off x="6509405" y="1515463"/>
            <a:ext cx="422332" cy="74635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6088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17" grpId="1" build="allAtOnce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539552" y="618947"/>
            <a:ext cx="77768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000000"/>
                </a:solidFill>
              </a:rPr>
              <a:t>ACCREDITAMENTO PERIODICO: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>
                <a:solidFill>
                  <a:srgbClr val="000000"/>
                </a:solidFill>
              </a:rPr>
              <a:t>s</a:t>
            </a:r>
            <a:r>
              <a:rPr lang="it-IT" sz="1400" dirty="0" smtClean="0">
                <a:solidFill>
                  <a:srgbClr val="000000"/>
                </a:solidFill>
              </a:rPr>
              <a:t>e</a:t>
            </a:r>
            <a:r>
              <a:rPr lang="it-IT" sz="1400" b="1" dirty="0" smtClean="0">
                <a:solidFill>
                  <a:srgbClr val="000000"/>
                </a:solidFill>
              </a:rPr>
              <a:t> </a:t>
            </a:r>
            <a:r>
              <a:rPr lang="it-IT" sz="1400" dirty="0" smtClean="0">
                <a:solidFill>
                  <a:srgbClr val="000000"/>
                </a:solidFill>
              </a:rPr>
              <a:t>sono soddisfatti anche 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7  </a:t>
            </a:r>
            <a:r>
              <a:rPr lang="it-IT" sz="1400" b="1" i="1" dirty="0" smtClean="0">
                <a:solidFill>
                  <a:schemeClr val="accent1">
                    <a:lumMod val="50000"/>
                  </a:schemeClr>
                </a:solidFill>
              </a:rPr>
              <a:t>REQUISITI DI ACCREDITAMENTO PERIODICO (A.P.)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83568" y="2294629"/>
            <a:ext cx="7776864" cy="323165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200" b="1" dirty="0" smtClean="0">
                <a:solidFill>
                  <a:srgbClr val="000000"/>
                </a:solidFill>
              </a:rPr>
              <a:t>AQ1 - 4 :  	</a:t>
            </a:r>
            <a:r>
              <a:rPr lang="it-IT" sz="1200" dirty="0" smtClean="0">
                <a:solidFill>
                  <a:srgbClr val="000000"/>
                </a:solidFill>
              </a:rPr>
              <a:t>definiscono la </a:t>
            </a:r>
            <a:r>
              <a:rPr lang="it-IT" sz="1200" b="1" dirty="0" smtClean="0">
                <a:solidFill>
                  <a:srgbClr val="000000"/>
                </a:solidFill>
              </a:rPr>
              <a:t>valutazione di processo </a:t>
            </a:r>
            <a:r>
              <a:rPr lang="it-IT" sz="1200" dirty="0" smtClean="0">
                <a:solidFill>
                  <a:srgbClr val="000000"/>
                </a:solidFill>
              </a:rPr>
              <a:t>e stabiliscono i principi fondamentali attorno ai quali deve 	essere costruito il sistema AQ di Ateneo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000000"/>
                </a:solidFill>
              </a:rPr>
              <a:t>	AQ 1  Programmazione triennale, Politica per la Qualità di Ateneo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000000"/>
                </a:solidFill>
              </a:rPr>
              <a:t>	AQ 2 - AQ 3 e AQ 4 definiscono la realizzazione di un sistema di relazioni, responsabilità e flussi 	informativi tra i diversi attori di un sistema AQ effettivamente all’opera su obiettivi di qualità della 	formazione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rgbClr val="000000"/>
                </a:solidFill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200" b="1" dirty="0" smtClean="0">
                <a:solidFill>
                  <a:srgbClr val="000000"/>
                </a:solidFill>
              </a:rPr>
              <a:t>AQ 5</a:t>
            </a:r>
            <a:r>
              <a:rPr lang="it-IT" sz="1200" dirty="0" smtClean="0">
                <a:solidFill>
                  <a:srgbClr val="000000"/>
                </a:solidFill>
              </a:rPr>
              <a:t>	definisce la </a:t>
            </a:r>
            <a:r>
              <a:rPr lang="it-IT" sz="1200" b="1" dirty="0" smtClean="0">
                <a:solidFill>
                  <a:srgbClr val="000000"/>
                </a:solidFill>
              </a:rPr>
              <a:t>valutazione del risultato </a:t>
            </a:r>
            <a:r>
              <a:rPr lang="it-IT" sz="1200" dirty="0" smtClean="0">
                <a:solidFill>
                  <a:srgbClr val="000000"/>
                </a:solidFill>
              </a:rPr>
              <a:t>e quindi permette di verificare se l’applicazione dei requisiti 	da AQ 1 a AQ 4  garantisca che i CdS siano gestiti secondo i principi della AQ e siano capaci di  	raggiungere risultati di efficacia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200" dirty="0" smtClean="0">
                <a:solidFill>
                  <a:srgbClr val="000000"/>
                </a:solidFill>
              </a:rPr>
              <a:t> </a:t>
            </a:r>
            <a:r>
              <a:rPr lang="it-IT" sz="1200" b="1" dirty="0" smtClean="0">
                <a:solidFill>
                  <a:srgbClr val="000000"/>
                </a:solidFill>
              </a:rPr>
              <a:t>AQ 6</a:t>
            </a:r>
            <a:r>
              <a:rPr lang="it-IT" sz="1200" dirty="0" smtClean="0">
                <a:solidFill>
                  <a:srgbClr val="000000"/>
                </a:solidFill>
              </a:rPr>
              <a:t>	 si riferisce ai principi relativi al programma di sviluppo della ricerca scientifica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2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200" b="1" dirty="0" smtClean="0">
                <a:solidFill>
                  <a:srgbClr val="000000"/>
                </a:solidFill>
              </a:rPr>
              <a:t>AQ 7</a:t>
            </a:r>
            <a:r>
              <a:rPr lang="it-IT" sz="1200" dirty="0" smtClean="0">
                <a:solidFill>
                  <a:srgbClr val="000000"/>
                </a:solidFill>
              </a:rPr>
              <a:t>	verifica la sostenibilità della didattica rispetto alla quantità massima di didattica assistita erogabile 	in base al numero di docenti in servizio disponibili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83568" y="1988840"/>
            <a:ext cx="7776864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chemeClr val="bg1"/>
                </a:solidFill>
              </a:rPr>
              <a:t>A Q   1      -       A Q   7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31840" y="-27384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ACCREDITAMENTO PERIODICO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303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 bldLvl="2" animBg="1"/>
      <p:bldP spid="13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35878" y="2018528"/>
            <a:ext cx="4032448" cy="229293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44000"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44000"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100" dirty="0" smtClean="0">
                <a:solidFill>
                  <a:srgbClr val="000000"/>
                </a:solidFill>
              </a:rPr>
              <a:t>  Le CEV, verificheranno un campione di CdS così costituito:</a:t>
            </a:r>
          </a:p>
          <a:p>
            <a:pPr marL="144000"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0" lvl="2" defTabSz="396000"/>
            <a:r>
              <a:rPr lang="it-IT" sz="1100" dirty="0" smtClean="0"/>
              <a:t>	il </a:t>
            </a:r>
            <a:r>
              <a:rPr lang="it-IT" sz="1100" dirty="0"/>
              <a:t>10% dei CdS (arrotondato all’unità in difetto, con un </a:t>
            </a:r>
            <a:r>
              <a:rPr lang="it-IT" sz="1100" dirty="0" smtClean="0"/>
              <a:t>	</a:t>
            </a:r>
            <a:r>
              <a:rPr lang="it-IT" sz="1100" b="1" dirty="0" smtClean="0"/>
              <a:t>minimo </a:t>
            </a:r>
            <a:r>
              <a:rPr lang="it-IT" sz="1100" b="1" dirty="0"/>
              <a:t>di 9 CdS</a:t>
            </a:r>
            <a:r>
              <a:rPr lang="it-IT" sz="1100" dirty="0" smtClean="0"/>
              <a:t>), di cui</a:t>
            </a:r>
          </a:p>
          <a:p>
            <a:pPr marL="144000" lvl="2"/>
            <a:r>
              <a:rPr lang="it-IT" sz="1100" dirty="0" smtClean="0"/>
              <a:t>	</a:t>
            </a:r>
          </a:p>
          <a:p>
            <a:pPr marL="0" lvl="2" defTabSz="396000"/>
            <a:r>
              <a:rPr lang="it-IT" sz="1100" dirty="0" smtClean="0"/>
              <a:t>	la </a:t>
            </a:r>
            <a:r>
              <a:rPr lang="it-IT" sz="1100" dirty="0"/>
              <a:t>metà dei CdS del campione (arrotondata per </a:t>
            </a:r>
            <a:r>
              <a:rPr lang="it-IT" sz="1100" dirty="0" smtClean="0"/>
              <a:t>	eccesso</a:t>
            </a:r>
            <a:r>
              <a:rPr lang="it-IT" sz="1100" dirty="0"/>
              <a:t>) è a scelta dall’Ateneo </a:t>
            </a:r>
            <a:endParaRPr lang="it-IT" sz="1100" dirty="0" smtClean="0"/>
          </a:p>
          <a:p>
            <a:pPr marL="0" lvl="2" defTabSz="396000"/>
            <a:r>
              <a:rPr lang="it-IT" sz="1100" dirty="0"/>
              <a:t>	</a:t>
            </a:r>
            <a:endParaRPr lang="it-IT" sz="1100" dirty="0" smtClean="0"/>
          </a:p>
          <a:p>
            <a:pPr marL="0" lvl="2" defTabSz="396000"/>
            <a:r>
              <a:rPr lang="it-IT" sz="1100" dirty="0"/>
              <a:t>	</a:t>
            </a:r>
            <a:r>
              <a:rPr lang="it-IT" sz="1100" dirty="0" smtClean="0"/>
              <a:t>e </a:t>
            </a:r>
            <a:r>
              <a:rPr lang="it-IT" sz="1100" dirty="0"/>
              <a:t>la restante parte è a </a:t>
            </a:r>
            <a:r>
              <a:rPr lang="it-IT" sz="1100" dirty="0" smtClean="0"/>
              <a:t>scelta </a:t>
            </a:r>
            <a:r>
              <a:rPr lang="it-IT" sz="1100" dirty="0"/>
              <a:t>di ANVUR </a:t>
            </a:r>
            <a:endParaRPr lang="it-IT" sz="1100" dirty="0" smtClean="0">
              <a:solidFill>
                <a:srgbClr val="000000"/>
              </a:solidFill>
            </a:endParaRPr>
          </a:p>
          <a:p>
            <a:pPr marL="144000"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44000"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100" dirty="0" smtClean="0">
              <a:solidFill>
                <a:srgbClr val="00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35878" y="1741529"/>
            <a:ext cx="4032448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CAMPIONE di CDS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131840" y="-27384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ACCREDITAMENTO PERIODICO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716016" y="2018528"/>
            <a:ext cx="4032448" cy="229293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44000"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 smtClean="0"/>
              <a:t>in </a:t>
            </a:r>
            <a:r>
              <a:rPr lang="it-IT" sz="1100" dirty="0"/>
              <a:t>fase di prima </a:t>
            </a:r>
            <a:r>
              <a:rPr lang="it-IT" sz="1100" dirty="0" smtClean="0"/>
              <a:t>applicazione:</a:t>
            </a:r>
          </a:p>
          <a:p>
            <a:pPr defTabSz="360000"/>
            <a:r>
              <a:rPr lang="it-IT" sz="1100" dirty="0" smtClean="0"/>
              <a:t>	ciascuno </a:t>
            </a:r>
            <a:r>
              <a:rPr lang="it-IT" sz="1100" dirty="0"/>
              <a:t>dei CdS proposti dall’Ateneo deve </a:t>
            </a:r>
            <a:r>
              <a:rPr lang="it-IT" sz="1100" dirty="0" smtClean="0"/>
              <a:t>presentarsi 	comunque </a:t>
            </a:r>
            <a:r>
              <a:rPr lang="it-IT" sz="1100" dirty="0"/>
              <a:t>con un </a:t>
            </a:r>
            <a:r>
              <a:rPr lang="it-IT" sz="1100" b="1" dirty="0"/>
              <a:t>Riesame ciclico </a:t>
            </a:r>
            <a:r>
              <a:rPr lang="it-IT" sz="1100" b="1" dirty="0" smtClean="0"/>
              <a:t>svolto</a:t>
            </a:r>
          </a:p>
          <a:p>
            <a:endParaRPr lang="it-IT" sz="1100" b="1" dirty="0" smtClean="0">
              <a:solidFill>
                <a:srgbClr val="000000"/>
              </a:solidFill>
            </a:endParaRPr>
          </a:p>
          <a:p>
            <a:endParaRPr lang="it-IT" sz="1100" b="1" dirty="0" smtClean="0">
              <a:solidFill>
                <a:srgbClr val="0000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 smtClean="0"/>
              <a:t>a regime (tra </a:t>
            </a:r>
            <a:r>
              <a:rPr lang="it-IT" sz="1100" dirty="0"/>
              <a:t>due accreditamenti periodici di Sede </a:t>
            </a:r>
            <a:r>
              <a:rPr lang="it-IT" sz="1100" dirty="0" smtClean="0"/>
              <a:t>successivi): </a:t>
            </a:r>
            <a:endParaRPr lang="it-IT" sz="1100" b="1" dirty="0">
              <a:solidFill>
                <a:srgbClr val="000000"/>
              </a:solidFill>
            </a:endParaRPr>
          </a:p>
          <a:p>
            <a:pPr defTabSz="360000"/>
            <a:r>
              <a:rPr lang="it-IT" sz="1100" dirty="0" smtClean="0"/>
              <a:t>	tutti </a:t>
            </a:r>
            <a:r>
              <a:rPr lang="it-IT" sz="1100" dirty="0"/>
              <a:t>i CdS </a:t>
            </a:r>
            <a:r>
              <a:rPr lang="it-IT" sz="1100" dirty="0" smtClean="0"/>
              <a:t>della </a:t>
            </a:r>
            <a:r>
              <a:rPr lang="it-IT" sz="1100" dirty="0"/>
              <a:t>Sede visitata devono aver svolto almeno </a:t>
            </a:r>
            <a:r>
              <a:rPr lang="it-IT" sz="1100" dirty="0" smtClean="0"/>
              <a:t>	un </a:t>
            </a:r>
            <a:r>
              <a:rPr lang="it-IT" sz="1100" dirty="0"/>
              <a:t>Riesame </a:t>
            </a:r>
            <a:r>
              <a:rPr lang="it-IT" sz="1100" dirty="0" smtClean="0"/>
              <a:t>ciclico</a:t>
            </a:r>
          </a:p>
          <a:p>
            <a:pPr defTabSz="360000"/>
            <a:endParaRPr lang="it-IT" sz="1100" b="1" dirty="0" smtClean="0">
              <a:solidFill>
                <a:srgbClr val="000000"/>
              </a:solidFill>
            </a:endParaRPr>
          </a:p>
          <a:p>
            <a:endParaRPr lang="it-IT" sz="1100" b="1" dirty="0" smtClean="0">
              <a:solidFill>
                <a:srgbClr val="000000"/>
              </a:solidFill>
            </a:endParaRPr>
          </a:p>
          <a:p>
            <a:endParaRPr lang="it-IT" sz="1100" b="1" dirty="0">
              <a:solidFill>
                <a:srgbClr val="00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716016" y="1741529"/>
            <a:ext cx="4032448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OGGETTO DELLA VISITA AL CDS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9894" y="887850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05777D"/>
                </a:solidFill>
              </a:rPr>
              <a:t>VISITE Commissioni Esperti di Valutazione (CEV)</a:t>
            </a:r>
            <a:endParaRPr lang="it-IT" sz="1400" b="1" i="1" dirty="0" smtClean="0">
              <a:solidFill>
                <a:srgbClr val="0577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009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131840" y="-27384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RAPPORTO DI RIESAME</a:t>
            </a:r>
          </a:p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CICLICO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32936" y="1772816"/>
            <a:ext cx="74888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 smtClean="0"/>
          </a:p>
          <a:p>
            <a:endParaRPr lang="it-IT" sz="1400" dirty="0"/>
          </a:p>
          <a:p>
            <a:endParaRPr lang="it-IT" sz="140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954594"/>
            <a:ext cx="4104456" cy="249299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it-IT" sz="1200" dirty="0" smtClean="0"/>
          </a:p>
          <a:p>
            <a:pPr marL="171450" indent="-171450">
              <a:buFontTx/>
              <a:buChar char="-"/>
            </a:pPr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200" dirty="0" smtClean="0"/>
              <a:t>redazione al termine di un ciclo di un CdS</a:t>
            </a:r>
          </a:p>
          <a:p>
            <a:pPr marL="171450" indent="-171450">
              <a:buFontTx/>
              <a:buChar char="-"/>
            </a:pPr>
            <a:endParaRPr lang="it-IT" sz="1200" dirty="0" smtClean="0"/>
          </a:p>
          <a:p>
            <a:pPr marL="171450" indent="-171450">
              <a:buFontTx/>
              <a:buChar char="-"/>
            </a:pPr>
            <a:endParaRPr lang="it-IT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200" dirty="0" smtClean="0"/>
              <a:t>in </a:t>
            </a:r>
            <a:r>
              <a:rPr lang="it-IT" sz="1200" dirty="0"/>
              <a:t>vista di una visita di accreditamento </a:t>
            </a:r>
            <a:r>
              <a:rPr lang="it-IT" sz="1200" dirty="0" smtClean="0"/>
              <a:t>periodico</a:t>
            </a:r>
          </a:p>
          <a:p>
            <a:pPr marL="171450" indent="-171450">
              <a:buFontTx/>
              <a:buChar char="-"/>
            </a:pPr>
            <a:endParaRPr lang="it-IT" sz="1200" dirty="0" smtClean="0"/>
          </a:p>
          <a:p>
            <a:pPr marL="171450" indent="-171450">
              <a:buFontTx/>
              <a:buChar char="-"/>
            </a:pPr>
            <a:endParaRPr lang="it-IT" sz="1200" dirty="0" smtClean="0"/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it-IT" sz="1200" dirty="0"/>
              <a:t>se vi è  la riprogettazione del CdS</a:t>
            </a:r>
          </a:p>
          <a:p>
            <a:pPr marL="171450" indent="-171450">
              <a:buFontTx/>
              <a:buChar char="-"/>
            </a:pPr>
            <a:endParaRPr lang="it-IT" sz="1200" dirty="0" smtClean="0"/>
          </a:p>
          <a:p>
            <a:pPr marL="171450" indent="-171450">
              <a:buFontTx/>
              <a:buChar char="-"/>
            </a:pPr>
            <a:endParaRPr lang="it-IT" sz="1200" dirty="0"/>
          </a:p>
          <a:p>
            <a:pPr marL="171450" indent="-171450">
              <a:buFontTx/>
              <a:buChar char="-"/>
            </a:pPr>
            <a:endParaRPr lang="it-IT" sz="1200" dirty="0"/>
          </a:p>
          <a:p>
            <a:endParaRPr lang="it-IT" sz="1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51520" y="677595"/>
            <a:ext cx="4104456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CASI DI APPLICAZIONE</a:t>
            </a: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17676" y="969695"/>
            <a:ext cx="4104456" cy="249299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A</a:t>
            </a:r>
            <a:r>
              <a:rPr lang="it-IT" sz="1200" dirty="0" smtClean="0"/>
              <a:t>nalisi di:</a:t>
            </a:r>
          </a:p>
          <a:p>
            <a:pPr marL="171450" indent="-171450" defTabSz="180000">
              <a:buFont typeface="Wingdings" panose="05000000000000000000" pitchFamily="2" charset="2"/>
              <a:buChar char="ü"/>
            </a:pPr>
            <a:r>
              <a:rPr lang="it-IT" sz="1200" dirty="0" smtClean="0"/>
              <a:t>	</a:t>
            </a:r>
            <a:r>
              <a:rPr lang="it-IT" sz="1200" dirty="0"/>
              <a:t>corretta consultazione con le rappresentanze del mondo del lavoro</a:t>
            </a:r>
          </a:p>
          <a:p>
            <a:pPr marL="171450" indent="-171450" defTabSz="180000">
              <a:buFont typeface="Wingdings" panose="05000000000000000000" pitchFamily="2" charset="2"/>
              <a:buChar char="ü"/>
            </a:pPr>
            <a:endParaRPr lang="it-IT" sz="1200" dirty="0" smtClean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it-IT" sz="1200" dirty="0"/>
              <a:t>permanenza della validità degli obiettivi di formazione e del sistema di gestione </a:t>
            </a:r>
            <a:r>
              <a:rPr lang="it-IT" sz="1200" dirty="0" smtClean="0"/>
              <a:t>del CdS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it-IT" sz="1200" dirty="0"/>
          </a:p>
          <a:p>
            <a:pPr marL="171450" indent="-171450" defTabSz="180000">
              <a:buFont typeface="Wingdings" panose="05000000000000000000" pitchFamily="2" charset="2"/>
              <a:buChar char="ü"/>
            </a:pPr>
            <a:r>
              <a:rPr lang="it-IT" sz="1200" dirty="0"/>
              <a:t>	</a:t>
            </a:r>
            <a:r>
              <a:rPr lang="it-IT" sz="1200" b="1" dirty="0"/>
              <a:t> </a:t>
            </a:r>
            <a:r>
              <a:rPr lang="it-IT" sz="1200" dirty="0"/>
              <a:t>l’attualità della domanda di formazione, alla base del CdS, le figure professionali di riferimento e le loro competenze, la coerenza dei risultati di apprendimento previsti </a:t>
            </a:r>
            <a:r>
              <a:rPr lang="it-IT" sz="1200" dirty="0" smtClean="0"/>
              <a:t>con i </a:t>
            </a:r>
            <a:r>
              <a:rPr lang="it-IT" sz="1200" dirty="0"/>
              <a:t>singoli insegnamenti </a:t>
            </a:r>
            <a:r>
              <a:rPr lang="it-IT" sz="1200" dirty="0" smtClean="0"/>
              <a:t>e</a:t>
            </a:r>
          </a:p>
          <a:p>
            <a:pPr marL="171450" indent="-171450" defTabSz="180000">
              <a:buFont typeface="Wingdings" panose="05000000000000000000" pitchFamily="2" charset="2"/>
              <a:buChar char="ü"/>
            </a:pPr>
            <a:endParaRPr lang="it-IT" sz="1200" dirty="0" smtClean="0"/>
          </a:p>
          <a:p>
            <a:pPr marL="171450" indent="-171450" defTabSz="180000">
              <a:buFont typeface="Wingdings" panose="05000000000000000000" pitchFamily="2" charset="2"/>
              <a:buChar char="ü"/>
            </a:pPr>
            <a:r>
              <a:rPr lang="it-IT" sz="1200" dirty="0" smtClean="0"/>
              <a:t> l’efficacia </a:t>
            </a:r>
            <a:r>
              <a:rPr lang="it-IT" sz="1200" dirty="0"/>
              <a:t>del sistema di gestione del CdS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517676" y="692696"/>
            <a:ext cx="4104456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OGGETTO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22" name="Rettangolo 21"/>
          <p:cNvSpPr/>
          <p:nvPr/>
        </p:nvSpPr>
        <p:spPr bwMode="auto">
          <a:xfrm>
            <a:off x="179512" y="4002056"/>
            <a:ext cx="200340" cy="23947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dirty="0" smtClean="0">
                <a:latin typeface="Arial" charset="0"/>
                <a:ea typeface="ＭＳ Ｐゴシック" pitchFamily="32" charset="-128"/>
              </a:rPr>
              <a:t>STRUTTURA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632936" y="3717033"/>
            <a:ext cx="7989196" cy="2880319"/>
            <a:chOff x="1552755" y="3603779"/>
            <a:chExt cx="5805520" cy="2880319"/>
          </a:xfrm>
        </p:grpSpPr>
        <p:sp>
          <p:nvSpPr>
            <p:cNvPr id="14" name="Figura a mano libera 13"/>
            <p:cNvSpPr/>
            <p:nvPr/>
          </p:nvSpPr>
          <p:spPr>
            <a:xfrm>
              <a:off x="1822697" y="3603779"/>
              <a:ext cx="5259228" cy="2880319"/>
            </a:xfrm>
            <a:custGeom>
              <a:avLst/>
              <a:gdLst>
                <a:gd name="connsiteX0" fmla="*/ 0 w 1378565"/>
                <a:gd name="connsiteY0" fmla="*/ 137857 h 1620000"/>
                <a:gd name="connsiteX1" fmla="*/ 137857 w 1378565"/>
                <a:gd name="connsiteY1" fmla="*/ 0 h 1620000"/>
                <a:gd name="connsiteX2" fmla="*/ 1240709 w 1378565"/>
                <a:gd name="connsiteY2" fmla="*/ 0 h 1620000"/>
                <a:gd name="connsiteX3" fmla="*/ 1378566 w 1378565"/>
                <a:gd name="connsiteY3" fmla="*/ 137857 h 1620000"/>
                <a:gd name="connsiteX4" fmla="*/ 1378565 w 1378565"/>
                <a:gd name="connsiteY4" fmla="*/ 1482144 h 1620000"/>
                <a:gd name="connsiteX5" fmla="*/ 1240708 w 1378565"/>
                <a:gd name="connsiteY5" fmla="*/ 1620001 h 1620000"/>
                <a:gd name="connsiteX6" fmla="*/ 137857 w 1378565"/>
                <a:gd name="connsiteY6" fmla="*/ 1620000 h 1620000"/>
                <a:gd name="connsiteX7" fmla="*/ 0 w 1378565"/>
                <a:gd name="connsiteY7" fmla="*/ 1482143 h 1620000"/>
                <a:gd name="connsiteX8" fmla="*/ 0 w 1378565"/>
                <a:gd name="connsiteY8" fmla="*/ 137857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565" h="1620000">
                  <a:moveTo>
                    <a:pt x="0" y="137857"/>
                  </a:moveTo>
                  <a:cubicBezTo>
                    <a:pt x="0" y="61721"/>
                    <a:pt x="61721" y="0"/>
                    <a:pt x="137857" y="0"/>
                  </a:cubicBezTo>
                  <a:lnTo>
                    <a:pt x="1240709" y="0"/>
                  </a:lnTo>
                  <a:cubicBezTo>
                    <a:pt x="1316845" y="0"/>
                    <a:pt x="1378566" y="61721"/>
                    <a:pt x="1378566" y="137857"/>
                  </a:cubicBezTo>
                  <a:cubicBezTo>
                    <a:pt x="1378566" y="585953"/>
                    <a:pt x="1378565" y="1034048"/>
                    <a:pt x="1378565" y="1482144"/>
                  </a:cubicBezTo>
                  <a:cubicBezTo>
                    <a:pt x="1378565" y="1558280"/>
                    <a:pt x="1316844" y="1620001"/>
                    <a:pt x="1240708" y="1620001"/>
                  </a:cubicBezTo>
                  <a:lnTo>
                    <a:pt x="137857" y="1620000"/>
                  </a:lnTo>
                  <a:cubicBezTo>
                    <a:pt x="61721" y="1620000"/>
                    <a:pt x="0" y="1558279"/>
                    <a:pt x="0" y="1482143"/>
                  </a:cubicBezTo>
                  <a:lnTo>
                    <a:pt x="0" y="13785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497" tIns="111497" rIns="111497" bIns="111497" numCol="1" spcCol="1270" anchor="t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 smtClean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 smtClean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 smtClean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200" b="1" kern="1200" dirty="0" smtClean="0"/>
                <a:t>A- AZIONI CORRETTIVE NEI RIESAMI ANNUALI PRECEDENTI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200" b="1" kern="1200" dirty="0" smtClean="0"/>
                <a:t>B -  ANALISI DELLA SITUAZIONE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200" b="1" kern="1200" dirty="0" smtClean="0"/>
                <a:t>C - SWOT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200" b="1" dirty="0" smtClean="0"/>
                <a:t>D - </a:t>
              </a:r>
              <a:r>
                <a:rPr lang="it-IT" sz="1200" b="1" kern="1200" dirty="0" smtClean="0"/>
                <a:t>AZIONI CORRETTIVE PER A.A IN CORSO</a:t>
              </a:r>
              <a:endParaRPr lang="it-IT" sz="1200" b="1" kern="1200" dirty="0"/>
            </a:p>
          </p:txBody>
        </p:sp>
        <p:sp>
          <p:nvSpPr>
            <p:cNvPr id="5" name="Figura a mano libera 4"/>
            <p:cNvSpPr/>
            <p:nvPr/>
          </p:nvSpPr>
          <p:spPr>
            <a:xfrm>
              <a:off x="1552755" y="3891811"/>
              <a:ext cx="1376505" cy="765398"/>
            </a:xfrm>
            <a:custGeom>
              <a:avLst/>
              <a:gdLst>
                <a:gd name="connsiteX0" fmla="*/ 0 w 1378565"/>
                <a:gd name="connsiteY0" fmla="*/ 76540 h 765398"/>
                <a:gd name="connsiteX1" fmla="*/ 76540 w 1378565"/>
                <a:gd name="connsiteY1" fmla="*/ 0 h 765398"/>
                <a:gd name="connsiteX2" fmla="*/ 1302025 w 1378565"/>
                <a:gd name="connsiteY2" fmla="*/ 0 h 765398"/>
                <a:gd name="connsiteX3" fmla="*/ 1378565 w 1378565"/>
                <a:gd name="connsiteY3" fmla="*/ 76540 h 765398"/>
                <a:gd name="connsiteX4" fmla="*/ 1378565 w 1378565"/>
                <a:gd name="connsiteY4" fmla="*/ 688858 h 765398"/>
                <a:gd name="connsiteX5" fmla="*/ 1302025 w 1378565"/>
                <a:gd name="connsiteY5" fmla="*/ 765398 h 765398"/>
                <a:gd name="connsiteX6" fmla="*/ 76540 w 1378565"/>
                <a:gd name="connsiteY6" fmla="*/ 765398 h 765398"/>
                <a:gd name="connsiteX7" fmla="*/ 0 w 1378565"/>
                <a:gd name="connsiteY7" fmla="*/ 688858 h 765398"/>
                <a:gd name="connsiteX8" fmla="*/ 0 w 1378565"/>
                <a:gd name="connsiteY8" fmla="*/ 76540 h 76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565" h="765398">
                  <a:moveTo>
                    <a:pt x="0" y="76540"/>
                  </a:moveTo>
                  <a:cubicBezTo>
                    <a:pt x="0" y="34268"/>
                    <a:pt x="34268" y="0"/>
                    <a:pt x="76540" y="0"/>
                  </a:cubicBezTo>
                  <a:lnTo>
                    <a:pt x="1302025" y="0"/>
                  </a:lnTo>
                  <a:cubicBezTo>
                    <a:pt x="1344297" y="0"/>
                    <a:pt x="1378565" y="34268"/>
                    <a:pt x="1378565" y="76540"/>
                  </a:cubicBezTo>
                  <a:lnTo>
                    <a:pt x="1378565" y="688858"/>
                  </a:lnTo>
                  <a:cubicBezTo>
                    <a:pt x="1378565" y="731130"/>
                    <a:pt x="1344297" y="765398"/>
                    <a:pt x="1302025" y="765398"/>
                  </a:cubicBezTo>
                  <a:lnTo>
                    <a:pt x="76540" y="765398"/>
                  </a:lnTo>
                  <a:cubicBezTo>
                    <a:pt x="34268" y="765398"/>
                    <a:pt x="0" y="731130"/>
                    <a:pt x="0" y="688858"/>
                  </a:cubicBezTo>
                  <a:lnTo>
                    <a:pt x="0" y="765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293233" numCol="1" spcCol="1270" anchor="t" anchorCtr="0">
              <a:noAutofit/>
            </a:bodyPr>
            <a:lstStyle/>
            <a:p>
              <a:pPr lvl="0" algn="ctr" defTabSz="4445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dirty="0" smtClean="0">
                  <a:solidFill>
                    <a:schemeClr val="tx1"/>
                  </a:solidFill>
                </a:rPr>
                <a:t>1. </a:t>
              </a:r>
            </a:p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1200" b="1" dirty="0">
                  <a:solidFill>
                    <a:schemeClr val="tx1"/>
                  </a:solidFill>
                </a:rPr>
                <a:t>LA DOMANDA DI FORMAZIONE</a:t>
              </a:r>
              <a:endParaRPr lang="it-IT" sz="1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Figura a mano libera 14"/>
            <p:cNvSpPr/>
            <p:nvPr/>
          </p:nvSpPr>
          <p:spPr>
            <a:xfrm>
              <a:off x="3138246" y="4124653"/>
              <a:ext cx="443049" cy="343222"/>
            </a:xfrm>
            <a:custGeom>
              <a:avLst/>
              <a:gdLst>
                <a:gd name="connsiteX0" fmla="*/ 0 w 443049"/>
                <a:gd name="connsiteY0" fmla="*/ 68644 h 343222"/>
                <a:gd name="connsiteX1" fmla="*/ 271438 w 443049"/>
                <a:gd name="connsiteY1" fmla="*/ 68644 h 343222"/>
                <a:gd name="connsiteX2" fmla="*/ 271438 w 443049"/>
                <a:gd name="connsiteY2" fmla="*/ 0 h 343222"/>
                <a:gd name="connsiteX3" fmla="*/ 443049 w 443049"/>
                <a:gd name="connsiteY3" fmla="*/ 171611 h 343222"/>
                <a:gd name="connsiteX4" fmla="*/ 271438 w 443049"/>
                <a:gd name="connsiteY4" fmla="*/ 343222 h 343222"/>
                <a:gd name="connsiteX5" fmla="*/ 271438 w 443049"/>
                <a:gd name="connsiteY5" fmla="*/ 274578 h 343222"/>
                <a:gd name="connsiteX6" fmla="*/ 0 w 443049"/>
                <a:gd name="connsiteY6" fmla="*/ 274578 h 343222"/>
                <a:gd name="connsiteX7" fmla="*/ 0 w 443049"/>
                <a:gd name="connsiteY7" fmla="*/ 68644 h 34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049" h="343222">
                  <a:moveTo>
                    <a:pt x="0" y="68644"/>
                  </a:moveTo>
                  <a:lnTo>
                    <a:pt x="271438" y="68644"/>
                  </a:lnTo>
                  <a:lnTo>
                    <a:pt x="271438" y="0"/>
                  </a:lnTo>
                  <a:lnTo>
                    <a:pt x="443049" y="171611"/>
                  </a:lnTo>
                  <a:lnTo>
                    <a:pt x="271438" y="343222"/>
                  </a:lnTo>
                  <a:lnTo>
                    <a:pt x="271438" y="274578"/>
                  </a:lnTo>
                  <a:lnTo>
                    <a:pt x="0" y="274578"/>
                  </a:lnTo>
                  <a:lnTo>
                    <a:pt x="0" y="6864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8644" rIns="102967" bIns="6864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800" kern="1200"/>
            </a:p>
          </p:txBody>
        </p:sp>
        <p:sp>
          <p:nvSpPr>
            <p:cNvPr id="18" name="Figura a mano libera 17"/>
            <p:cNvSpPr/>
            <p:nvPr/>
          </p:nvSpPr>
          <p:spPr>
            <a:xfrm>
              <a:off x="5352753" y="4124653"/>
              <a:ext cx="443049" cy="343222"/>
            </a:xfrm>
            <a:custGeom>
              <a:avLst/>
              <a:gdLst>
                <a:gd name="connsiteX0" fmla="*/ 0 w 443049"/>
                <a:gd name="connsiteY0" fmla="*/ 68644 h 343222"/>
                <a:gd name="connsiteX1" fmla="*/ 271438 w 443049"/>
                <a:gd name="connsiteY1" fmla="*/ 68644 h 343222"/>
                <a:gd name="connsiteX2" fmla="*/ 271438 w 443049"/>
                <a:gd name="connsiteY2" fmla="*/ 0 h 343222"/>
                <a:gd name="connsiteX3" fmla="*/ 443049 w 443049"/>
                <a:gd name="connsiteY3" fmla="*/ 171611 h 343222"/>
                <a:gd name="connsiteX4" fmla="*/ 271438 w 443049"/>
                <a:gd name="connsiteY4" fmla="*/ 343222 h 343222"/>
                <a:gd name="connsiteX5" fmla="*/ 271438 w 443049"/>
                <a:gd name="connsiteY5" fmla="*/ 274578 h 343222"/>
                <a:gd name="connsiteX6" fmla="*/ 0 w 443049"/>
                <a:gd name="connsiteY6" fmla="*/ 274578 h 343222"/>
                <a:gd name="connsiteX7" fmla="*/ 0 w 443049"/>
                <a:gd name="connsiteY7" fmla="*/ 68644 h 34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049" h="343222">
                  <a:moveTo>
                    <a:pt x="0" y="68644"/>
                  </a:moveTo>
                  <a:lnTo>
                    <a:pt x="271438" y="68644"/>
                  </a:lnTo>
                  <a:lnTo>
                    <a:pt x="271438" y="0"/>
                  </a:lnTo>
                  <a:lnTo>
                    <a:pt x="443049" y="171611"/>
                  </a:lnTo>
                  <a:lnTo>
                    <a:pt x="271438" y="343222"/>
                  </a:lnTo>
                  <a:lnTo>
                    <a:pt x="271438" y="274578"/>
                  </a:lnTo>
                  <a:lnTo>
                    <a:pt x="0" y="274578"/>
                  </a:lnTo>
                  <a:lnTo>
                    <a:pt x="0" y="6864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8644" rIns="102967" bIns="6864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800" kern="1200"/>
            </a:p>
          </p:txBody>
        </p:sp>
        <p:sp>
          <p:nvSpPr>
            <p:cNvPr id="16" name="Figura a mano libera 15"/>
            <p:cNvSpPr/>
            <p:nvPr/>
          </p:nvSpPr>
          <p:spPr>
            <a:xfrm>
              <a:off x="3765203" y="3891811"/>
              <a:ext cx="1378565" cy="765398"/>
            </a:xfrm>
            <a:custGeom>
              <a:avLst/>
              <a:gdLst>
                <a:gd name="connsiteX0" fmla="*/ 0 w 1378565"/>
                <a:gd name="connsiteY0" fmla="*/ 76540 h 765398"/>
                <a:gd name="connsiteX1" fmla="*/ 76540 w 1378565"/>
                <a:gd name="connsiteY1" fmla="*/ 0 h 765398"/>
                <a:gd name="connsiteX2" fmla="*/ 1302025 w 1378565"/>
                <a:gd name="connsiteY2" fmla="*/ 0 h 765398"/>
                <a:gd name="connsiteX3" fmla="*/ 1378565 w 1378565"/>
                <a:gd name="connsiteY3" fmla="*/ 76540 h 765398"/>
                <a:gd name="connsiteX4" fmla="*/ 1378565 w 1378565"/>
                <a:gd name="connsiteY4" fmla="*/ 688858 h 765398"/>
                <a:gd name="connsiteX5" fmla="*/ 1302025 w 1378565"/>
                <a:gd name="connsiteY5" fmla="*/ 765398 h 765398"/>
                <a:gd name="connsiteX6" fmla="*/ 76540 w 1378565"/>
                <a:gd name="connsiteY6" fmla="*/ 765398 h 765398"/>
                <a:gd name="connsiteX7" fmla="*/ 0 w 1378565"/>
                <a:gd name="connsiteY7" fmla="*/ 688858 h 765398"/>
                <a:gd name="connsiteX8" fmla="*/ 0 w 1378565"/>
                <a:gd name="connsiteY8" fmla="*/ 76540 h 76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565" h="765398">
                  <a:moveTo>
                    <a:pt x="0" y="76540"/>
                  </a:moveTo>
                  <a:cubicBezTo>
                    <a:pt x="0" y="34268"/>
                    <a:pt x="34268" y="0"/>
                    <a:pt x="76540" y="0"/>
                  </a:cubicBezTo>
                  <a:lnTo>
                    <a:pt x="1302025" y="0"/>
                  </a:lnTo>
                  <a:cubicBezTo>
                    <a:pt x="1344297" y="0"/>
                    <a:pt x="1378565" y="34268"/>
                    <a:pt x="1378565" y="76540"/>
                  </a:cubicBezTo>
                  <a:lnTo>
                    <a:pt x="1378565" y="688858"/>
                  </a:lnTo>
                  <a:cubicBezTo>
                    <a:pt x="1378565" y="731130"/>
                    <a:pt x="1344297" y="765398"/>
                    <a:pt x="1302025" y="765398"/>
                  </a:cubicBezTo>
                  <a:lnTo>
                    <a:pt x="76540" y="765398"/>
                  </a:lnTo>
                  <a:cubicBezTo>
                    <a:pt x="34268" y="765398"/>
                    <a:pt x="0" y="731130"/>
                    <a:pt x="0" y="688858"/>
                  </a:cubicBezTo>
                  <a:lnTo>
                    <a:pt x="0" y="765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293233" numCol="1" spcCol="1270" anchor="t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kern="1200" dirty="0" smtClean="0">
                  <a:solidFill>
                    <a:schemeClr val="tx1"/>
                  </a:solidFill>
                </a:rPr>
                <a:t>2. </a:t>
              </a:r>
            </a:p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1200" b="1" dirty="0">
                  <a:solidFill>
                    <a:schemeClr val="tx1"/>
                  </a:solidFill>
                </a:rPr>
                <a:t>I RISULTATI DI APPRENDIMENTO ATTESI E ACCERTATI</a:t>
              </a:r>
              <a:endParaRPr lang="it-IT" sz="1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Figura a mano libera 18"/>
            <p:cNvSpPr/>
            <p:nvPr/>
          </p:nvSpPr>
          <p:spPr>
            <a:xfrm>
              <a:off x="5979710" y="3891811"/>
              <a:ext cx="1378565" cy="765398"/>
            </a:xfrm>
            <a:custGeom>
              <a:avLst/>
              <a:gdLst>
                <a:gd name="connsiteX0" fmla="*/ 0 w 1378565"/>
                <a:gd name="connsiteY0" fmla="*/ 76540 h 765398"/>
                <a:gd name="connsiteX1" fmla="*/ 76540 w 1378565"/>
                <a:gd name="connsiteY1" fmla="*/ 0 h 765398"/>
                <a:gd name="connsiteX2" fmla="*/ 1302025 w 1378565"/>
                <a:gd name="connsiteY2" fmla="*/ 0 h 765398"/>
                <a:gd name="connsiteX3" fmla="*/ 1378565 w 1378565"/>
                <a:gd name="connsiteY3" fmla="*/ 76540 h 765398"/>
                <a:gd name="connsiteX4" fmla="*/ 1378565 w 1378565"/>
                <a:gd name="connsiteY4" fmla="*/ 688858 h 765398"/>
                <a:gd name="connsiteX5" fmla="*/ 1302025 w 1378565"/>
                <a:gd name="connsiteY5" fmla="*/ 765398 h 765398"/>
                <a:gd name="connsiteX6" fmla="*/ 76540 w 1378565"/>
                <a:gd name="connsiteY6" fmla="*/ 765398 h 765398"/>
                <a:gd name="connsiteX7" fmla="*/ 0 w 1378565"/>
                <a:gd name="connsiteY7" fmla="*/ 688858 h 765398"/>
                <a:gd name="connsiteX8" fmla="*/ 0 w 1378565"/>
                <a:gd name="connsiteY8" fmla="*/ 76540 h 76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565" h="765398">
                  <a:moveTo>
                    <a:pt x="0" y="76540"/>
                  </a:moveTo>
                  <a:cubicBezTo>
                    <a:pt x="0" y="34268"/>
                    <a:pt x="34268" y="0"/>
                    <a:pt x="76540" y="0"/>
                  </a:cubicBezTo>
                  <a:lnTo>
                    <a:pt x="1302025" y="0"/>
                  </a:lnTo>
                  <a:cubicBezTo>
                    <a:pt x="1344297" y="0"/>
                    <a:pt x="1378565" y="34268"/>
                    <a:pt x="1378565" y="76540"/>
                  </a:cubicBezTo>
                  <a:lnTo>
                    <a:pt x="1378565" y="688858"/>
                  </a:lnTo>
                  <a:cubicBezTo>
                    <a:pt x="1378565" y="731130"/>
                    <a:pt x="1344297" y="765398"/>
                    <a:pt x="1302025" y="765398"/>
                  </a:cubicBezTo>
                  <a:lnTo>
                    <a:pt x="76540" y="765398"/>
                  </a:lnTo>
                  <a:cubicBezTo>
                    <a:pt x="34268" y="765398"/>
                    <a:pt x="0" y="731130"/>
                    <a:pt x="0" y="688858"/>
                  </a:cubicBezTo>
                  <a:lnTo>
                    <a:pt x="0" y="765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293233" numCol="1" spcCol="1270" anchor="t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1200" b="1" dirty="0" smtClean="0">
                  <a:solidFill>
                    <a:schemeClr val="tx1"/>
                  </a:solidFill>
                </a:rPr>
                <a:t>3. </a:t>
              </a:r>
            </a:p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it-IT" sz="1200" b="1" dirty="0" smtClean="0">
                  <a:solidFill>
                    <a:schemeClr val="tx1"/>
                  </a:solidFill>
                </a:rPr>
                <a:t>IL </a:t>
              </a:r>
              <a:r>
                <a:rPr lang="it-IT" sz="1200" b="1" dirty="0">
                  <a:solidFill>
                    <a:schemeClr val="tx1"/>
                  </a:solidFill>
                </a:rPr>
                <a:t>SISTEMA DI GESTIONE DEL CDS</a:t>
              </a:r>
              <a:endParaRPr lang="it-IT" sz="12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9742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131840" y="-27384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ACCREDITAMENTO PERIODICO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55576" y="620688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INCONTRI PREPARATORI con i CDS</a:t>
            </a:r>
            <a:endParaRPr lang="it-IT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51520" y="1257727"/>
            <a:ext cx="4032448" cy="283154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44000"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100" dirty="0" smtClean="0">
              <a:solidFill>
                <a:srgbClr val="000000"/>
              </a:solidFill>
            </a:endParaRPr>
          </a:p>
          <a:p>
            <a:pPr marL="144000"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100" dirty="0">
                <a:solidFill>
                  <a:srgbClr val="000000"/>
                </a:solidFill>
              </a:rPr>
              <a:t>E</a:t>
            </a:r>
            <a:r>
              <a:rPr lang="it-IT" sz="1100" dirty="0" smtClean="0">
                <a:solidFill>
                  <a:srgbClr val="000000"/>
                </a:solidFill>
              </a:rPr>
              <a:t>siste </a:t>
            </a:r>
            <a:r>
              <a:rPr lang="it-IT" sz="1100" dirty="0">
                <a:solidFill>
                  <a:srgbClr val="000000"/>
                </a:solidFill>
              </a:rPr>
              <a:t>un sistema di </a:t>
            </a:r>
            <a:r>
              <a:rPr lang="it-IT" sz="1100" b="1" u="sng" dirty="0">
                <a:solidFill>
                  <a:srgbClr val="000000"/>
                </a:solidFill>
              </a:rPr>
              <a:t>valutazione interna</a:t>
            </a:r>
            <a:r>
              <a:rPr lang="it-IT" sz="1100" dirty="0">
                <a:solidFill>
                  <a:srgbClr val="000000"/>
                </a:solidFill>
              </a:rPr>
              <a:t>, controllato dal Presidio Qualità, che fornisce all’istituzione dati aggregati atti a orientarne le politiche. </a:t>
            </a:r>
            <a:endParaRPr lang="it-IT" sz="1100" dirty="0" smtClean="0">
              <a:solidFill>
                <a:srgbClr val="000000"/>
              </a:solidFill>
            </a:endParaRPr>
          </a:p>
          <a:p>
            <a:pPr marL="144000"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1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100" dirty="0">
              <a:solidFill>
                <a:srgbClr val="000000"/>
              </a:solidFill>
            </a:endParaRPr>
          </a:p>
          <a:p>
            <a:pPr marL="144000"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100" dirty="0">
                <a:solidFill>
                  <a:srgbClr val="000000"/>
                </a:solidFill>
              </a:rPr>
              <a:t> È </a:t>
            </a:r>
            <a:r>
              <a:rPr lang="it-IT" sz="1100" b="1" u="sng" dirty="0" smtClean="0">
                <a:solidFill>
                  <a:srgbClr val="000000"/>
                </a:solidFill>
              </a:rPr>
              <a:t>verificata</a:t>
            </a:r>
            <a:r>
              <a:rPr lang="it-IT" sz="1100" dirty="0" smtClean="0">
                <a:solidFill>
                  <a:srgbClr val="000000"/>
                </a:solidFill>
              </a:rPr>
              <a:t> </a:t>
            </a:r>
            <a:r>
              <a:rPr lang="it-IT" sz="1100" b="1" u="sng" dirty="0">
                <a:solidFill>
                  <a:srgbClr val="000000"/>
                </a:solidFill>
              </a:rPr>
              <a:t>con regolarità </a:t>
            </a:r>
            <a:r>
              <a:rPr lang="it-IT" sz="1100" dirty="0">
                <a:solidFill>
                  <a:srgbClr val="000000"/>
                </a:solidFill>
              </a:rPr>
              <a:t>la qualità dei programmi di formazione messi in atto dai Corsi di Studio, tenendo conto di tutti i portatori di interesse (studenti, docenti, personale di supporto, ex allievi e rappresentanti del mondo del lavoro</a:t>
            </a:r>
            <a:r>
              <a:rPr lang="it-IT" sz="1100" dirty="0" smtClean="0">
                <a:solidFill>
                  <a:srgbClr val="000000"/>
                </a:solidFill>
              </a:rPr>
              <a:t>)</a:t>
            </a:r>
          </a:p>
          <a:p>
            <a:pPr marL="144000"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it-IT" sz="1100" dirty="0">
              <a:solidFill>
                <a:srgbClr val="000000"/>
              </a:solidFill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>
                <a:solidFill>
                  <a:srgbClr val="000000"/>
                </a:solidFill>
              </a:rPr>
              <a:t> </a:t>
            </a:r>
          </a:p>
          <a:p>
            <a:pPr marL="144000"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it-IT" sz="1100" dirty="0" smtClean="0">
                <a:solidFill>
                  <a:srgbClr val="000000"/>
                </a:solidFill>
              </a:rPr>
              <a:t> È</a:t>
            </a:r>
            <a:r>
              <a:rPr lang="it-IT" sz="1100" b="1" dirty="0" smtClean="0">
                <a:solidFill>
                  <a:srgbClr val="000000"/>
                </a:solidFill>
              </a:rPr>
              <a:t> </a:t>
            </a:r>
            <a:r>
              <a:rPr lang="it-IT" sz="1100" b="1" u="sng" dirty="0">
                <a:solidFill>
                  <a:srgbClr val="000000"/>
                </a:solidFill>
              </a:rPr>
              <a:t>tenuta sotto controllo </a:t>
            </a:r>
            <a:r>
              <a:rPr lang="it-IT" sz="1100" dirty="0">
                <a:solidFill>
                  <a:srgbClr val="000000"/>
                </a:solidFill>
              </a:rPr>
              <a:t>la qualità complessiva dei risultati della formazione.</a:t>
            </a:r>
          </a:p>
          <a:p>
            <a:pPr algn="ctr"/>
            <a:endParaRPr lang="it-IT" sz="1200" dirty="0" smtClean="0"/>
          </a:p>
          <a:p>
            <a:endParaRPr lang="it-IT" sz="12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251520" y="980728"/>
            <a:ext cx="4032448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AQ 2 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572000" y="1286517"/>
            <a:ext cx="3960440" cy="281615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2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Le attività di valutazione interna verificano l’applicazione dell’ AQ5, cioè se </a:t>
            </a:r>
            <a:r>
              <a:rPr lang="it-IT" sz="1100" dirty="0"/>
              <a:t>il sistema di AQ della formazione sia </a:t>
            </a:r>
            <a:r>
              <a:rPr lang="it-IT" sz="1100" b="1" u="sng" dirty="0"/>
              <a:t>effettivamente </a:t>
            </a:r>
            <a:r>
              <a:rPr lang="it-IT" sz="1100" b="1" u="sng" dirty="0" smtClean="0"/>
              <a:t>funzionante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100" b="1" u="sng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>
                <a:solidFill>
                  <a:srgbClr val="000000"/>
                </a:solidFill>
              </a:rPr>
              <a:t>I punti di attenzione sono verificati  </a:t>
            </a:r>
            <a:r>
              <a:rPr lang="it-IT" sz="1100" dirty="0" smtClean="0">
                <a:solidFill>
                  <a:srgbClr val="000000"/>
                </a:solidFill>
              </a:rPr>
              <a:t>sui </a:t>
            </a:r>
            <a:r>
              <a:rPr lang="it-IT" sz="1100" dirty="0">
                <a:solidFill>
                  <a:srgbClr val="000000"/>
                </a:solidFill>
              </a:rPr>
              <a:t>seguenti documenti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100" b="1" dirty="0" smtClean="0">
              <a:solidFill>
                <a:srgbClr val="000000"/>
              </a:solidFill>
            </a:endParaRPr>
          </a:p>
          <a:p>
            <a:pPr marL="360000" lvl="3">
              <a:buFont typeface="Wingdings" pitchFamily="2" charset="2"/>
              <a:buChar char="ü"/>
            </a:pPr>
            <a:r>
              <a:rPr lang="it-IT" sz="1100" dirty="0"/>
              <a:t>le </a:t>
            </a:r>
            <a:r>
              <a:rPr lang="it-IT" sz="1100" dirty="0" smtClean="0"/>
              <a:t>SUA-CdS</a:t>
            </a:r>
            <a:endParaRPr lang="it-IT" sz="1100" dirty="0"/>
          </a:p>
          <a:p>
            <a:pPr marL="360000" lvl="3">
              <a:buFont typeface="Wingdings" pitchFamily="2" charset="2"/>
              <a:buChar char="ü"/>
            </a:pPr>
            <a:r>
              <a:rPr lang="it-IT" sz="1100" dirty="0"/>
              <a:t> i Rapporti di Riesame </a:t>
            </a:r>
            <a:r>
              <a:rPr lang="it-IT" sz="1100" dirty="0" smtClean="0"/>
              <a:t>annuali</a:t>
            </a:r>
            <a:endParaRPr lang="it-IT" sz="1100" dirty="0"/>
          </a:p>
          <a:p>
            <a:pPr marL="360000" lvl="3">
              <a:buFont typeface="Wingdings" pitchFamily="2" charset="2"/>
              <a:buChar char="ü"/>
            </a:pPr>
            <a:r>
              <a:rPr lang="it-IT" sz="1100" dirty="0"/>
              <a:t> i Rapporti di Riesame </a:t>
            </a:r>
            <a:r>
              <a:rPr lang="it-IT" sz="1100" dirty="0" smtClean="0"/>
              <a:t>ciclico</a:t>
            </a:r>
            <a:endParaRPr lang="it-IT" sz="1100" dirty="0"/>
          </a:p>
          <a:p>
            <a:pPr marL="360000" lvl="3">
              <a:buFont typeface="Wingdings" pitchFamily="2" charset="2"/>
              <a:buChar char="ü"/>
            </a:pPr>
            <a:r>
              <a:rPr lang="it-IT" sz="1100" dirty="0"/>
              <a:t> le Relazioni annuali delle </a:t>
            </a:r>
            <a:r>
              <a:rPr lang="it-IT" sz="1100" dirty="0" smtClean="0"/>
              <a:t>commissioni </a:t>
            </a:r>
            <a:r>
              <a:rPr lang="it-IT" sz="1100" dirty="0"/>
              <a:t>paritetiche </a:t>
            </a:r>
            <a:r>
              <a:rPr lang="it-IT" sz="1100" dirty="0" smtClean="0"/>
              <a:t>docenti-studenti</a:t>
            </a:r>
            <a:endParaRPr lang="it-IT" sz="1100" dirty="0"/>
          </a:p>
          <a:p>
            <a:pPr marL="360000" lvl="3">
              <a:buFont typeface="Wingdings" pitchFamily="2" charset="2"/>
              <a:buChar char="ü"/>
            </a:pPr>
            <a:r>
              <a:rPr lang="it-IT" sz="1100" dirty="0"/>
              <a:t> le Relazioni annuali dei </a:t>
            </a:r>
            <a:r>
              <a:rPr lang="it-IT" sz="1100" dirty="0" err="1"/>
              <a:t>NdV</a:t>
            </a:r>
            <a:r>
              <a:rPr lang="it-IT" sz="1100" dirty="0"/>
              <a:t> da cui risultino le attività annuali di controllo e di indirizzo dell’AQ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100" dirty="0" smtClean="0">
                <a:solidFill>
                  <a:srgbClr val="000000"/>
                </a:solidFill>
              </a:rPr>
              <a:t> con </a:t>
            </a:r>
            <a:r>
              <a:rPr lang="it-IT" sz="1100" dirty="0">
                <a:solidFill>
                  <a:srgbClr val="000000"/>
                </a:solidFill>
              </a:rPr>
              <a:t>l’ausilio della </a:t>
            </a:r>
            <a:r>
              <a:rPr lang="it-IT" sz="1100" dirty="0" err="1" smtClean="0">
                <a:solidFill>
                  <a:srgbClr val="000000"/>
                </a:solidFill>
              </a:rPr>
              <a:t>check</a:t>
            </a:r>
            <a:r>
              <a:rPr lang="it-IT" sz="1100" dirty="0" smtClean="0">
                <a:solidFill>
                  <a:srgbClr val="000000"/>
                </a:solidFill>
              </a:rPr>
              <a:t>-list </a:t>
            </a:r>
            <a:r>
              <a:rPr lang="it-IT" sz="1100" dirty="0">
                <a:solidFill>
                  <a:srgbClr val="000000"/>
                </a:solidFill>
              </a:rPr>
              <a:t>per l’AQ 5 utilizzata dalle </a:t>
            </a:r>
            <a:r>
              <a:rPr lang="it-IT" sz="1100" dirty="0" smtClean="0">
                <a:solidFill>
                  <a:srgbClr val="000000"/>
                </a:solidFill>
              </a:rPr>
              <a:t>CEV</a:t>
            </a:r>
            <a:endParaRPr lang="it-IT" sz="1200" b="1" dirty="0" smtClean="0">
              <a:solidFill>
                <a:srgbClr val="00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572000" y="980728"/>
            <a:ext cx="396044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chemeClr val="bg1"/>
                </a:solidFill>
              </a:rPr>
              <a:t>OGGETTO DEL MONITORAGGIO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0" name="Freccia a destra 9"/>
          <p:cNvSpPr/>
          <p:nvPr/>
        </p:nvSpPr>
        <p:spPr bwMode="auto">
          <a:xfrm>
            <a:off x="467544" y="4941168"/>
            <a:ext cx="2160240" cy="1224136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b="1" dirty="0" smtClean="0">
                <a:latin typeface="Arial" charset="0"/>
                <a:ea typeface="ＭＳ Ｐゴシック" pitchFamily="32" charset="-128"/>
              </a:rPr>
              <a:t>CdS autocandidati per incontri da </a:t>
            </a:r>
            <a:r>
              <a:rPr lang="it-IT" sz="1200" b="1" dirty="0" err="1" smtClean="0">
                <a:latin typeface="Arial" charset="0"/>
                <a:ea typeface="ＭＳ Ｐゴシック" pitchFamily="32" charset="-128"/>
              </a:rPr>
              <a:t>feb</a:t>
            </a:r>
            <a:r>
              <a:rPr lang="it-IT" sz="1200" b="1" dirty="0" smtClean="0">
                <a:latin typeface="Arial" charset="0"/>
                <a:ea typeface="ＭＳ Ｐゴシック" pitchFamily="32" charset="-128"/>
              </a:rPr>
              <a:t> 2015  </a:t>
            </a: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596" y="4366270"/>
            <a:ext cx="4826410" cy="225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648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build="p" animBg="1"/>
      <p:bldP spid="21" grpId="0" bldLvl="2" animBg="1"/>
      <p:bldP spid="24" grpId="0" bldLvl="2" animBg="1"/>
      <p:bldP spid="25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131840" y="-4631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RAPPORTO DI RIESAME 2014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476672"/>
            <a:ext cx="77768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05777D"/>
                </a:solidFill>
              </a:rPr>
              <a:t>dall’analisi del Rapporto di RIESAME 2014: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978962"/>
            <a:ext cx="4104456" cy="378565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200" dirty="0" smtClean="0"/>
          </a:p>
          <a:p>
            <a:endParaRPr lang="it-IT" sz="1200" dirty="0" smtClean="0"/>
          </a:p>
          <a:p>
            <a:endParaRPr lang="it-IT" sz="1200" dirty="0" smtClean="0"/>
          </a:p>
          <a:p>
            <a:endParaRPr lang="it-IT" sz="1200" dirty="0" smtClean="0"/>
          </a:p>
          <a:p>
            <a:pPr marL="171450" indent="-171450">
              <a:buFontTx/>
              <a:buChar char="-"/>
            </a:pPr>
            <a:r>
              <a:rPr lang="it-IT" sz="1200" dirty="0" smtClean="0"/>
              <a:t>DIDATTICA</a:t>
            </a:r>
          </a:p>
          <a:p>
            <a:pPr marL="171450" indent="-171450">
              <a:buFontTx/>
              <a:buChar char="-"/>
            </a:pPr>
            <a:endParaRPr lang="it-IT" sz="1200" dirty="0"/>
          </a:p>
          <a:p>
            <a:pPr marL="171450" indent="-171450">
              <a:buFontTx/>
              <a:buChar char="-"/>
            </a:pPr>
            <a:r>
              <a:rPr lang="it-IT" sz="1200" dirty="0" smtClean="0"/>
              <a:t>GESTIONE </a:t>
            </a:r>
            <a:r>
              <a:rPr lang="it-IT" sz="1200" dirty="0"/>
              <a:t>DEL </a:t>
            </a:r>
            <a:r>
              <a:rPr lang="it-IT" sz="1200" dirty="0" smtClean="0"/>
              <a:t>CDS</a:t>
            </a:r>
          </a:p>
          <a:p>
            <a:pPr marL="171450" indent="-171450">
              <a:buFontTx/>
              <a:buChar char="-"/>
            </a:pPr>
            <a:endParaRPr lang="it-IT" sz="1200" dirty="0"/>
          </a:p>
          <a:p>
            <a:pPr marL="171450" indent="-171450">
              <a:buFontTx/>
              <a:buChar char="-"/>
            </a:pPr>
            <a:r>
              <a:rPr lang="it-IT" sz="1200" dirty="0" smtClean="0"/>
              <a:t>SERVIZI</a:t>
            </a:r>
          </a:p>
          <a:p>
            <a:pPr marL="171450" indent="-171450">
              <a:buFontTx/>
              <a:buChar char="-"/>
            </a:pPr>
            <a:endParaRPr lang="it-IT" sz="1200" dirty="0"/>
          </a:p>
          <a:p>
            <a:pPr marL="171450" indent="-171450">
              <a:buFontTx/>
              <a:buChar char="-"/>
            </a:pPr>
            <a:r>
              <a:rPr lang="it-IT" sz="1200" dirty="0" smtClean="0"/>
              <a:t>INGRESSO </a:t>
            </a:r>
          </a:p>
          <a:p>
            <a:pPr marL="171450" indent="-171450">
              <a:buFontTx/>
              <a:buChar char="-"/>
            </a:pPr>
            <a:endParaRPr lang="it-IT" sz="1200" dirty="0"/>
          </a:p>
          <a:p>
            <a:pPr marL="171450" indent="-171450">
              <a:buFontTx/>
              <a:buChar char="-"/>
            </a:pPr>
            <a:r>
              <a:rPr lang="it-IT" sz="1200" dirty="0" smtClean="0"/>
              <a:t>PERCORSO </a:t>
            </a:r>
          </a:p>
          <a:p>
            <a:pPr marL="171450" indent="-171450">
              <a:buFontTx/>
              <a:buChar char="-"/>
            </a:pPr>
            <a:endParaRPr lang="it-IT" sz="1200" dirty="0"/>
          </a:p>
          <a:p>
            <a:pPr marL="171450" indent="-171450">
              <a:buFontTx/>
              <a:buChar char="-"/>
            </a:pPr>
            <a:r>
              <a:rPr lang="it-IT" sz="1200" dirty="0" smtClean="0"/>
              <a:t>USCITA </a:t>
            </a:r>
            <a:endParaRPr lang="it-IT" sz="1200" dirty="0"/>
          </a:p>
          <a:p>
            <a:endParaRPr lang="it-IT" sz="1200" dirty="0" smtClean="0"/>
          </a:p>
          <a:p>
            <a:endParaRPr lang="it-IT" sz="1200" dirty="0"/>
          </a:p>
          <a:p>
            <a:endParaRPr lang="it-IT" sz="1200" dirty="0" smtClean="0"/>
          </a:p>
          <a:p>
            <a:endParaRPr lang="it-IT" sz="1200" dirty="0"/>
          </a:p>
          <a:p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1701963"/>
            <a:ext cx="4104456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TASSONOMIA DI OBIETTIVI  </a:t>
            </a:r>
          </a:p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(categorie e sottocategorie) 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8" name="Freccia in giù 7"/>
          <p:cNvSpPr/>
          <p:nvPr/>
        </p:nvSpPr>
        <p:spPr bwMode="auto">
          <a:xfrm rot="3154664">
            <a:off x="1855378" y="967652"/>
            <a:ext cx="413026" cy="7976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3000000"/>
              </a:camera>
              <a:lightRig rig="threePt" dir="t"/>
            </a:scene3d>
            <a:flatTx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716016" y="1978962"/>
            <a:ext cx="4104456" cy="378565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1200" dirty="0" smtClean="0"/>
          </a:p>
          <a:p>
            <a:endParaRPr lang="it-IT" sz="1200" dirty="0" smtClean="0"/>
          </a:p>
          <a:p>
            <a:endParaRPr lang="it-IT" sz="1200" dirty="0" smtClean="0"/>
          </a:p>
          <a:p>
            <a:endParaRPr lang="it-IT" sz="1200" dirty="0" smtClean="0"/>
          </a:p>
          <a:p>
            <a:endParaRPr lang="it-IT" sz="1200" dirty="0" smtClean="0"/>
          </a:p>
          <a:p>
            <a:endParaRPr lang="it-IT" sz="1200" dirty="0"/>
          </a:p>
          <a:p>
            <a:endParaRPr lang="it-IT" sz="1200" dirty="0" smtClean="0"/>
          </a:p>
          <a:p>
            <a:endParaRPr lang="it-IT" sz="1200" dirty="0"/>
          </a:p>
          <a:p>
            <a:endParaRPr lang="it-IT" sz="1200" dirty="0" smtClean="0"/>
          </a:p>
          <a:p>
            <a:endParaRPr lang="it-IT" sz="1200" dirty="0" smtClean="0"/>
          </a:p>
          <a:p>
            <a:endParaRPr lang="it-IT" sz="1200" dirty="0"/>
          </a:p>
          <a:p>
            <a:endParaRPr lang="it-IT" sz="1200" dirty="0" smtClean="0"/>
          </a:p>
          <a:p>
            <a:endParaRPr lang="it-IT" sz="1200" dirty="0"/>
          </a:p>
          <a:p>
            <a:endParaRPr lang="it-IT" sz="1200" dirty="0" smtClean="0"/>
          </a:p>
          <a:p>
            <a:endParaRPr lang="it-IT" sz="1200" dirty="0" smtClean="0"/>
          </a:p>
          <a:p>
            <a:endParaRPr lang="it-IT" sz="1200" dirty="0"/>
          </a:p>
          <a:p>
            <a:endParaRPr lang="it-IT" sz="1200" dirty="0" smtClean="0"/>
          </a:p>
          <a:p>
            <a:endParaRPr lang="it-IT" sz="1200" dirty="0" smtClean="0"/>
          </a:p>
          <a:p>
            <a:endParaRPr lang="it-IT" sz="1200" dirty="0"/>
          </a:p>
          <a:p>
            <a:endParaRPr lang="it-IT" sz="12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716016" y="1701963"/>
            <a:ext cx="4104456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GESTIONE INFORMAZIONI</a:t>
            </a:r>
          </a:p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 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6" name="Freccia in giù 15"/>
          <p:cNvSpPr/>
          <p:nvPr/>
        </p:nvSpPr>
        <p:spPr bwMode="auto">
          <a:xfrm rot="18651870">
            <a:off x="6437397" y="964939"/>
            <a:ext cx="422332" cy="74635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 </a:t>
            </a:r>
          </a:p>
        </p:txBody>
      </p:sp>
      <p:sp>
        <p:nvSpPr>
          <p:cNvPr id="5" name="Rettangolo 4"/>
          <p:cNvSpPr/>
          <p:nvPr/>
        </p:nvSpPr>
        <p:spPr bwMode="auto">
          <a:xfrm>
            <a:off x="5364088" y="4437112"/>
            <a:ext cx="288032" cy="2880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021" y="2519730"/>
            <a:ext cx="3942466" cy="24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781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nimBg="1"/>
      <p:bldP spid="7" grpId="0" animBg="1"/>
      <p:bldP spid="8" grpId="0" animBg="1"/>
      <p:bldP spid="13" grpId="0" animBg="1"/>
      <p:bldP spid="1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131840" y="-27384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RISULTATI </a:t>
            </a:r>
            <a:r>
              <a:rPr lang="it-IT" b="1" dirty="0" err="1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RdR</a:t>
            </a:r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 2014 –</a:t>
            </a:r>
          </a:p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DETTAGLIO OBIETTIVI 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5576" y="620688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DIDATTICA</a:t>
            </a:r>
            <a:endParaRPr lang="it-IT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35" y="1340768"/>
            <a:ext cx="7498730" cy="51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403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131840" y="-4631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RAPPORTO DI RIESAME 2015 </a:t>
            </a:r>
          </a:p>
        </p:txBody>
      </p:sp>
      <p:sp>
        <p:nvSpPr>
          <p:cNvPr id="8" name="Rettangolo 7"/>
          <p:cNvSpPr/>
          <p:nvPr/>
        </p:nvSpPr>
        <p:spPr>
          <a:xfrm>
            <a:off x="632936" y="1772816"/>
            <a:ext cx="74888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 smtClean="0"/>
          </a:p>
          <a:p>
            <a:endParaRPr lang="it-IT" sz="1400" dirty="0"/>
          </a:p>
          <a:p>
            <a:endParaRPr lang="it-IT" sz="1400" dirty="0" smtClean="0"/>
          </a:p>
        </p:txBody>
      </p:sp>
      <p:sp>
        <p:nvSpPr>
          <p:cNvPr id="2" name="Rettangolo 1"/>
          <p:cNvSpPr/>
          <p:nvPr/>
        </p:nvSpPr>
        <p:spPr>
          <a:xfrm>
            <a:off x="608552" y="836712"/>
            <a:ext cx="799589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endParaRPr lang="it-IT" sz="1400" b="1" dirty="0" smtClean="0"/>
          </a:p>
          <a:p>
            <a:pPr algn="ctr"/>
            <a:r>
              <a:rPr lang="it-IT" b="1" u="sng" dirty="0" smtClean="0">
                <a:solidFill>
                  <a:srgbClr val="05777D"/>
                </a:solidFill>
              </a:rPr>
              <a:t>IL RAPPORTO DI RIESAME </a:t>
            </a:r>
          </a:p>
          <a:p>
            <a:pPr algn="ctr"/>
            <a:endParaRPr lang="it-IT" sz="1400" b="1" dirty="0" smtClean="0"/>
          </a:p>
          <a:p>
            <a:pPr algn="ctr"/>
            <a:endParaRPr lang="it-IT" sz="1400" b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b="1" dirty="0"/>
              <a:t>parte integrante </a:t>
            </a:r>
            <a:r>
              <a:rPr lang="it-IT" sz="1400" b="1" dirty="0" smtClean="0"/>
              <a:t>del Sistema di Assicurazione di Qualità </a:t>
            </a:r>
            <a:r>
              <a:rPr lang="it-IT" sz="1400" b="1" dirty="0"/>
              <a:t>delle attività di </a:t>
            </a:r>
            <a:r>
              <a:rPr lang="it-IT" sz="1400" b="1" dirty="0" smtClean="0"/>
              <a:t>formazione</a:t>
            </a:r>
          </a:p>
          <a:p>
            <a:pPr marL="285750" indent="-285750">
              <a:buFont typeface="Wingdings" pitchFamily="2" charset="2"/>
              <a:buChar char="§"/>
            </a:pPr>
            <a:endParaRPr lang="it-IT" sz="1400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b="1" dirty="0" smtClean="0"/>
              <a:t>è </a:t>
            </a:r>
            <a:r>
              <a:rPr lang="it-IT" sz="1400" b="1" dirty="0"/>
              <a:t>un processo periodico e </a:t>
            </a:r>
            <a:r>
              <a:rPr lang="it-IT" sz="1400" b="1" dirty="0" smtClean="0"/>
              <a:t>programmato</a:t>
            </a:r>
          </a:p>
          <a:p>
            <a:pPr marL="285750" indent="-285750">
              <a:buFont typeface="Wingdings" pitchFamily="2" charset="2"/>
              <a:buChar char="§"/>
            </a:pPr>
            <a:endParaRPr lang="it-IT" sz="1400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b="1" dirty="0" smtClean="0"/>
              <a:t>è un processo documentato</a:t>
            </a:r>
          </a:p>
          <a:p>
            <a:pPr marL="285750" indent="-285750">
              <a:buFont typeface="Wingdings" pitchFamily="2" charset="2"/>
              <a:buChar char="§"/>
            </a:pPr>
            <a:endParaRPr lang="it-IT" sz="1400" b="1" dirty="0" smtClean="0"/>
          </a:p>
          <a:p>
            <a:pPr marL="285750" indent="-285750">
              <a:buFont typeface="Wingdings" pitchFamily="2" charset="2"/>
              <a:buChar char="§"/>
            </a:pPr>
            <a:endParaRPr lang="it-IT" sz="1400" dirty="0"/>
          </a:p>
          <a:p>
            <a:pPr marL="285750" indent="-285750">
              <a:buFont typeface="Wingdings" pitchFamily="2" charset="2"/>
              <a:buChar char="§"/>
            </a:pPr>
            <a:endParaRPr lang="it-IT" sz="1400" dirty="0" smtClean="0"/>
          </a:p>
          <a:p>
            <a:pPr algn="ctr"/>
            <a:r>
              <a:rPr lang="it-IT" sz="1400" b="1" dirty="0" smtClean="0"/>
              <a:t>Il suo contenuto più rilevante è </a:t>
            </a:r>
          </a:p>
          <a:p>
            <a:pPr algn="ctr"/>
            <a:endParaRPr lang="it-IT" sz="1400" dirty="0" smtClean="0"/>
          </a:p>
          <a:p>
            <a:pPr algn="ctr"/>
            <a:r>
              <a:rPr lang="it-IT" dirty="0"/>
              <a:t>l</a:t>
            </a:r>
            <a:r>
              <a:rPr lang="it-IT" dirty="0" smtClean="0"/>
              <a:t>’  </a:t>
            </a:r>
            <a:r>
              <a:rPr lang="it-IT" b="1" u="sng" dirty="0" smtClean="0">
                <a:solidFill>
                  <a:srgbClr val="008080"/>
                </a:solidFill>
              </a:rPr>
              <a:t>AUTOVALUTAZIONE</a:t>
            </a:r>
            <a:r>
              <a:rPr lang="it-IT" dirty="0" smtClean="0"/>
              <a:t>  </a:t>
            </a:r>
            <a:r>
              <a:rPr lang="it-IT" sz="1400" b="1" dirty="0" smtClean="0"/>
              <a:t>del</a:t>
            </a:r>
          </a:p>
          <a:p>
            <a:pPr algn="ctr"/>
            <a:endParaRPr lang="it-IT" sz="1400" dirty="0" smtClean="0"/>
          </a:p>
          <a:p>
            <a:pPr algn="ctr"/>
            <a:endParaRPr lang="it-IT" sz="1600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b="1" dirty="0"/>
              <a:t>f</a:t>
            </a:r>
            <a:r>
              <a:rPr lang="it-IT" sz="1400" b="1" dirty="0" smtClean="0"/>
              <a:t>unzionamento del Sistema di Assicurazione Qualità del Corso di Studio </a:t>
            </a:r>
          </a:p>
          <a:p>
            <a:endParaRPr lang="it-IT" sz="1400" b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b="1" dirty="0" smtClean="0"/>
              <a:t>efficacia delle azioni adottate per garantirla  </a:t>
            </a:r>
            <a:endParaRPr lang="it-IT" sz="1400" dirty="0" smtClean="0"/>
          </a:p>
          <a:p>
            <a:pPr algn="ctr"/>
            <a:endParaRPr lang="it-IT" sz="1400" dirty="0"/>
          </a:p>
          <a:p>
            <a:pPr fontAlgn="t"/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37901315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39553" y="1473751"/>
            <a:ext cx="8064896" cy="461664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it-IT" sz="1400" dirty="0" smtClean="0"/>
          </a:p>
          <a:p>
            <a:pPr marL="171450" indent="-171450">
              <a:buFontTx/>
              <a:buChar char="-"/>
            </a:pPr>
            <a:r>
              <a:rPr lang="it-IT" sz="1400" dirty="0" smtClean="0"/>
              <a:t>GEST 	miglior </a:t>
            </a:r>
            <a:r>
              <a:rPr lang="it-IT" sz="1400" dirty="0"/>
              <a:t>distribuzione orari, appelli d'esame - allineamento dei moduli complementari con 	insegnamento relativo - definizione dei criteri per insegnamenti complementari - 	miglioramento interazione docente-studente</a:t>
            </a:r>
          </a:p>
          <a:p>
            <a:pPr marL="171450" indent="-171450">
              <a:buFontTx/>
              <a:buChar char="-"/>
            </a:pPr>
            <a:endParaRPr lang="it-IT" sz="1400" dirty="0" smtClean="0"/>
          </a:p>
          <a:p>
            <a:pPr marL="171450" indent="-171450">
              <a:buFontTx/>
              <a:buChar char="-"/>
            </a:pPr>
            <a:r>
              <a:rPr lang="it-IT" sz="1400" dirty="0" smtClean="0"/>
              <a:t>INTG</a:t>
            </a:r>
            <a:r>
              <a:rPr lang="it-IT" sz="1400" dirty="0"/>
              <a:t>	prevedere </a:t>
            </a:r>
            <a:r>
              <a:rPr lang="it-IT" sz="1400" dirty="0" smtClean="0"/>
              <a:t>approfondimenti /</a:t>
            </a:r>
            <a:r>
              <a:rPr lang="it-IT" sz="1400" dirty="0"/>
              <a:t>aggiornamenti con la presenza di soggetti del mondo del </a:t>
            </a:r>
            <a:r>
              <a:rPr lang="it-IT" sz="1400" dirty="0" smtClean="0"/>
              <a:t>	lavoro </a:t>
            </a:r>
            <a:r>
              <a:rPr lang="it-IT" sz="1400" dirty="0"/>
              <a:t>o presso questi  </a:t>
            </a:r>
            <a:r>
              <a:rPr lang="it-IT" sz="1400" dirty="0" smtClean="0"/>
              <a:t>- eventi </a:t>
            </a:r>
            <a:r>
              <a:rPr lang="it-IT" sz="1400" dirty="0"/>
              <a:t>culturali di collegamento col territorio </a:t>
            </a:r>
            <a:r>
              <a:rPr lang="it-IT" sz="1400" dirty="0" smtClean="0"/>
              <a:t>- integrazione </a:t>
            </a:r>
            <a:r>
              <a:rPr lang="it-IT" sz="1400" dirty="0"/>
              <a:t>con </a:t>
            </a:r>
            <a:r>
              <a:rPr lang="it-IT" sz="1400" dirty="0" smtClean="0"/>
              <a:t>	figure </a:t>
            </a:r>
            <a:r>
              <a:rPr lang="it-IT" sz="1400" dirty="0"/>
              <a:t>professionali dello stesso ambito  </a:t>
            </a:r>
          </a:p>
          <a:p>
            <a:pPr marL="171450" indent="-171450">
              <a:buFontTx/>
              <a:buChar char="-"/>
            </a:pPr>
            <a:endParaRPr lang="it-IT" sz="1400" dirty="0" smtClean="0"/>
          </a:p>
          <a:p>
            <a:pPr marL="171450" indent="-171450">
              <a:buFontTx/>
              <a:buChar char="-"/>
            </a:pPr>
            <a:r>
              <a:rPr lang="it-IT" sz="1400" dirty="0" smtClean="0"/>
              <a:t>INTZ</a:t>
            </a:r>
            <a:r>
              <a:rPr lang="it-IT" sz="1400" dirty="0"/>
              <a:t>	erogare o migliorare la didattica in inglese </a:t>
            </a:r>
          </a:p>
          <a:p>
            <a:pPr marL="171450" indent="-171450">
              <a:buFontTx/>
              <a:buChar char="-"/>
            </a:pPr>
            <a:endParaRPr lang="it-IT" sz="1400" dirty="0" smtClean="0"/>
          </a:p>
          <a:p>
            <a:pPr marL="171450" indent="-171450">
              <a:buFontTx/>
              <a:buChar char="-"/>
            </a:pPr>
            <a:r>
              <a:rPr lang="it-IT" sz="1400" dirty="0" smtClean="0"/>
              <a:t>MATE</a:t>
            </a:r>
            <a:r>
              <a:rPr lang="it-IT" sz="1400" dirty="0"/>
              <a:t>	migliorare materiale didattico, accessibile, su supporto informatico, </a:t>
            </a:r>
            <a:r>
              <a:rPr lang="it-IT" sz="1400" dirty="0" err="1"/>
              <a:t>etc</a:t>
            </a:r>
            <a:r>
              <a:rPr lang="it-IT" sz="1400" dirty="0"/>
              <a:t>…</a:t>
            </a:r>
          </a:p>
          <a:p>
            <a:pPr marL="171450" indent="-171450">
              <a:buFontTx/>
              <a:buChar char="-"/>
            </a:pPr>
            <a:endParaRPr lang="it-IT" sz="1400" dirty="0" smtClean="0"/>
          </a:p>
          <a:p>
            <a:pPr marL="171450" indent="-171450">
              <a:buFontTx/>
              <a:buChar char="-"/>
            </a:pPr>
            <a:r>
              <a:rPr lang="it-IT" sz="1400" dirty="0" smtClean="0"/>
              <a:t>PRGD</a:t>
            </a:r>
            <a:r>
              <a:rPr lang="it-IT" sz="1400" dirty="0"/>
              <a:t>	coerenza contenuti programmi nei  vari insegnamenti - verifica sovrapposizione </a:t>
            </a:r>
            <a:r>
              <a:rPr lang="it-IT" sz="1400" dirty="0" smtClean="0"/>
              <a:t>		programmi </a:t>
            </a:r>
            <a:r>
              <a:rPr lang="it-IT" sz="1400" dirty="0"/>
              <a:t>tra vari insegnamenti -  ridefinizione assegnazione crediti o punteggi - </a:t>
            </a:r>
            <a:r>
              <a:rPr lang="it-IT" sz="1400" dirty="0" smtClean="0"/>
              <a:t>	riformulare </a:t>
            </a:r>
            <a:r>
              <a:rPr lang="it-IT" sz="1400" dirty="0"/>
              <a:t>test ammissione  - </a:t>
            </a:r>
            <a:r>
              <a:rPr lang="it-IT" sz="1400" dirty="0" smtClean="0"/>
              <a:t>allineare, nei programmi </a:t>
            </a:r>
            <a:r>
              <a:rPr lang="it-IT" sz="1400" dirty="0"/>
              <a:t>di </a:t>
            </a:r>
            <a:r>
              <a:rPr lang="it-IT" sz="1400" dirty="0" smtClean="0"/>
              <a:t>insegnamento, gli </a:t>
            </a:r>
            <a:r>
              <a:rPr lang="it-IT" sz="1400" dirty="0"/>
              <a:t>obiettivi </a:t>
            </a:r>
            <a:r>
              <a:rPr lang="it-IT" sz="1400" dirty="0" smtClean="0"/>
              <a:t>	formativi con le </a:t>
            </a:r>
            <a:r>
              <a:rPr lang="it-IT" sz="1400" dirty="0"/>
              <a:t>modalità di accertamento  - </a:t>
            </a:r>
            <a:r>
              <a:rPr lang="it-IT" sz="1400" dirty="0" smtClean="0"/>
              <a:t>differenziare </a:t>
            </a:r>
            <a:r>
              <a:rPr lang="it-IT" sz="1400" dirty="0"/>
              <a:t>test per studenti stranieri - </a:t>
            </a:r>
            <a:r>
              <a:rPr lang="it-IT" sz="1400" dirty="0" smtClean="0"/>
              <a:t>	introduzione </a:t>
            </a:r>
            <a:r>
              <a:rPr lang="it-IT" sz="1400" dirty="0"/>
              <a:t>di percorsi formativi aggiornati al conseguimento di abilitazioni /patentini </a:t>
            </a:r>
            <a:r>
              <a:rPr lang="it-IT" sz="1400" dirty="0" smtClean="0"/>
              <a:t>	particolari</a:t>
            </a:r>
            <a:endParaRPr lang="it-IT" sz="1400" dirty="0"/>
          </a:p>
          <a:p>
            <a:pPr marL="171450" indent="-171450">
              <a:buFontTx/>
              <a:buChar char="-"/>
            </a:pPr>
            <a:endParaRPr lang="it-IT" sz="1400" dirty="0" smtClean="0"/>
          </a:p>
          <a:p>
            <a:pPr marL="171450" indent="-171450">
              <a:buFontTx/>
              <a:buChar char="-"/>
            </a:pPr>
            <a:r>
              <a:rPr lang="it-IT" sz="1400" dirty="0" smtClean="0"/>
              <a:t>ALTR</a:t>
            </a:r>
            <a:r>
              <a:rPr lang="it-IT" sz="1400" dirty="0"/>
              <a:t>	altro </a:t>
            </a:r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3" y="1196752"/>
            <a:ext cx="8064895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</a:rPr>
              <a:t>DIDATTICA</a:t>
            </a:r>
            <a:r>
              <a:rPr lang="it-IT" sz="1200" b="1" dirty="0" smtClean="0">
                <a:solidFill>
                  <a:schemeClr val="bg1"/>
                </a:solidFill>
              </a:rPr>
              <a:t> 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131840" y="-5318"/>
            <a:ext cx="5940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it-IT" sz="1600" b="1" dirty="0">
                <a:solidFill>
                  <a:schemeClr val="bg1"/>
                </a:solidFill>
              </a:rPr>
              <a:t>TASSONOMIA DI OBIETTIVI</a:t>
            </a:r>
          </a:p>
          <a:p>
            <a:pPr lvl="1" algn="r"/>
            <a:r>
              <a:rPr lang="it-IT" sz="1400" b="1" dirty="0">
                <a:solidFill>
                  <a:schemeClr val="bg1"/>
                </a:solidFill>
              </a:rPr>
              <a:t>(CATEGORIA E SOTTOCATEGORIE)</a:t>
            </a:r>
            <a:endParaRPr lang="it-IT" b="1" dirty="0" smtClean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297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131840" y="-27384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RISULTATI </a:t>
            </a:r>
            <a:r>
              <a:rPr lang="it-IT" b="1" dirty="0" err="1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RdR</a:t>
            </a:r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 2014 –</a:t>
            </a:r>
          </a:p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DETTAGLIO OBIETTIVI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5576" y="620688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GESTIONE DEL CDS</a:t>
            </a:r>
            <a:endParaRPr lang="it-IT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67" y="1124744"/>
            <a:ext cx="7785267" cy="5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942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39553" y="1473751"/>
            <a:ext cx="8064896" cy="440120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it-IT" sz="1400" dirty="0" smtClean="0"/>
          </a:p>
          <a:p>
            <a:pPr marL="171450" indent="-171450">
              <a:buFontTx/>
              <a:buChar char="-"/>
            </a:pPr>
            <a:r>
              <a:rPr lang="it-IT" sz="1400" dirty="0" smtClean="0"/>
              <a:t>DATI</a:t>
            </a:r>
            <a:r>
              <a:rPr lang="it-IT" sz="1400" dirty="0"/>
              <a:t>	ottenere dati attendibili, puntuali </a:t>
            </a:r>
            <a:endParaRPr lang="it-IT" sz="1400" dirty="0" smtClean="0"/>
          </a:p>
          <a:p>
            <a:pPr marL="171450" indent="-171450">
              <a:buFontTx/>
              <a:buChar char="-"/>
            </a:pPr>
            <a:endParaRPr lang="it-IT" sz="1400" dirty="0"/>
          </a:p>
          <a:p>
            <a:pPr marL="171450" indent="-171450">
              <a:buFontTx/>
              <a:buChar char="-"/>
            </a:pPr>
            <a:r>
              <a:rPr lang="it-IT" sz="1400" dirty="0" smtClean="0"/>
              <a:t>INTZ</a:t>
            </a:r>
            <a:r>
              <a:rPr lang="it-IT" sz="1400" dirty="0"/>
              <a:t>	stringere nuove convenzioni internazionali o creare i presupposti per </a:t>
            </a:r>
            <a:r>
              <a:rPr lang="it-IT" sz="1400" dirty="0" smtClean="0"/>
              <a:t>l'</a:t>
            </a:r>
            <a:r>
              <a:rPr lang="it-IT" sz="1400" dirty="0" err="1" smtClean="0"/>
              <a:t>internazionaliz</a:t>
            </a:r>
            <a:r>
              <a:rPr lang="it-IT" sz="1400" dirty="0" smtClean="0"/>
              <a:t>-	</a:t>
            </a:r>
            <a:r>
              <a:rPr lang="it-IT" sz="1400" dirty="0" err="1" smtClean="0"/>
              <a:t>zazione</a:t>
            </a:r>
            <a:r>
              <a:rPr lang="it-IT" sz="1400" dirty="0" smtClean="0"/>
              <a:t> </a:t>
            </a:r>
            <a:r>
              <a:rPr lang="it-IT" sz="1400" dirty="0"/>
              <a:t>dei </a:t>
            </a:r>
            <a:r>
              <a:rPr lang="it-IT" sz="1400" dirty="0" smtClean="0"/>
              <a:t>corsi</a:t>
            </a:r>
          </a:p>
          <a:p>
            <a:pPr marL="171450" indent="-171450">
              <a:buFontTx/>
              <a:buChar char="-"/>
            </a:pPr>
            <a:endParaRPr lang="it-IT" sz="1400" dirty="0"/>
          </a:p>
          <a:p>
            <a:pPr marL="171450" indent="-171450">
              <a:buFontTx/>
              <a:buChar char="-"/>
            </a:pPr>
            <a:r>
              <a:rPr lang="it-IT" sz="1400" dirty="0" smtClean="0"/>
              <a:t>MNTR</a:t>
            </a:r>
            <a:r>
              <a:rPr lang="it-IT" sz="1400" dirty="0"/>
              <a:t>	necessità monitoraggi ulteriori  o di implementazione di nuovi strumenti di monitoraggio </a:t>
            </a:r>
            <a:r>
              <a:rPr lang="it-IT" sz="1400" dirty="0" smtClean="0"/>
              <a:t>	o </a:t>
            </a:r>
            <a:r>
              <a:rPr lang="it-IT" sz="1400" dirty="0"/>
              <a:t>banche dati </a:t>
            </a:r>
            <a:endParaRPr lang="it-IT" sz="1400" dirty="0" smtClean="0"/>
          </a:p>
          <a:p>
            <a:pPr marL="171450" indent="-171450">
              <a:buFontTx/>
              <a:buChar char="-"/>
            </a:pPr>
            <a:endParaRPr lang="it-IT" sz="1400" dirty="0"/>
          </a:p>
          <a:p>
            <a:pPr marL="171450" indent="-171450">
              <a:buFontTx/>
              <a:buChar char="-"/>
            </a:pPr>
            <a:r>
              <a:rPr lang="it-IT" sz="1400" dirty="0" smtClean="0"/>
              <a:t>RISOLZ </a:t>
            </a:r>
            <a:r>
              <a:rPr lang="it-IT" sz="1400" dirty="0"/>
              <a:t>	capacità di applicare le soluzioni </a:t>
            </a:r>
            <a:r>
              <a:rPr lang="it-IT" sz="1400" dirty="0" smtClean="0"/>
              <a:t>individuate</a:t>
            </a:r>
          </a:p>
          <a:p>
            <a:pPr marL="171450" indent="-171450">
              <a:buFontTx/>
              <a:buChar char="-"/>
            </a:pPr>
            <a:endParaRPr lang="it-IT" sz="1400" dirty="0"/>
          </a:p>
          <a:p>
            <a:pPr marL="171450" indent="-171450">
              <a:buFontTx/>
              <a:buChar char="-"/>
            </a:pPr>
            <a:r>
              <a:rPr lang="it-IT" sz="1400" dirty="0"/>
              <a:t>R</a:t>
            </a:r>
            <a:r>
              <a:rPr lang="it-IT" sz="1400" dirty="0" smtClean="0"/>
              <a:t>SRS</a:t>
            </a:r>
            <a:r>
              <a:rPr lang="it-IT" sz="1400" dirty="0"/>
              <a:t>	ottenere una miglior gestione o attribuzione </a:t>
            </a:r>
            <a:r>
              <a:rPr lang="it-IT" sz="1400" dirty="0" smtClean="0"/>
              <a:t>fondi / risorse / docenti</a:t>
            </a:r>
          </a:p>
          <a:p>
            <a:pPr marL="171450" indent="-171450">
              <a:buFontTx/>
              <a:buChar char="-"/>
            </a:pPr>
            <a:endParaRPr lang="it-IT" sz="1400" dirty="0"/>
          </a:p>
          <a:p>
            <a:pPr marL="171450" indent="-171450">
              <a:buFontTx/>
              <a:buChar char="-"/>
            </a:pPr>
            <a:r>
              <a:rPr lang="it-IT" sz="1400" dirty="0" smtClean="0"/>
              <a:t>TERRIT</a:t>
            </a:r>
            <a:r>
              <a:rPr lang="it-IT" sz="1400" dirty="0"/>
              <a:t>	implementazione, perfezionamento di sinergie con soggetti del lavoro e delle professioni </a:t>
            </a:r>
            <a:r>
              <a:rPr lang="it-IT" sz="1400" dirty="0" smtClean="0"/>
              <a:t>	anche </a:t>
            </a:r>
            <a:r>
              <a:rPr lang="it-IT" sz="1400" dirty="0"/>
              <a:t>a scopo tirocinio, a scopo di indagine per conoscere meglio le figure professionali,  </a:t>
            </a:r>
            <a:r>
              <a:rPr lang="it-IT" sz="1400" dirty="0" smtClean="0"/>
              <a:t>	a </a:t>
            </a:r>
            <a:r>
              <a:rPr lang="it-IT" sz="1400" dirty="0"/>
              <a:t>scopo di promozione della professione, per seminari integrativi, per avvio di sinergie di </a:t>
            </a:r>
            <a:r>
              <a:rPr lang="it-IT" sz="1400" dirty="0" smtClean="0"/>
              <a:t>	altro tipo</a:t>
            </a:r>
          </a:p>
          <a:p>
            <a:pPr marL="171450" indent="-171450">
              <a:buFontTx/>
              <a:buChar char="-"/>
            </a:pPr>
            <a:endParaRPr lang="it-IT" sz="1400" dirty="0"/>
          </a:p>
          <a:p>
            <a:pPr marL="171450" indent="-171450">
              <a:buFontTx/>
              <a:buChar char="-"/>
            </a:pPr>
            <a:r>
              <a:rPr lang="it-IT" sz="1400" dirty="0" smtClean="0"/>
              <a:t>ALTR</a:t>
            </a:r>
            <a:r>
              <a:rPr lang="it-IT" sz="1400" dirty="0"/>
              <a:t>	altro  (promuovere la conoscenza dei processi di Assicurazione Qualità - regolamentare i </a:t>
            </a:r>
            <a:r>
              <a:rPr lang="it-IT" sz="1400" dirty="0" smtClean="0"/>
              <a:t>	viaggi </a:t>
            </a:r>
            <a:r>
              <a:rPr lang="it-IT" sz="1400" dirty="0"/>
              <a:t>di </a:t>
            </a:r>
            <a:r>
              <a:rPr lang="it-IT" sz="1400" dirty="0" smtClean="0"/>
              <a:t>studio </a:t>
            </a:r>
            <a:r>
              <a:rPr lang="it-IT" sz="1400" dirty="0"/>
              <a:t>extra </a:t>
            </a:r>
            <a:r>
              <a:rPr lang="it-IT" sz="1400" dirty="0" err="1"/>
              <a:t>moenia</a:t>
            </a:r>
            <a:r>
              <a:rPr lang="it-IT" sz="1400" dirty="0"/>
              <a:t>)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9553" y="1196752"/>
            <a:ext cx="8064895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 </a:t>
            </a:r>
            <a:r>
              <a:rPr lang="it-IT" sz="1400" b="1" dirty="0" smtClean="0">
                <a:solidFill>
                  <a:schemeClr val="bg1"/>
                </a:solidFill>
              </a:rPr>
              <a:t>GESTIONE DEL CDS 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131840" y="-5318"/>
            <a:ext cx="5940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it-IT" sz="1600" b="1" dirty="0">
                <a:solidFill>
                  <a:schemeClr val="bg1"/>
                </a:solidFill>
              </a:rPr>
              <a:t>TASSONOMIA DI OBIETTIVI</a:t>
            </a:r>
          </a:p>
          <a:p>
            <a:pPr lvl="1" algn="r"/>
            <a:r>
              <a:rPr lang="it-IT" sz="1400" b="1" dirty="0">
                <a:solidFill>
                  <a:schemeClr val="bg1"/>
                </a:solidFill>
              </a:rPr>
              <a:t>(CATEGORIA E SOTTOCATEGORIE)</a:t>
            </a:r>
            <a:endParaRPr lang="it-IT" b="1" dirty="0" smtClean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791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131840" y="-27384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RISULTATI </a:t>
            </a:r>
            <a:r>
              <a:rPr lang="it-IT" b="1" dirty="0" err="1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RdR</a:t>
            </a:r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 2014 –</a:t>
            </a:r>
          </a:p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DETTAGLIO OBIETTIVI 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55576" y="620688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 E R V I Z I </a:t>
            </a:r>
            <a:endParaRPr lang="it-IT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91" y="1124744"/>
            <a:ext cx="7492633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58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131840" y="-27384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RISULTATI </a:t>
            </a:r>
            <a:r>
              <a:rPr lang="it-IT" b="1" dirty="0" err="1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RdR</a:t>
            </a:r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 2014 –</a:t>
            </a:r>
          </a:p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DETTAGLIO OBIETTIVI 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55576" y="620688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 E R V I Z I </a:t>
            </a:r>
            <a:endParaRPr lang="it-IT" sz="1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755451"/>
              </p:ext>
            </p:extLst>
          </p:nvPr>
        </p:nvGraphicFramePr>
        <p:xfrm>
          <a:off x="1331640" y="1268760"/>
          <a:ext cx="69847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628800"/>
            <a:ext cx="6992718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2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5536" y="1340768"/>
            <a:ext cx="8352928" cy="501675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it-IT" sz="1400" dirty="0" smtClean="0"/>
          </a:p>
          <a:p>
            <a:pPr marL="171450" indent="-171450">
              <a:buFontTx/>
              <a:buChar char="-"/>
            </a:pPr>
            <a:r>
              <a:rPr lang="it-IT" sz="1400" dirty="0" smtClean="0"/>
              <a:t>BIBL</a:t>
            </a:r>
            <a:r>
              <a:rPr lang="it-IT" sz="1400" dirty="0"/>
              <a:t>	aumentare nr riviste consultabili nelle biblioteche - miglioramento servizi </a:t>
            </a:r>
            <a:r>
              <a:rPr lang="it-IT" sz="1400" dirty="0" err="1"/>
              <a:t>bibl</a:t>
            </a:r>
            <a:r>
              <a:rPr lang="it-IT" sz="1400" dirty="0"/>
              <a:t>. - incontri di </a:t>
            </a:r>
            <a:r>
              <a:rPr lang="it-IT" sz="1400" dirty="0" smtClean="0"/>
              <a:t>	divulgazione </a:t>
            </a:r>
            <a:r>
              <a:rPr lang="it-IT" sz="1400" dirty="0"/>
              <a:t>sulle risorse elettroniche  </a:t>
            </a:r>
            <a:endParaRPr lang="it-IT" sz="1400" dirty="0" smtClean="0"/>
          </a:p>
          <a:p>
            <a:pPr marL="171450" indent="-171450">
              <a:buFontTx/>
              <a:buChar char="-"/>
            </a:pPr>
            <a:endParaRPr lang="it-IT" sz="800" dirty="0"/>
          </a:p>
          <a:p>
            <a:pPr marL="171450" indent="-171450">
              <a:buFontTx/>
              <a:buChar char="-"/>
            </a:pPr>
            <a:r>
              <a:rPr lang="it-IT" sz="1400" dirty="0" smtClean="0"/>
              <a:t>COMN</a:t>
            </a:r>
            <a:r>
              <a:rPr lang="it-IT" sz="1400" dirty="0"/>
              <a:t>	migliorare la comunicazione a studenti tramite il sito - migliorare la tempestività della </a:t>
            </a:r>
            <a:r>
              <a:rPr lang="it-IT" sz="1400" dirty="0" smtClean="0"/>
              <a:t>	pubblicazione </a:t>
            </a:r>
            <a:r>
              <a:rPr lang="it-IT" sz="1400" dirty="0"/>
              <a:t>notizie sito  - miglioramento e promozione dell'utilizzo del servizio mailing </a:t>
            </a:r>
            <a:r>
              <a:rPr lang="it-IT" sz="1400" dirty="0" smtClean="0"/>
              <a:t>	</a:t>
            </a:r>
            <a:r>
              <a:rPr lang="it-IT" sz="1400" dirty="0" err="1" smtClean="0"/>
              <a:t>spes</a:t>
            </a:r>
            <a:r>
              <a:rPr lang="it-IT" sz="1400" dirty="0" smtClean="0"/>
              <a:t>  </a:t>
            </a:r>
            <a:r>
              <a:rPr lang="it-IT" sz="1400" dirty="0"/>
              <a:t>- divulgazione risultati in incontri con docenti </a:t>
            </a:r>
            <a:endParaRPr lang="it-IT" sz="1400" dirty="0" smtClean="0"/>
          </a:p>
          <a:p>
            <a:pPr marL="171450" indent="-171450">
              <a:buFontTx/>
              <a:buChar char="-"/>
            </a:pPr>
            <a:endParaRPr lang="it-IT" sz="800" dirty="0"/>
          </a:p>
          <a:p>
            <a:pPr marL="171450" indent="-171450">
              <a:buFontTx/>
              <a:buChar char="-"/>
            </a:pPr>
            <a:r>
              <a:rPr lang="it-IT" sz="1400" dirty="0" smtClean="0"/>
              <a:t>DRTT</a:t>
            </a:r>
            <a:r>
              <a:rPr lang="it-IT" sz="1400" dirty="0"/>
              <a:t>	migliorare il servizio diritto allo studio -  prevedere meccanismi di </a:t>
            </a:r>
            <a:r>
              <a:rPr lang="it-IT" sz="1400" dirty="0" smtClean="0"/>
              <a:t>rimborso </a:t>
            </a:r>
            <a:r>
              <a:rPr lang="it-IT" sz="1400" dirty="0"/>
              <a:t>per attività </a:t>
            </a:r>
            <a:r>
              <a:rPr lang="it-IT" sz="1400" dirty="0" smtClean="0"/>
              <a:t>	didattiche </a:t>
            </a:r>
            <a:r>
              <a:rPr lang="it-IT" sz="1400" dirty="0"/>
              <a:t>di </a:t>
            </a:r>
            <a:r>
              <a:rPr lang="it-IT" sz="1400" dirty="0" smtClean="0"/>
              <a:t>tirocinio</a:t>
            </a:r>
          </a:p>
          <a:p>
            <a:pPr marL="171450" indent="-171450">
              <a:buFontTx/>
              <a:buChar char="-"/>
            </a:pPr>
            <a:endParaRPr lang="it-IT" sz="800" dirty="0"/>
          </a:p>
          <a:p>
            <a:pPr marL="171450" indent="-171450">
              <a:buFontTx/>
              <a:buChar char="-"/>
            </a:pPr>
            <a:r>
              <a:rPr lang="it-IT" sz="1400" dirty="0" smtClean="0"/>
              <a:t>INFR</a:t>
            </a:r>
            <a:r>
              <a:rPr lang="it-IT" sz="1400" dirty="0"/>
              <a:t>	attribuzione nuovi spazi, miglioramento stato </a:t>
            </a:r>
            <a:r>
              <a:rPr lang="it-IT" sz="1400" dirty="0" smtClean="0"/>
              <a:t>aule, </a:t>
            </a:r>
            <a:r>
              <a:rPr lang="it-IT" sz="1400" dirty="0"/>
              <a:t>logistica aule, potenziamento rete </a:t>
            </a:r>
            <a:r>
              <a:rPr lang="it-IT" sz="1400" dirty="0" err="1" smtClean="0"/>
              <a:t>wi</a:t>
            </a:r>
            <a:r>
              <a:rPr lang="it-IT" sz="1400" dirty="0" smtClean="0"/>
              <a:t>-	fi</a:t>
            </a:r>
            <a:r>
              <a:rPr lang="it-IT" sz="1400" dirty="0"/>
              <a:t>, adeguamento laboratori </a:t>
            </a:r>
            <a:r>
              <a:rPr lang="it-IT" sz="1400" dirty="0" smtClean="0"/>
              <a:t>didattici</a:t>
            </a:r>
          </a:p>
          <a:p>
            <a:pPr marL="171450" indent="-171450">
              <a:buFontTx/>
              <a:buChar char="-"/>
            </a:pPr>
            <a:endParaRPr lang="it-IT" sz="800" dirty="0"/>
          </a:p>
          <a:p>
            <a:pPr marL="171450" indent="-171450">
              <a:buFontTx/>
              <a:buChar char="-"/>
            </a:pPr>
            <a:r>
              <a:rPr lang="it-IT" sz="1400" dirty="0" smtClean="0"/>
              <a:t>ITRA</a:t>
            </a:r>
            <a:r>
              <a:rPr lang="it-IT" sz="1400" dirty="0"/>
              <a:t>	migliorare servizi per corsi </a:t>
            </a:r>
            <a:r>
              <a:rPr lang="it-IT" sz="1400" dirty="0" err="1"/>
              <a:t>interateneo</a:t>
            </a:r>
            <a:r>
              <a:rPr lang="it-IT" sz="1400" dirty="0"/>
              <a:t> (visite alle sedi dei MD, dei tutor, utilizzare stesse </a:t>
            </a:r>
            <a:r>
              <a:rPr lang="it-IT" sz="1400" dirty="0" smtClean="0"/>
              <a:t>	procedure </a:t>
            </a:r>
            <a:r>
              <a:rPr lang="it-IT" sz="1400" dirty="0"/>
              <a:t>amministrative, stessi contatti esterni per tirocini, per mobilità internazionale - </a:t>
            </a:r>
            <a:r>
              <a:rPr lang="it-IT" sz="1400" dirty="0" smtClean="0"/>
              <a:t>	integrazione </a:t>
            </a:r>
            <a:r>
              <a:rPr lang="it-IT" sz="1400" dirty="0"/>
              <a:t>procedure/documenti) </a:t>
            </a:r>
            <a:endParaRPr lang="it-IT" sz="1400" dirty="0" smtClean="0"/>
          </a:p>
          <a:p>
            <a:pPr marL="171450" indent="-171450">
              <a:buFontTx/>
              <a:buChar char="-"/>
            </a:pPr>
            <a:endParaRPr lang="it-IT" sz="800" dirty="0"/>
          </a:p>
          <a:p>
            <a:pPr marL="171450" indent="-171450">
              <a:buFontTx/>
              <a:buChar char="-"/>
            </a:pPr>
            <a:r>
              <a:rPr lang="it-IT" sz="1400" dirty="0" smtClean="0"/>
              <a:t>PLCT</a:t>
            </a:r>
            <a:r>
              <a:rPr lang="it-IT" sz="1400" dirty="0"/>
              <a:t>	potenziare </a:t>
            </a:r>
            <a:r>
              <a:rPr lang="it-IT" sz="1400" dirty="0" err="1" smtClean="0"/>
              <a:t>serv</a:t>
            </a:r>
            <a:r>
              <a:rPr lang="it-IT" sz="1400" dirty="0" smtClean="0"/>
              <a:t>. </a:t>
            </a:r>
            <a:r>
              <a:rPr lang="it-IT" sz="1400" dirty="0" err="1"/>
              <a:t>Placement</a:t>
            </a:r>
            <a:r>
              <a:rPr lang="it-IT" sz="1400" dirty="0"/>
              <a:t> - attivazione di un Comitato di indirizzamento - creazione </a:t>
            </a:r>
            <a:r>
              <a:rPr lang="it-IT" sz="1400" dirty="0" smtClean="0"/>
              <a:t>	di </a:t>
            </a:r>
            <a:r>
              <a:rPr lang="it-IT" sz="1400" dirty="0"/>
              <a:t>una banca dati, di una bacheca </a:t>
            </a:r>
            <a:r>
              <a:rPr lang="it-IT" sz="1400" dirty="0" smtClean="0"/>
              <a:t>elettronica -  </a:t>
            </a:r>
            <a:r>
              <a:rPr lang="it-IT" sz="1400" dirty="0"/>
              <a:t>favorire il reclutamento </a:t>
            </a:r>
            <a:r>
              <a:rPr lang="it-IT" sz="1400" dirty="0" smtClean="0"/>
              <a:t>laureati </a:t>
            </a:r>
            <a:r>
              <a:rPr lang="it-IT" sz="1400" dirty="0"/>
              <a:t>da </a:t>
            </a:r>
            <a:r>
              <a:rPr lang="it-IT" sz="1200" dirty="0" smtClean="0"/>
              <a:t>aziende </a:t>
            </a:r>
          </a:p>
          <a:p>
            <a:pPr marL="171450" indent="-171450">
              <a:buFontTx/>
              <a:buChar char="-"/>
            </a:pPr>
            <a:endParaRPr lang="it-IT" sz="1400" dirty="0"/>
          </a:p>
          <a:p>
            <a:pPr marL="171450" indent="-171450">
              <a:buFontTx/>
              <a:buChar char="-"/>
            </a:pPr>
            <a:r>
              <a:rPr lang="it-IT" sz="1400" dirty="0" smtClean="0"/>
              <a:t>STUD LAV  implementare </a:t>
            </a:r>
            <a:r>
              <a:rPr lang="it-IT" sz="1400" dirty="0"/>
              <a:t>o migliorare i servizi mirati a studenti </a:t>
            </a:r>
            <a:r>
              <a:rPr lang="it-IT" sz="1400" dirty="0" smtClean="0"/>
              <a:t>lavoratori</a:t>
            </a:r>
          </a:p>
          <a:p>
            <a:pPr marL="171450" indent="-171450">
              <a:buFontTx/>
              <a:buChar char="-"/>
            </a:pPr>
            <a:endParaRPr lang="it-IT" sz="1400" dirty="0"/>
          </a:p>
          <a:p>
            <a:r>
              <a:rPr lang="it-IT" sz="1400" dirty="0" smtClean="0"/>
              <a:t>- TLDD</a:t>
            </a:r>
            <a:r>
              <a:rPr lang="it-IT" sz="1400" dirty="0"/>
              <a:t>	servizi di teledidattica anche per sinergie in corsi </a:t>
            </a:r>
            <a:r>
              <a:rPr lang="it-IT" sz="1400" dirty="0" err="1"/>
              <a:t>interateneo</a:t>
            </a:r>
            <a:r>
              <a:rPr lang="it-IT" sz="1400" dirty="0"/>
              <a:t> - formazione docenti all'uso </a:t>
            </a:r>
            <a:r>
              <a:rPr lang="it-IT" sz="1400" dirty="0" smtClean="0"/>
              <a:t>	della </a:t>
            </a:r>
            <a:r>
              <a:rPr lang="it-IT" sz="1400" dirty="0"/>
              <a:t>tecnologia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1196752"/>
            <a:ext cx="8352927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 </a:t>
            </a:r>
            <a:r>
              <a:rPr lang="it-IT" sz="1400" b="1" dirty="0" smtClean="0">
                <a:solidFill>
                  <a:schemeClr val="bg1"/>
                </a:solidFill>
              </a:rPr>
              <a:t>SERVIZI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31840" y="-5318"/>
            <a:ext cx="5940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it-IT" sz="1600" b="1" dirty="0">
                <a:solidFill>
                  <a:schemeClr val="bg1"/>
                </a:solidFill>
              </a:rPr>
              <a:t>TASSONOMIA DI OBIETTIVI</a:t>
            </a:r>
          </a:p>
          <a:p>
            <a:pPr lvl="1" algn="r"/>
            <a:r>
              <a:rPr lang="it-IT" sz="1400" b="1" dirty="0">
                <a:solidFill>
                  <a:schemeClr val="bg1"/>
                </a:solidFill>
              </a:rPr>
              <a:t>(CATEGORIA E SOTTOCATEGORIE)</a:t>
            </a:r>
            <a:endParaRPr lang="it-IT" b="1" dirty="0" smtClean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00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entesi graffa chiusa 2"/>
          <p:cNvSpPr/>
          <p:nvPr/>
        </p:nvSpPr>
        <p:spPr bwMode="auto">
          <a:xfrm>
            <a:off x="5076056" y="836712"/>
            <a:ext cx="144016" cy="259228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364088" y="1120676"/>
            <a:ext cx="288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INGRESSO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409038" y="4221088"/>
            <a:ext cx="288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PERCORSO</a:t>
            </a:r>
            <a:endParaRPr lang="it-IT" dirty="0"/>
          </a:p>
        </p:txBody>
      </p:sp>
      <p:sp>
        <p:nvSpPr>
          <p:cNvPr id="13" name="Parentesi graffa chiusa 12"/>
          <p:cNvSpPr/>
          <p:nvPr/>
        </p:nvSpPr>
        <p:spPr bwMode="auto">
          <a:xfrm>
            <a:off x="5062527" y="4081140"/>
            <a:ext cx="144016" cy="259228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325397"/>
              </p:ext>
            </p:extLst>
          </p:nvPr>
        </p:nvGraphicFramePr>
        <p:xfrm>
          <a:off x="323528" y="692696"/>
          <a:ext cx="42484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3131840" y="-27384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RISULTATI </a:t>
            </a:r>
            <a:r>
              <a:rPr lang="it-IT" b="1" dirty="0" err="1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RdR</a:t>
            </a:r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 2014 –</a:t>
            </a:r>
          </a:p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DETTAGLIO OBIETTIVI 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764704"/>
            <a:ext cx="4249280" cy="274343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4579653"/>
            <a:ext cx="2877561" cy="159119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076" y="3755678"/>
            <a:ext cx="4291956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659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39552" y="1127462"/>
            <a:ext cx="8064896" cy="160043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it-IT" sz="1400" dirty="0" smtClean="0"/>
          </a:p>
          <a:p>
            <a:pPr marL="171450" indent="-171450">
              <a:buFontTx/>
              <a:buChar char="-"/>
            </a:pPr>
            <a:r>
              <a:rPr lang="it-IT" sz="1400" dirty="0" smtClean="0"/>
              <a:t> AUMN</a:t>
            </a:r>
            <a:r>
              <a:rPr lang="it-IT" sz="1400" dirty="0"/>
              <a:t>	aumentare l'attrattività</a:t>
            </a:r>
          </a:p>
          <a:p>
            <a:pPr marL="171450" indent="-171450">
              <a:buFontTx/>
              <a:buChar char="-"/>
            </a:pPr>
            <a:r>
              <a:rPr lang="it-IT" sz="1400" dirty="0" smtClean="0"/>
              <a:t>GEO </a:t>
            </a:r>
            <a:r>
              <a:rPr lang="it-IT" sz="1400" dirty="0"/>
              <a:t>	ampliare la provenienza geografica </a:t>
            </a:r>
            <a:endParaRPr lang="it-IT" sz="1400" dirty="0" smtClean="0"/>
          </a:p>
          <a:p>
            <a:pPr marL="171450" indent="-171450">
              <a:buFontTx/>
              <a:buChar char="-"/>
            </a:pPr>
            <a:r>
              <a:rPr lang="it-IT" sz="1400" dirty="0" smtClean="0"/>
              <a:t>LIVL</a:t>
            </a:r>
            <a:r>
              <a:rPr lang="it-IT" sz="1400" dirty="0"/>
              <a:t>	migliorare il livello qualitativo in </a:t>
            </a:r>
            <a:r>
              <a:rPr lang="it-IT" sz="1400" dirty="0" smtClean="0"/>
              <a:t>ingresso</a:t>
            </a:r>
          </a:p>
          <a:p>
            <a:pPr marL="171450" indent="-171450">
              <a:buFontTx/>
              <a:buChar char="-"/>
            </a:pPr>
            <a:r>
              <a:rPr lang="it-IT" sz="1400" dirty="0" smtClean="0"/>
              <a:t>ORNT </a:t>
            </a:r>
            <a:r>
              <a:rPr lang="it-IT" sz="1400" dirty="0"/>
              <a:t>	rafforzare orientamento studenti </a:t>
            </a:r>
            <a:r>
              <a:rPr lang="it-IT" sz="1400" dirty="0" smtClean="0"/>
              <a:t>ingresso</a:t>
            </a:r>
          </a:p>
          <a:p>
            <a:pPr marL="171450" indent="-171450">
              <a:buFontTx/>
              <a:buChar char="-"/>
            </a:pPr>
            <a:r>
              <a:rPr lang="it-IT" sz="1400" dirty="0" smtClean="0"/>
              <a:t>TUTR</a:t>
            </a:r>
            <a:r>
              <a:rPr lang="it-IT" sz="1400" dirty="0"/>
              <a:t>	sostegno al superamento test d'ingresso - corsi propedeutici per studenti con </a:t>
            </a:r>
            <a:r>
              <a:rPr lang="it-IT" sz="1400" dirty="0" smtClean="0"/>
              <a:t>debiti</a:t>
            </a:r>
          </a:p>
          <a:p>
            <a:pPr marL="171450" indent="-171450">
              <a:buFontTx/>
              <a:buChar char="-"/>
            </a:pPr>
            <a:r>
              <a:rPr lang="it-IT" sz="1400" dirty="0" smtClean="0"/>
              <a:t>ALTR	altro</a:t>
            </a:r>
            <a:endParaRPr lang="it-IT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3" y="836712"/>
            <a:ext cx="8064895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</a:rPr>
              <a:t>INGRESSO 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19842" y="3192122"/>
            <a:ext cx="8064896" cy="203132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it-IT" sz="1400" dirty="0" smtClean="0"/>
          </a:p>
          <a:p>
            <a:pPr marL="171450" indent="-171450">
              <a:buFontTx/>
              <a:buChar char="-"/>
            </a:pPr>
            <a:r>
              <a:rPr lang="it-IT" sz="1400" dirty="0" smtClean="0"/>
              <a:t>ABDN</a:t>
            </a:r>
            <a:r>
              <a:rPr lang="it-IT" sz="1400" dirty="0"/>
              <a:t>	ridurre abbandoni </a:t>
            </a:r>
          </a:p>
          <a:p>
            <a:pPr marL="171450" indent="-171450">
              <a:buFontTx/>
              <a:buChar char="-"/>
            </a:pPr>
            <a:r>
              <a:rPr lang="it-IT" sz="1400" dirty="0" smtClean="0"/>
              <a:t>FINE</a:t>
            </a:r>
            <a:r>
              <a:rPr lang="it-IT" sz="1400" dirty="0"/>
              <a:t>	ridurre studenti fuori corso </a:t>
            </a:r>
            <a:endParaRPr lang="it-IT" sz="1400" dirty="0" smtClean="0"/>
          </a:p>
          <a:p>
            <a:pPr marL="171450" indent="-171450">
              <a:buFontTx/>
              <a:buChar char="-"/>
            </a:pPr>
            <a:r>
              <a:rPr lang="it-IT" sz="1400" dirty="0" smtClean="0"/>
              <a:t>INTZ</a:t>
            </a:r>
            <a:r>
              <a:rPr lang="it-IT" sz="1400" dirty="0"/>
              <a:t>	incentivare la fruizione della mobilità internazionale da parte degli studenti </a:t>
            </a:r>
          </a:p>
          <a:p>
            <a:pPr marL="171450" indent="-171450">
              <a:buFontTx/>
              <a:buChar char="-"/>
            </a:pPr>
            <a:r>
              <a:rPr lang="it-IT" sz="1400" dirty="0" smtClean="0"/>
              <a:t>TMD</a:t>
            </a:r>
            <a:r>
              <a:rPr lang="it-IT" sz="1400" dirty="0"/>
              <a:t>	aumentare acquisizione CFU </a:t>
            </a:r>
          </a:p>
          <a:p>
            <a:pPr marL="171450" indent="-171450">
              <a:buFontTx/>
              <a:buChar char="-"/>
            </a:pPr>
            <a:r>
              <a:rPr lang="it-IT" sz="1400" dirty="0" smtClean="0"/>
              <a:t>PRIM</a:t>
            </a:r>
            <a:r>
              <a:rPr lang="it-IT" sz="1400" dirty="0"/>
              <a:t>	ridurre abbandoni o incrementare crediti al I anno </a:t>
            </a:r>
          </a:p>
          <a:p>
            <a:pPr marL="171450" indent="-171450">
              <a:buFontTx/>
              <a:buChar char="-"/>
            </a:pPr>
            <a:r>
              <a:rPr lang="it-IT" sz="1400" dirty="0" smtClean="0"/>
              <a:t>TUTR</a:t>
            </a:r>
            <a:r>
              <a:rPr lang="it-IT" sz="1400" dirty="0"/>
              <a:t>	Affiancamento con docente tutor per momenti critici, per orientamento e altro</a:t>
            </a:r>
          </a:p>
          <a:p>
            <a:pPr marL="171450" indent="-171450">
              <a:buFontTx/>
              <a:buChar char="-"/>
            </a:pPr>
            <a:r>
              <a:rPr lang="it-IT" sz="1400" dirty="0" smtClean="0"/>
              <a:t>ALTR</a:t>
            </a:r>
            <a:r>
              <a:rPr lang="it-IT" sz="1400" dirty="0"/>
              <a:t>	altro </a:t>
            </a:r>
          </a:p>
          <a:p>
            <a:pPr marL="171450" indent="-171450">
              <a:buFontTx/>
              <a:buChar char="-"/>
            </a:pPr>
            <a:r>
              <a:rPr lang="it-IT" sz="1400" dirty="0" smtClean="0"/>
              <a:t>ORNT </a:t>
            </a:r>
            <a:r>
              <a:rPr lang="it-IT" sz="1400" dirty="0"/>
              <a:t>	migliorare interazione docenti studenti, anche tramite il canale tutor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19843" y="2901372"/>
            <a:ext cx="8064895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</a:rPr>
              <a:t>PERCORSO 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19842" y="5804947"/>
            <a:ext cx="8064896" cy="5232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it-IT" sz="1400" dirty="0" smtClean="0"/>
          </a:p>
          <a:p>
            <a:pPr marL="171450" indent="-171450">
              <a:buFontTx/>
              <a:buChar char="-"/>
            </a:pPr>
            <a:r>
              <a:rPr lang="it-IT" sz="1400" dirty="0" smtClean="0"/>
              <a:t>ORNT </a:t>
            </a:r>
            <a:r>
              <a:rPr lang="it-IT" sz="1400" dirty="0"/>
              <a:t>	potenziamento orientamento in uscita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19843" y="5514197"/>
            <a:ext cx="8064895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</a:rPr>
              <a:t>USCITA 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131840" y="-5318"/>
            <a:ext cx="5940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it-IT" sz="1600" b="1" dirty="0">
                <a:solidFill>
                  <a:schemeClr val="bg1"/>
                </a:solidFill>
              </a:rPr>
              <a:t>TASSONOMIA DI OBIETTIVI</a:t>
            </a:r>
          </a:p>
          <a:p>
            <a:pPr lvl="1" algn="r"/>
            <a:r>
              <a:rPr lang="it-IT" sz="1400" b="1" dirty="0">
                <a:solidFill>
                  <a:schemeClr val="bg1"/>
                </a:solidFill>
              </a:rPr>
              <a:t>(CATEGORIA E SOTTOCATEGORIE)</a:t>
            </a:r>
            <a:endParaRPr lang="it-IT" b="1" dirty="0" smtClean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839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203848" y="-27384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SCADENZE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32936" y="1772816"/>
            <a:ext cx="74888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 smtClean="0"/>
          </a:p>
          <a:p>
            <a:endParaRPr lang="it-IT" sz="1400" dirty="0"/>
          </a:p>
          <a:p>
            <a:endParaRPr lang="it-IT" sz="1400" dirty="0" smtClean="0"/>
          </a:p>
        </p:txBody>
      </p:sp>
      <p:sp>
        <p:nvSpPr>
          <p:cNvPr id="2" name="Rettangolo 1"/>
          <p:cNvSpPr/>
          <p:nvPr/>
        </p:nvSpPr>
        <p:spPr>
          <a:xfrm>
            <a:off x="488920" y="836712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/>
              <a:t>CONSEGNA PREVISTA per il</a:t>
            </a:r>
          </a:p>
          <a:p>
            <a:pPr algn="ctr"/>
            <a:endParaRPr lang="it-IT" sz="1000" b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55576" y="4725144"/>
            <a:ext cx="73661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it-IT" sz="1400" b="1" i="1" dirty="0" smtClean="0"/>
              <a:t>nomina file</a:t>
            </a:r>
            <a:r>
              <a:rPr lang="it-IT" sz="1400" b="1" dirty="0" smtClean="0"/>
              <a:t>:  DIPARTIMENTO_CLASSE_CODICECORSO;  es. DICA_LM33_757</a:t>
            </a:r>
          </a:p>
          <a:p>
            <a:endParaRPr lang="it-IT" sz="1400" b="1" i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b="1" i="1" dirty="0"/>
              <a:t>f</a:t>
            </a:r>
            <a:r>
              <a:rPr lang="it-IT" sz="1400" b="1" i="1" dirty="0" smtClean="0"/>
              <a:t>ormato file</a:t>
            </a:r>
            <a:r>
              <a:rPr lang="it-IT" sz="1400" b="1" dirty="0" smtClean="0"/>
              <a:t>:    .doc  (tranne gli allegati)</a:t>
            </a:r>
          </a:p>
          <a:p>
            <a:endParaRPr lang="it-IT" sz="1400" b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it-IT" sz="1400" b="1" i="1" dirty="0" smtClean="0"/>
              <a:t>inviare via mail a</a:t>
            </a:r>
            <a:r>
              <a:rPr lang="it-IT" sz="1400" b="1" dirty="0" smtClean="0"/>
              <a:t>:    presidio.qualita@uniud.it</a:t>
            </a:r>
            <a:endParaRPr lang="it-IT" sz="1400" b="1" dirty="0"/>
          </a:p>
        </p:txBody>
      </p:sp>
      <p:sp>
        <p:nvSpPr>
          <p:cNvPr id="11" name="Stella a 7 punte 10"/>
          <p:cNvSpPr/>
          <p:nvPr/>
        </p:nvSpPr>
        <p:spPr bwMode="auto">
          <a:xfrm>
            <a:off x="2627784" y="1407878"/>
            <a:ext cx="3312368" cy="2813210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23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400" b="1" dirty="0">
              <a:latin typeface="Arial" charset="0"/>
              <a:ea typeface="ＭＳ Ｐゴシック" pitchFamily="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GENNAIO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  2015 </a:t>
            </a:r>
          </a:p>
        </p:txBody>
      </p:sp>
    </p:spTree>
    <p:extLst>
      <p:ext uri="{BB962C8B-B14F-4D97-AF65-F5344CB8AC3E}">
        <p14:creationId xmlns:p14="http://schemas.microsoft.com/office/powerpoint/2010/main" val="20848835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131840" y="-4631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STRUTTURA E CONTENUTI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32936" y="1772816"/>
            <a:ext cx="74888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dirty="0" smtClean="0"/>
          </a:p>
          <a:p>
            <a:endParaRPr lang="it-IT" sz="1400" dirty="0"/>
          </a:p>
          <a:p>
            <a:endParaRPr lang="it-IT" sz="1400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846565"/>
            <a:ext cx="4104456" cy="138499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it-IT" sz="1200" dirty="0" smtClean="0"/>
          </a:p>
          <a:p>
            <a:r>
              <a:rPr lang="it-IT" sz="1200" smtClean="0"/>
              <a:t>Gestire</a:t>
            </a:r>
            <a:endParaRPr lang="it-IT" sz="1200" dirty="0" smtClean="0"/>
          </a:p>
          <a:p>
            <a:endParaRPr lang="it-IT" sz="1200" dirty="0" smtClean="0"/>
          </a:p>
          <a:p>
            <a:pPr marL="171450" indent="-171450">
              <a:buFontTx/>
              <a:buChar char="-"/>
            </a:pPr>
            <a:r>
              <a:rPr lang="it-IT" sz="1200" dirty="0" smtClean="0"/>
              <a:t>le attività di formazione</a:t>
            </a:r>
          </a:p>
          <a:p>
            <a:pPr marL="171450" indent="-171450">
              <a:buFontTx/>
              <a:buChar char="-"/>
            </a:pPr>
            <a:r>
              <a:rPr lang="it-IT" sz="1200" dirty="0" smtClean="0"/>
              <a:t>i loro strumenti</a:t>
            </a:r>
          </a:p>
          <a:p>
            <a:pPr marL="171450" indent="-171450">
              <a:buFontTx/>
              <a:buChar char="-"/>
            </a:pPr>
            <a:r>
              <a:rPr lang="it-IT" sz="1200" dirty="0" smtClean="0"/>
              <a:t>i servizi</a:t>
            </a:r>
          </a:p>
          <a:p>
            <a:pPr marL="171450" indent="-171450">
              <a:buFontTx/>
              <a:buChar char="-"/>
            </a:pPr>
            <a:r>
              <a:rPr lang="it-IT" sz="1200" dirty="0" smtClean="0"/>
              <a:t>le infrastrutture</a:t>
            </a:r>
            <a:endParaRPr lang="it-IT" sz="1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51520" y="1569566"/>
            <a:ext cx="4104456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SCOPO 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0" name="Freccia in giù 9"/>
          <p:cNvSpPr/>
          <p:nvPr/>
        </p:nvSpPr>
        <p:spPr bwMode="auto">
          <a:xfrm rot="3154664">
            <a:off x="2483108" y="703038"/>
            <a:ext cx="413026" cy="79761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3000000"/>
              </a:camera>
              <a:lightRig rig="threePt" dir="t"/>
            </a:scene3d>
            <a:flatTx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17676" y="1833791"/>
            <a:ext cx="4104456" cy="138499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A</a:t>
            </a:r>
            <a:r>
              <a:rPr lang="it-IT" sz="1200" dirty="0" smtClean="0"/>
              <a:t>nalisi di:</a:t>
            </a:r>
          </a:p>
          <a:p>
            <a:pPr marL="171450" indent="-171450" defTabSz="180000">
              <a:buFont typeface="Wingdings" panose="05000000000000000000" pitchFamily="2" charset="2"/>
              <a:buChar char="ü"/>
            </a:pPr>
            <a:r>
              <a:rPr lang="it-IT" sz="1200" dirty="0" smtClean="0"/>
              <a:t>	dati  </a:t>
            </a:r>
            <a:r>
              <a:rPr lang="it-IT" sz="1200" dirty="0"/>
              <a:t>quantitativi (ingresso nel Corso di Studio, regolarità del percorso di studio, uscita dal Corso di Studio e ingresso nel mercato del lavoro) e di indicatori da essi derivati, </a:t>
            </a:r>
            <a:endParaRPr lang="it-IT" sz="1200" dirty="0" smtClean="0"/>
          </a:p>
          <a:p>
            <a:pPr marL="171450" indent="-171450" defTabSz="180000">
              <a:buFont typeface="Wingdings" panose="05000000000000000000" pitchFamily="2" charset="2"/>
              <a:buChar char="ü"/>
            </a:pPr>
            <a:r>
              <a:rPr lang="it-IT" sz="1200" dirty="0" smtClean="0"/>
              <a:t>	evoluzione dei dati nel </a:t>
            </a:r>
            <a:r>
              <a:rPr lang="it-IT" sz="1200" dirty="0"/>
              <a:t>corso degli </a:t>
            </a:r>
            <a:r>
              <a:rPr lang="it-IT" sz="1200" dirty="0" err="1" smtClean="0"/>
              <a:t>a.a</a:t>
            </a:r>
            <a:r>
              <a:rPr lang="it-IT" sz="1200" dirty="0" smtClean="0"/>
              <a:t>.</a:t>
            </a:r>
          </a:p>
          <a:p>
            <a:pPr marL="171450" indent="-171450" defTabSz="180000">
              <a:buFont typeface="Wingdings" panose="05000000000000000000" pitchFamily="2" charset="2"/>
              <a:buChar char="ü"/>
            </a:pPr>
            <a:r>
              <a:rPr lang="it-IT" sz="1200" dirty="0"/>
              <a:t>	</a:t>
            </a:r>
            <a:r>
              <a:rPr lang="it-IT" sz="1200" dirty="0" smtClean="0"/>
              <a:t>criticità </a:t>
            </a:r>
            <a:r>
              <a:rPr lang="it-IT" sz="1200" dirty="0"/>
              <a:t>osservate o </a:t>
            </a:r>
            <a:r>
              <a:rPr lang="it-IT" sz="1200" dirty="0" smtClean="0"/>
              <a:t>segnalate</a:t>
            </a:r>
            <a:endParaRPr lang="it-IT" sz="1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517676" y="1556792"/>
            <a:ext cx="4104456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chemeClr val="bg1"/>
                </a:solidFill>
              </a:rPr>
              <a:t>MODALITÁ DI ESECUZIONE 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3" name="Freccia in giù 12"/>
          <p:cNvSpPr/>
          <p:nvPr/>
        </p:nvSpPr>
        <p:spPr bwMode="auto">
          <a:xfrm rot="18807193">
            <a:off x="6070795" y="727714"/>
            <a:ext cx="413026" cy="7359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>
                <a:rot lat="0" lon="0" rev="3000000"/>
              </a:camera>
              <a:lightRig rig="threePt" dir="t"/>
            </a:scene3d>
            <a:flatTx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22" name="Rettangolo 21"/>
          <p:cNvSpPr/>
          <p:nvPr/>
        </p:nvSpPr>
        <p:spPr bwMode="auto">
          <a:xfrm>
            <a:off x="179512" y="3858039"/>
            <a:ext cx="200340" cy="23947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400" dirty="0" smtClean="0">
                <a:latin typeface="Arial" charset="0"/>
                <a:ea typeface="ＭＳ Ｐゴシック" pitchFamily="32" charset="-128"/>
              </a:rPr>
              <a:t>STRUTTURA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632936" y="3573016"/>
            <a:ext cx="7989196" cy="2880319"/>
            <a:chOff x="1552755" y="3603779"/>
            <a:chExt cx="5805520" cy="2880319"/>
          </a:xfrm>
        </p:grpSpPr>
        <p:sp>
          <p:nvSpPr>
            <p:cNvPr id="14" name="Figura a mano libera 13"/>
            <p:cNvSpPr/>
            <p:nvPr/>
          </p:nvSpPr>
          <p:spPr>
            <a:xfrm>
              <a:off x="1822697" y="3603779"/>
              <a:ext cx="5259228" cy="2880319"/>
            </a:xfrm>
            <a:custGeom>
              <a:avLst/>
              <a:gdLst>
                <a:gd name="connsiteX0" fmla="*/ 0 w 1378565"/>
                <a:gd name="connsiteY0" fmla="*/ 137857 h 1620000"/>
                <a:gd name="connsiteX1" fmla="*/ 137857 w 1378565"/>
                <a:gd name="connsiteY1" fmla="*/ 0 h 1620000"/>
                <a:gd name="connsiteX2" fmla="*/ 1240709 w 1378565"/>
                <a:gd name="connsiteY2" fmla="*/ 0 h 1620000"/>
                <a:gd name="connsiteX3" fmla="*/ 1378566 w 1378565"/>
                <a:gd name="connsiteY3" fmla="*/ 137857 h 1620000"/>
                <a:gd name="connsiteX4" fmla="*/ 1378565 w 1378565"/>
                <a:gd name="connsiteY4" fmla="*/ 1482144 h 1620000"/>
                <a:gd name="connsiteX5" fmla="*/ 1240708 w 1378565"/>
                <a:gd name="connsiteY5" fmla="*/ 1620001 h 1620000"/>
                <a:gd name="connsiteX6" fmla="*/ 137857 w 1378565"/>
                <a:gd name="connsiteY6" fmla="*/ 1620000 h 1620000"/>
                <a:gd name="connsiteX7" fmla="*/ 0 w 1378565"/>
                <a:gd name="connsiteY7" fmla="*/ 1482143 h 1620000"/>
                <a:gd name="connsiteX8" fmla="*/ 0 w 1378565"/>
                <a:gd name="connsiteY8" fmla="*/ 137857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565" h="1620000">
                  <a:moveTo>
                    <a:pt x="0" y="137857"/>
                  </a:moveTo>
                  <a:cubicBezTo>
                    <a:pt x="0" y="61721"/>
                    <a:pt x="61721" y="0"/>
                    <a:pt x="137857" y="0"/>
                  </a:cubicBezTo>
                  <a:lnTo>
                    <a:pt x="1240709" y="0"/>
                  </a:lnTo>
                  <a:cubicBezTo>
                    <a:pt x="1316845" y="0"/>
                    <a:pt x="1378566" y="61721"/>
                    <a:pt x="1378566" y="137857"/>
                  </a:cubicBezTo>
                  <a:cubicBezTo>
                    <a:pt x="1378566" y="585953"/>
                    <a:pt x="1378565" y="1034048"/>
                    <a:pt x="1378565" y="1482144"/>
                  </a:cubicBezTo>
                  <a:cubicBezTo>
                    <a:pt x="1378565" y="1558280"/>
                    <a:pt x="1316844" y="1620001"/>
                    <a:pt x="1240708" y="1620001"/>
                  </a:cubicBezTo>
                  <a:lnTo>
                    <a:pt x="137857" y="1620000"/>
                  </a:lnTo>
                  <a:cubicBezTo>
                    <a:pt x="61721" y="1620000"/>
                    <a:pt x="0" y="1558279"/>
                    <a:pt x="0" y="1482143"/>
                  </a:cubicBezTo>
                  <a:lnTo>
                    <a:pt x="0" y="13785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497" tIns="111497" rIns="111497" bIns="111497" numCol="1" spcCol="1270" anchor="t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 smtClean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 smtClean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 smtClean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200" b="1" kern="1200" dirty="0" smtClean="0"/>
                <a:t>A- AZIONI CORRETTIVE NEI RIESAMI ANNUALI PRECEDENTI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200" b="1" kern="1200" dirty="0" smtClean="0"/>
                <a:t>B -  ANALISI DELLA SITUAZIONE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200" b="1" kern="1200" dirty="0" smtClean="0"/>
                <a:t>C - SWOT</a:t>
              </a:r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it-IT" sz="1200" b="1" kern="1200" dirty="0"/>
            </a:p>
            <a:p>
              <a:pPr marL="57150" lvl="1" indent="-5715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it-IT" sz="1200" b="1" dirty="0" smtClean="0"/>
                <a:t>D - </a:t>
              </a:r>
              <a:r>
                <a:rPr lang="it-IT" sz="1200" b="1" kern="1200" dirty="0" smtClean="0"/>
                <a:t>AZIONI CORRETTIVE PER A.A IN CORSO</a:t>
              </a:r>
              <a:endParaRPr lang="it-IT" sz="1200" b="1" kern="1200" dirty="0"/>
            </a:p>
          </p:txBody>
        </p:sp>
        <p:sp>
          <p:nvSpPr>
            <p:cNvPr id="5" name="Figura a mano libera 4"/>
            <p:cNvSpPr/>
            <p:nvPr/>
          </p:nvSpPr>
          <p:spPr>
            <a:xfrm>
              <a:off x="1552755" y="3891811"/>
              <a:ext cx="1376505" cy="765398"/>
            </a:xfrm>
            <a:custGeom>
              <a:avLst/>
              <a:gdLst>
                <a:gd name="connsiteX0" fmla="*/ 0 w 1378565"/>
                <a:gd name="connsiteY0" fmla="*/ 76540 h 765398"/>
                <a:gd name="connsiteX1" fmla="*/ 76540 w 1378565"/>
                <a:gd name="connsiteY1" fmla="*/ 0 h 765398"/>
                <a:gd name="connsiteX2" fmla="*/ 1302025 w 1378565"/>
                <a:gd name="connsiteY2" fmla="*/ 0 h 765398"/>
                <a:gd name="connsiteX3" fmla="*/ 1378565 w 1378565"/>
                <a:gd name="connsiteY3" fmla="*/ 76540 h 765398"/>
                <a:gd name="connsiteX4" fmla="*/ 1378565 w 1378565"/>
                <a:gd name="connsiteY4" fmla="*/ 688858 h 765398"/>
                <a:gd name="connsiteX5" fmla="*/ 1302025 w 1378565"/>
                <a:gd name="connsiteY5" fmla="*/ 765398 h 765398"/>
                <a:gd name="connsiteX6" fmla="*/ 76540 w 1378565"/>
                <a:gd name="connsiteY6" fmla="*/ 765398 h 765398"/>
                <a:gd name="connsiteX7" fmla="*/ 0 w 1378565"/>
                <a:gd name="connsiteY7" fmla="*/ 688858 h 765398"/>
                <a:gd name="connsiteX8" fmla="*/ 0 w 1378565"/>
                <a:gd name="connsiteY8" fmla="*/ 76540 h 76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565" h="765398">
                  <a:moveTo>
                    <a:pt x="0" y="76540"/>
                  </a:moveTo>
                  <a:cubicBezTo>
                    <a:pt x="0" y="34268"/>
                    <a:pt x="34268" y="0"/>
                    <a:pt x="76540" y="0"/>
                  </a:cubicBezTo>
                  <a:lnTo>
                    <a:pt x="1302025" y="0"/>
                  </a:lnTo>
                  <a:cubicBezTo>
                    <a:pt x="1344297" y="0"/>
                    <a:pt x="1378565" y="34268"/>
                    <a:pt x="1378565" y="76540"/>
                  </a:cubicBezTo>
                  <a:lnTo>
                    <a:pt x="1378565" y="688858"/>
                  </a:lnTo>
                  <a:cubicBezTo>
                    <a:pt x="1378565" y="731130"/>
                    <a:pt x="1344297" y="765398"/>
                    <a:pt x="1302025" y="765398"/>
                  </a:cubicBezTo>
                  <a:lnTo>
                    <a:pt x="76540" y="765398"/>
                  </a:lnTo>
                  <a:cubicBezTo>
                    <a:pt x="34268" y="765398"/>
                    <a:pt x="0" y="731130"/>
                    <a:pt x="0" y="688858"/>
                  </a:cubicBezTo>
                  <a:lnTo>
                    <a:pt x="0" y="765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293233" numCol="1" spcCol="1270" anchor="t" anchorCtr="0">
              <a:noAutofit/>
            </a:bodyPr>
            <a:lstStyle/>
            <a:p>
              <a:pPr lvl="0" algn="ctr" defTabSz="4445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dirty="0" smtClean="0">
                  <a:solidFill>
                    <a:schemeClr val="tx1"/>
                  </a:solidFill>
                </a:rPr>
                <a:t>1.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dirty="0" smtClean="0">
                  <a:solidFill>
                    <a:schemeClr val="tx1"/>
                  </a:solidFill>
                </a:rPr>
                <a:t>I</a:t>
              </a:r>
              <a:r>
                <a:rPr lang="it-IT" sz="1200" b="1" kern="1200" dirty="0" smtClean="0">
                  <a:solidFill>
                    <a:schemeClr val="tx1"/>
                  </a:solidFill>
                </a:rPr>
                <a:t>NGRESSO, PERCORSO, USCITA DAL CDS</a:t>
              </a:r>
              <a:endParaRPr lang="it-IT" sz="1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Figura a mano libera 14"/>
            <p:cNvSpPr/>
            <p:nvPr/>
          </p:nvSpPr>
          <p:spPr>
            <a:xfrm>
              <a:off x="3138246" y="4124653"/>
              <a:ext cx="443049" cy="343222"/>
            </a:xfrm>
            <a:custGeom>
              <a:avLst/>
              <a:gdLst>
                <a:gd name="connsiteX0" fmla="*/ 0 w 443049"/>
                <a:gd name="connsiteY0" fmla="*/ 68644 h 343222"/>
                <a:gd name="connsiteX1" fmla="*/ 271438 w 443049"/>
                <a:gd name="connsiteY1" fmla="*/ 68644 h 343222"/>
                <a:gd name="connsiteX2" fmla="*/ 271438 w 443049"/>
                <a:gd name="connsiteY2" fmla="*/ 0 h 343222"/>
                <a:gd name="connsiteX3" fmla="*/ 443049 w 443049"/>
                <a:gd name="connsiteY3" fmla="*/ 171611 h 343222"/>
                <a:gd name="connsiteX4" fmla="*/ 271438 w 443049"/>
                <a:gd name="connsiteY4" fmla="*/ 343222 h 343222"/>
                <a:gd name="connsiteX5" fmla="*/ 271438 w 443049"/>
                <a:gd name="connsiteY5" fmla="*/ 274578 h 343222"/>
                <a:gd name="connsiteX6" fmla="*/ 0 w 443049"/>
                <a:gd name="connsiteY6" fmla="*/ 274578 h 343222"/>
                <a:gd name="connsiteX7" fmla="*/ 0 w 443049"/>
                <a:gd name="connsiteY7" fmla="*/ 68644 h 34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049" h="343222">
                  <a:moveTo>
                    <a:pt x="0" y="68644"/>
                  </a:moveTo>
                  <a:lnTo>
                    <a:pt x="271438" y="68644"/>
                  </a:lnTo>
                  <a:lnTo>
                    <a:pt x="271438" y="0"/>
                  </a:lnTo>
                  <a:lnTo>
                    <a:pt x="443049" y="171611"/>
                  </a:lnTo>
                  <a:lnTo>
                    <a:pt x="271438" y="343222"/>
                  </a:lnTo>
                  <a:lnTo>
                    <a:pt x="271438" y="274578"/>
                  </a:lnTo>
                  <a:lnTo>
                    <a:pt x="0" y="274578"/>
                  </a:lnTo>
                  <a:lnTo>
                    <a:pt x="0" y="6864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8644" rIns="102967" bIns="6864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800" kern="1200"/>
            </a:p>
          </p:txBody>
        </p:sp>
        <p:sp>
          <p:nvSpPr>
            <p:cNvPr id="18" name="Figura a mano libera 17"/>
            <p:cNvSpPr/>
            <p:nvPr/>
          </p:nvSpPr>
          <p:spPr>
            <a:xfrm>
              <a:off x="5352753" y="4124653"/>
              <a:ext cx="443049" cy="343222"/>
            </a:xfrm>
            <a:custGeom>
              <a:avLst/>
              <a:gdLst>
                <a:gd name="connsiteX0" fmla="*/ 0 w 443049"/>
                <a:gd name="connsiteY0" fmla="*/ 68644 h 343222"/>
                <a:gd name="connsiteX1" fmla="*/ 271438 w 443049"/>
                <a:gd name="connsiteY1" fmla="*/ 68644 h 343222"/>
                <a:gd name="connsiteX2" fmla="*/ 271438 w 443049"/>
                <a:gd name="connsiteY2" fmla="*/ 0 h 343222"/>
                <a:gd name="connsiteX3" fmla="*/ 443049 w 443049"/>
                <a:gd name="connsiteY3" fmla="*/ 171611 h 343222"/>
                <a:gd name="connsiteX4" fmla="*/ 271438 w 443049"/>
                <a:gd name="connsiteY4" fmla="*/ 343222 h 343222"/>
                <a:gd name="connsiteX5" fmla="*/ 271438 w 443049"/>
                <a:gd name="connsiteY5" fmla="*/ 274578 h 343222"/>
                <a:gd name="connsiteX6" fmla="*/ 0 w 443049"/>
                <a:gd name="connsiteY6" fmla="*/ 274578 h 343222"/>
                <a:gd name="connsiteX7" fmla="*/ 0 w 443049"/>
                <a:gd name="connsiteY7" fmla="*/ 68644 h 34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3049" h="343222">
                  <a:moveTo>
                    <a:pt x="0" y="68644"/>
                  </a:moveTo>
                  <a:lnTo>
                    <a:pt x="271438" y="68644"/>
                  </a:lnTo>
                  <a:lnTo>
                    <a:pt x="271438" y="0"/>
                  </a:lnTo>
                  <a:lnTo>
                    <a:pt x="443049" y="171611"/>
                  </a:lnTo>
                  <a:lnTo>
                    <a:pt x="271438" y="343222"/>
                  </a:lnTo>
                  <a:lnTo>
                    <a:pt x="271438" y="274578"/>
                  </a:lnTo>
                  <a:lnTo>
                    <a:pt x="0" y="274578"/>
                  </a:lnTo>
                  <a:lnTo>
                    <a:pt x="0" y="6864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8644" rIns="102967" bIns="68644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800" kern="1200"/>
            </a:p>
          </p:txBody>
        </p:sp>
        <p:sp>
          <p:nvSpPr>
            <p:cNvPr id="16" name="Figura a mano libera 15"/>
            <p:cNvSpPr/>
            <p:nvPr/>
          </p:nvSpPr>
          <p:spPr>
            <a:xfrm>
              <a:off x="3765203" y="3891811"/>
              <a:ext cx="1378565" cy="765398"/>
            </a:xfrm>
            <a:custGeom>
              <a:avLst/>
              <a:gdLst>
                <a:gd name="connsiteX0" fmla="*/ 0 w 1378565"/>
                <a:gd name="connsiteY0" fmla="*/ 76540 h 765398"/>
                <a:gd name="connsiteX1" fmla="*/ 76540 w 1378565"/>
                <a:gd name="connsiteY1" fmla="*/ 0 h 765398"/>
                <a:gd name="connsiteX2" fmla="*/ 1302025 w 1378565"/>
                <a:gd name="connsiteY2" fmla="*/ 0 h 765398"/>
                <a:gd name="connsiteX3" fmla="*/ 1378565 w 1378565"/>
                <a:gd name="connsiteY3" fmla="*/ 76540 h 765398"/>
                <a:gd name="connsiteX4" fmla="*/ 1378565 w 1378565"/>
                <a:gd name="connsiteY4" fmla="*/ 688858 h 765398"/>
                <a:gd name="connsiteX5" fmla="*/ 1302025 w 1378565"/>
                <a:gd name="connsiteY5" fmla="*/ 765398 h 765398"/>
                <a:gd name="connsiteX6" fmla="*/ 76540 w 1378565"/>
                <a:gd name="connsiteY6" fmla="*/ 765398 h 765398"/>
                <a:gd name="connsiteX7" fmla="*/ 0 w 1378565"/>
                <a:gd name="connsiteY7" fmla="*/ 688858 h 765398"/>
                <a:gd name="connsiteX8" fmla="*/ 0 w 1378565"/>
                <a:gd name="connsiteY8" fmla="*/ 76540 h 76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565" h="765398">
                  <a:moveTo>
                    <a:pt x="0" y="76540"/>
                  </a:moveTo>
                  <a:cubicBezTo>
                    <a:pt x="0" y="34268"/>
                    <a:pt x="34268" y="0"/>
                    <a:pt x="76540" y="0"/>
                  </a:cubicBezTo>
                  <a:lnTo>
                    <a:pt x="1302025" y="0"/>
                  </a:lnTo>
                  <a:cubicBezTo>
                    <a:pt x="1344297" y="0"/>
                    <a:pt x="1378565" y="34268"/>
                    <a:pt x="1378565" y="76540"/>
                  </a:cubicBezTo>
                  <a:lnTo>
                    <a:pt x="1378565" y="688858"/>
                  </a:lnTo>
                  <a:cubicBezTo>
                    <a:pt x="1378565" y="731130"/>
                    <a:pt x="1344297" y="765398"/>
                    <a:pt x="1302025" y="765398"/>
                  </a:cubicBezTo>
                  <a:lnTo>
                    <a:pt x="76540" y="765398"/>
                  </a:lnTo>
                  <a:cubicBezTo>
                    <a:pt x="34268" y="765398"/>
                    <a:pt x="0" y="731130"/>
                    <a:pt x="0" y="688858"/>
                  </a:cubicBezTo>
                  <a:lnTo>
                    <a:pt x="0" y="765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293233" numCol="1" spcCol="1270" anchor="t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kern="1200" dirty="0" smtClean="0">
                  <a:solidFill>
                    <a:schemeClr val="tx1"/>
                  </a:solidFill>
                </a:rPr>
                <a:t>2.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kern="1200" dirty="0" smtClean="0">
                  <a:solidFill>
                    <a:schemeClr val="tx1"/>
                  </a:solidFill>
                </a:rPr>
                <a:t>ESPERIENZA DELLO STUDENTE</a:t>
              </a:r>
              <a:endParaRPr lang="it-IT" sz="1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Figura a mano libera 18"/>
            <p:cNvSpPr/>
            <p:nvPr/>
          </p:nvSpPr>
          <p:spPr>
            <a:xfrm>
              <a:off x="5979710" y="3891811"/>
              <a:ext cx="1378565" cy="765398"/>
            </a:xfrm>
            <a:custGeom>
              <a:avLst/>
              <a:gdLst>
                <a:gd name="connsiteX0" fmla="*/ 0 w 1378565"/>
                <a:gd name="connsiteY0" fmla="*/ 76540 h 765398"/>
                <a:gd name="connsiteX1" fmla="*/ 76540 w 1378565"/>
                <a:gd name="connsiteY1" fmla="*/ 0 h 765398"/>
                <a:gd name="connsiteX2" fmla="*/ 1302025 w 1378565"/>
                <a:gd name="connsiteY2" fmla="*/ 0 h 765398"/>
                <a:gd name="connsiteX3" fmla="*/ 1378565 w 1378565"/>
                <a:gd name="connsiteY3" fmla="*/ 76540 h 765398"/>
                <a:gd name="connsiteX4" fmla="*/ 1378565 w 1378565"/>
                <a:gd name="connsiteY4" fmla="*/ 688858 h 765398"/>
                <a:gd name="connsiteX5" fmla="*/ 1302025 w 1378565"/>
                <a:gd name="connsiteY5" fmla="*/ 765398 h 765398"/>
                <a:gd name="connsiteX6" fmla="*/ 76540 w 1378565"/>
                <a:gd name="connsiteY6" fmla="*/ 765398 h 765398"/>
                <a:gd name="connsiteX7" fmla="*/ 0 w 1378565"/>
                <a:gd name="connsiteY7" fmla="*/ 688858 h 765398"/>
                <a:gd name="connsiteX8" fmla="*/ 0 w 1378565"/>
                <a:gd name="connsiteY8" fmla="*/ 76540 h 765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8565" h="765398">
                  <a:moveTo>
                    <a:pt x="0" y="76540"/>
                  </a:moveTo>
                  <a:cubicBezTo>
                    <a:pt x="0" y="34268"/>
                    <a:pt x="34268" y="0"/>
                    <a:pt x="76540" y="0"/>
                  </a:cubicBezTo>
                  <a:lnTo>
                    <a:pt x="1302025" y="0"/>
                  </a:lnTo>
                  <a:cubicBezTo>
                    <a:pt x="1344297" y="0"/>
                    <a:pt x="1378565" y="34268"/>
                    <a:pt x="1378565" y="76540"/>
                  </a:cubicBezTo>
                  <a:lnTo>
                    <a:pt x="1378565" y="688858"/>
                  </a:lnTo>
                  <a:cubicBezTo>
                    <a:pt x="1378565" y="731130"/>
                    <a:pt x="1344297" y="765398"/>
                    <a:pt x="1302025" y="765398"/>
                  </a:cubicBezTo>
                  <a:lnTo>
                    <a:pt x="76540" y="765398"/>
                  </a:lnTo>
                  <a:cubicBezTo>
                    <a:pt x="34268" y="765398"/>
                    <a:pt x="0" y="731130"/>
                    <a:pt x="0" y="688858"/>
                  </a:cubicBezTo>
                  <a:lnTo>
                    <a:pt x="0" y="765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293233" numCol="1" spcCol="1270" anchor="t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200" b="1" dirty="0" smtClean="0">
                  <a:solidFill>
                    <a:schemeClr val="tx1"/>
                  </a:solidFill>
                </a:rPr>
                <a:t>3. ACCOMPAGNAMENTO AL MONDO DEL LAVORO </a:t>
              </a:r>
              <a:endParaRPr lang="it-IT" sz="12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90867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03848" y="38030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INFORMAZIONI e DATI 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55576" y="1124744"/>
            <a:ext cx="7488832" cy="565795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it-IT" sz="1200" b="1" dirty="0" smtClean="0"/>
              <a:t>Report  DATAMART </a:t>
            </a:r>
            <a:r>
              <a:rPr lang="it-IT" sz="1200" dirty="0" smtClean="0"/>
              <a:t>(Fonte: SCON) </a:t>
            </a:r>
          </a:p>
          <a:p>
            <a:pPr lvl="0"/>
            <a:endParaRPr lang="it-IT" sz="1200" dirty="0" smtClean="0"/>
          </a:p>
          <a:p>
            <a:pPr lvl="0"/>
            <a:r>
              <a:rPr lang="it-IT" sz="1200" dirty="0" smtClean="0"/>
              <a:t>estratto dai Manager Didattici per i CdS e da SCON per aree omogenee </a:t>
            </a:r>
          </a:p>
          <a:p>
            <a:pPr lvl="0"/>
            <a:endParaRPr lang="it-IT" sz="1200" dirty="0" smtClean="0">
              <a:solidFill>
                <a:srgbClr val="05777D"/>
              </a:solidFill>
            </a:endParaRPr>
          </a:p>
          <a:p>
            <a:pPr lvl="0"/>
            <a:r>
              <a:rPr lang="it-IT" sz="1200" dirty="0" smtClean="0">
                <a:solidFill>
                  <a:srgbClr val="05777D"/>
                </a:solidFill>
              </a:rPr>
              <a:t>(10 dicembre per LT,  aggiornamento al 9 gennaio per LM) </a:t>
            </a:r>
            <a:r>
              <a:rPr lang="it-IT" sz="1200" dirty="0" smtClean="0"/>
              <a:t>che contiene i seguenti dati:</a:t>
            </a:r>
          </a:p>
          <a:p>
            <a:pPr lvl="0"/>
            <a:endParaRPr lang="it-IT" sz="1200" dirty="0" smtClean="0"/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200" dirty="0" smtClean="0"/>
              <a:t>Iscritti </a:t>
            </a:r>
            <a:r>
              <a:rPr lang="it-IT" sz="1200" dirty="0"/>
              <a:t>al I anno, di cui immatricolati I anno, di cui </a:t>
            </a:r>
            <a:r>
              <a:rPr lang="it-IT" sz="1200" dirty="0" err="1"/>
              <a:t>imm</a:t>
            </a:r>
            <a:r>
              <a:rPr lang="it-IT" sz="1200" dirty="0"/>
              <a:t>. puri </a:t>
            </a:r>
            <a:r>
              <a:rPr lang="it-IT" sz="1200" u="sng" dirty="0"/>
              <a:t>(anche genere M,F)</a:t>
            </a:r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200" dirty="0"/>
              <a:t>Immatricolati per provenienza geografica</a:t>
            </a:r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200" u="sng" dirty="0" smtClean="0"/>
              <a:t>Immatricolati per provenienza geografica - dettaglio residenza</a:t>
            </a:r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200" dirty="0" smtClean="0"/>
              <a:t>Immatricolati per tipo di scuola </a:t>
            </a:r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200" u="sng" dirty="0" smtClean="0"/>
              <a:t>Immatricolati </a:t>
            </a:r>
            <a:r>
              <a:rPr lang="it-IT" sz="1200" u="sng" dirty="0"/>
              <a:t>per tipo di scuola - dettaglio tipologia scuola</a:t>
            </a:r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200" u="sng" dirty="0" smtClean="0"/>
              <a:t>Immatricolati </a:t>
            </a:r>
            <a:r>
              <a:rPr lang="it-IT" sz="1200" u="sng" dirty="0"/>
              <a:t>per Ateneo di provenienza (solo per lauree magistrali) - dettaglio Ateneo e corso</a:t>
            </a:r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200" dirty="0"/>
              <a:t>Classe di voto maturità Immatricolati al I anno </a:t>
            </a:r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200" dirty="0"/>
              <a:t>Voto mediano maturità Immatricolati al I anno </a:t>
            </a:r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200" u="sng" dirty="0"/>
              <a:t>Trasferimenti in entrata (ateneo e corso di provenienza, anno di corso di destinazione)</a:t>
            </a:r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200" u="sng" dirty="0"/>
              <a:t>Passaggi in entrata (corso di provenienza e anno di corso di destinazione</a:t>
            </a:r>
            <a:r>
              <a:rPr lang="it-IT" sz="1200" u="sng" dirty="0" smtClean="0"/>
              <a:t>)</a:t>
            </a:r>
          </a:p>
          <a:p>
            <a:pPr marL="685800" lvl="1" indent="-22860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it-IT" sz="1200" dirty="0" smtClean="0"/>
              <a:t>Laureati in corso e fuori corso per anno accademico </a:t>
            </a:r>
            <a:endParaRPr lang="it-IT" sz="1200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it-IT" sz="1200" dirty="0" smtClean="0"/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it-IT" sz="1200" dirty="0"/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it-IT" sz="1200" dirty="0"/>
              <a:t>Andamento della coorte - report A, </a:t>
            </a:r>
            <a:r>
              <a:rPr lang="it-IT" sz="1200" u="sng" dirty="0"/>
              <a:t>B, C, D, </a:t>
            </a:r>
            <a:r>
              <a:rPr lang="it-IT" sz="1200" u="sng" dirty="0" smtClean="0"/>
              <a:t>E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it-IT" sz="1200" u="sng" dirty="0"/>
          </a:p>
          <a:p>
            <a:pPr lvl="1"/>
            <a:r>
              <a:rPr lang="it-IT" sz="1200" dirty="0"/>
              <a:t>	</a:t>
            </a:r>
            <a:r>
              <a:rPr lang="it-IT" sz="1200" dirty="0" smtClean="0"/>
              <a:t>A </a:t>
            </a:r>
            <a:r>
              <a:rPr lang="it-IT" sz="1200" u="sng" dirty="0"/>
              <a:t>studenti con almeno 5 crediti, 12 crediti, voto </a:t>
            </a:r>
            <a:r>
              <a:rPr lang="it-IT" sz="1200" u="sng" dirty="0" smtClean="0"/>
              <a:t>mediano</a:t>
            </a:r>
            <a:endParaRPr lang="it-IT" sz="1200" u="sng" dirty="0"/>
          </a:p>
          <a:p>
            <a:pPr lvl="1"/>
            <a:r>
              <a:rPr lang="it-IT" sz="1200" dirty="0"/>
              <a:t>	B </a:t>
            </a:r>
            <a:r>
              <a:rPr lang="it-IT" sz="1200" u="sng" dirty="0"/>
              <a:t>dettaglio Attività Didattica </a:t>
            </a:r>
            <a:r>
              <a:rPr lang="it-IT" sz="1200" u="sng" dirty="0" smtClean="0"/>
              <a:t>(A.D.) sostenute per </a:t>
            </a:r>
            <a:r>
              <a:rPr lang="it-IT" sz="1200" u="sng" dirty="0" err="1" smtClean="0"/>
              <a:t>a.a</a:t>
            </a:r>
            <a:r>
              <a:rPr lang="it-IT" sz="1200" u="sng" dirty="0" smtClean="0"/>
              <a:t>. </a:t>
            </a:r>
            <a:endParaRPr lang="it-IT" sz="1200" u="sng" dirty="0"/>
          </a:p>
          <a:p>
            <a:pPr lvl="1"/>
            <a:r>
              <a:rPr lang="it-IT" sz="1200" dirty="0"/>
              <a:t>	C </a:t>
            </a:r>
            <a:r>
              <a:rPr lang="it-IT" sz="1200" u="sng" dirty="0" err="1" smtClean="0"/>
              <a:t>a.a</a:t>
            </a:r>
            <a:r>
              <a:rPr lang="it-IT" sz="1200" u="sng" dirty="0" smtClean="0"/>
              <a:t>. e relative A.D. sostenute</a:t>
            </a:r>
          </a:p>
          <a:p>
            <a:pPr lvl="1"/>
            <a:r>
              <a:rPr lang="it-IT" sz="1200" dirty="0" smtClean="0"/>
              <a:t>	D </a:t>
            </a:r>
            <a:r>
              <a:rPr lang="it-IT" sz="1200" u="sng" dirty="0" smtClean="0"/>
              <a:t>A.D. sostenute dagli studenti che si iscrivono al II anno</a:t>
            </a:r>
          </a:p>
          <a:p>
            <a:pPr lvl="1"/>
            <a:r>
              <a:rPr lang="it-IT" sz="1200" dirty="0"/>
              <a:t>	</a:t>
            </a:r>
            <a:r>
              <a:rPr lang="it-IT" sz="1200" dirty="0" smtClean="0"/>
              <a:t>E </a:t>
            </a:r>
            <a:r>
              <a:rPr lang="it-IT" sz="1200" u="sng" dirty="0" smtClean="0"/>
              <a:t>A.D. </a:t>
            </a:r>
            <a:r>
              <a:rPr lang="it-IT" sz="1200" u="sng" dirty="0"/>
              <a:t>sostenute dagli studenti che NON si </a:t>
            </a:r>
            <a:r>
              <a:rPr lang="it-IT" sz="1200" u="sng" dirty="0" smtClean="0"/>
              <a:t>iscrivono </a:t>
            </a:r>
            <a:r>
              <a:rPr lang="it-IT" sz="1200" u="sng" dirty="0"/>
              <a:t>al II </a:t>
            </a:r>
            <a:r>
              <a:rPr lang="it-IT" sz="1200" u="sng" dirty="0" smtClean="0"/>
              <a:t>anno</a:t>
            </a:r>
          </a:p>
          <a:p>
            <a:pPr lvl="1"/>
            <a:endParaRPr lang="it-IT" sz="1200" u="sng" dirty="0"/>
          </a:p>
          <a:p>
            <a:pPr lvl="1"/>
            <a:endParaRPr lang="it-IT" sz="1200" dirty="0" smtClean="0"/>
          </a:p>
          <a:p>
            <a:pPr lvl="0"/>
            <a:r>
              <a:rPr lang="it-IT" sz="1100" b="1" i="1" dirty="0" smtClean="0">
                <a:solidFill>
                  <a:srgbClr val="05777D"/>
                </a:solidFill>
              </a:rPr>
              <a:t> </a:t>
            </a:r>
            <a:r>
              <a:rPr lang="it-IT" sz="1100" dirty="0" smtClean="0"/>
              <a:t>NOTA:  il testo </a:t>
            </a:r>
            <a:r>
              <a:rPr lang="it-IT" sz="1100" u="sng" dirty="0" smtClean="0"/>
              <a:t>sottolineato</a:t>
            </a:r>
            <a:r>
              <a:rPr lang="it-IT" sz="1100" dirty="0" smtClean="0"/>
              <a:t> è riferito ai dati nuovi, introdotti quest’anno</a:t>
            </a:r>
            <a:endParaRPr lang="it-IT" sz="1200" dirty="0" smtClean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1329009677"/>
              </p:ext>
            </p:extLst>
          </p:nvPr>
        </p:nvGraphicFramePr>
        <p:xfrm>
          <a:off x="1763688" y="692696"/>
          <a:ext cx="5400600" cy="403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7784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03848" y="38030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INFORMAZIONI e DATI 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55576" y="1124744"/>
            <a:ext cx="7488832" cy="284693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/>
            <a:endParaRPr lang="it-IT" sz="1200" dirty="0" smtClean="0"/>
          </a:p>
          <a:p>
            <a:pPr marL="171450" lvl="0" indent="-171450">
              <a:buFont typeface="Wingdings" pitchFamily="2" charset="2"/>
              <a:buChar char="§"/>
            </a:pPr>
            <a:endParaRPr lang="it-IT" sz="12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it-IT" sz="1200" b="1" dirty="0" smtClean="0"/>
              <a:t>Dati di mobilità internazionale e tirocini </a:t>
            </a:r>
            <a:r>
              <a:rPr lang="it-IT" sz="1200" dirty="0" smtClean="0"/>
              <a:t>(Fonte: elaborazioni SCON su dati ASTU)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it-IT" sz="1200" dirty="0" smtClean="0"/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it-IT" sz="120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it-IT" sz="1200" b="1" dirty="0"/>
              <a:t>Azioni correttive </a:t>
            </a:r>
            <a:r>
              <a:rPr lang="it-IT" sz="1200" dirty="0"/>
              <a:t>intraprese </a:t>
            </a:r>
            <a:r>
              <a:rPr lang="it-IT" sz="1200" dirty="0" smtClean="0"/>
              <a:t>precedentemente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it-IT" sz="1100" dirty="0"/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it-IT" sz="1200" b="1" dirty="0" smtClean="0"/>
          </a:p>
          <a:p>
            <a:pPr marL="36000" lvl="0" indent="-171450">
              <a:buFont typeface="Wingdings" panose="05000000000000000000" pitchFamily="2" charset="2"/>
              <a:buChar char="Ø"/>
            </a:pPr>
            <a:r>
              <a:rPr lang="it-IT" sz="1200" b="1" dirty="0" smtClean="0"/>
              <a:t>ALTRI </a:t>
            </a:r>
            <a:r>
              <a:rPr lang="it-IT" sz="1200" b="1" dirty="0"/>
              <a:t>DATI </a:t>
            </a:r>
            <a:r>
              <a:rPr lang="it-IT" sz="1200" b="1" dirty="0" smtClean="0"/>
              <a:t>CONSULTABILI </a:t>
            </a:r>
            <a:r>
              <a:rPr lang="it-IT" sz="1200" dirty="0" smtClean="0"/>
              <a:t>(su iniziativa CdS)</a:t>
            </a:r>
          </a:p>
          <a:p>
            <a:pPr marL="36000" lvl="0" indent="-171450">
              <a:buFont typeface="Wingdings" panose="05000000000000000000" pitchFamily="2" charset="2"/>
              <a:buChar char="Ø"/>
            </a:pPr>
            <a:endParaRPr lang="it-IT" sz="1200" dirty="0" smtClean="0"/>
          </a:p>
          <a:p>
            <a:pPr marL="504000" defTabSz="216000">
              <a:buFont typeface="Arial" panose="020B0604020202020204" pitchFamily="34" charset="0"/>
              <a:buChar char="•"/>
            </a:pPr>
            <a:r>
              <a:rPr lang="it-IT" sz="1200" b="1" dirty="0" smtClean="0"/>
              <a:t>	</a:t>
            </a:r>
            <a:r>
              <a:rPr lang="it-IT" sz="1200" dirty="0" smtClean="0"/>
              <a:t>Dati </a:t>
            </a:r>
            <a:r>
              <a:rPr lang="it-IT" sz="1200" dirty="0"/>
              <a:t>delle </a:t>
            </a:r>
            <a:r>
              <a:rPr lang="it-IT" sz="1200" dirty="0" err="1" smtClean="0"/>
              <a:t>pre</a:t>
            </a:r>
            <a:r>
              <a:rPr lang="it-IT" sz="1200" dirty="0" smtClean="0"/>
              <a:t>-immatricolazioni</a:t>
            </a:r>
          </a:p>
          <a:p>
            <a:pPr marL="504000" defTabSz="216000">
              <a:buFont typeface="Arial" panose="020B0604020202020204" pitchFamily="34" charset="0"/>
              <a:buChar char="•"/>
            </a:pPr>
            <a:r>
              <a:rPr lang="it-IT" sz="1200" dirty="0"/>
              <a:t> </a:t>
            </a:r>
            <a:r>
              <a:rPr lang="it-IT" sz="1200" dirty="0" smtClean="0"/>
              <a:t> Esiti </a:t>
            </a:r>
            <a:r>
              <a:rPr lang="it-IT" sz="1200" dirty="0"/>
              <a:t>delle prove d’accesso, test di ammissione, valutazione della preparazione personale degli </a:t>
            </a:r>
            <a:r>
              <a:rPr lang="it-IT" sz="1200" dirty="0" smtClean="0"/>
              <a:t>	studenti </a:t>
            </a:r>
          </a:p>
          <a:p>
            <a:pPr marL="504000" defTabSz="216000">
              <a:buFont typeface="Arial" panose="020B0604020202020204" pitchFamily="34" charset="0"/>
              <a:buChar char="•"/>
            </a:pPr>
            <a:r>
              <a:rPr lang="it-IT" sz="1200" dirty="0" smtClean="0"/>
              <a:t>  Posizionamento </a:t>
            </a:r>
            <a:r>
              <a:rPr lang="it-IT" sz="1200" dirty="0"/>
              <a:t>del CdS nelle indagini </a:t>
            </a:r>
            <a:r>
              <a:rPr lang="it-IT" sz="1200" dirty="0" smtClean="0"/>
              <a:t>CENSIS</a:t>
            </a:r>
          </a:p>
          <a:p>
            <a:pPr marL="504000" defTabSz="216000"/>
            <a:endParaRPr lang="it-IT" sz="1200" dirty="0" smtClean="0"/>
          </a:p>
        </p:txBody>
      </p:sp>
      <p:graphicFrame>
        <p:nvGraphicFramePr>
          <p:cNvPr id="6" name="Diagramma 5"/>
          <p:cNvGraphicFramePr/>
          <p:nvPr>
            <p:extLst/>
          </p:nvPr>
        </p:nvGraphicFramePr>
        <p:xfrm>
          <a:off x="1763688" y="692696"/>
          <a:ext cx="5400600" cy="403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2506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03848" y="38030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INFORMAZIONI e DATI 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1474906"/>
            <a:ext cx="856895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200" b="1" dirty="0" smtClean="0"/>
              <a:t>Opinioni degli studenti </a:t>
            </a:r>
            <a:r>
              <a:rPr lang="it-IT" sz="1200" dirty="0" smtClean="0"/>
              <a:t>sulle attività didattiche attraverso: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200" dirty="0" smtClean="0"/>
          </a:p>
          <a:p>
            <a:pPr marL="450850" lvl="0" algn="just"/>
            <a:r>
              <a:rPr lang="it-IT" sz="1200" dirty="0" smtClean="0"/>
              <a:t>- questionari di valutazione della didattica (sito web CdS- </a:t>
            </a:r>
            <a:r>
              <a:rPr lang="it-IT" sz="1200" dirty="0" err="1" smtClean="0"/>
              <a:t>a.a</a:t>
            </a:r>
            <a:r>
              <a:rPr lang="it-IT" sz="1200" dirty="0" smtClean="0"/>
              <a:t>. 2013 -14, fonte SCON)</a:t>
            </a:r>
          </a:p>
          <a:p>
            <a:pPr marL="438150" lvl="0" algn="just"/>
            <a:r>
              <a:rPr lang="it-IT" sz="1200" dirty="0" smtClean="0"/>
              <a:t>- segnalazioni pervenute al Manager Didattico di riferimento o ai Tutor</a:t>
            </a:r>
          </a:p>
          <a:p>
            <a:pPr marL="609600" lvl="0" indent="-171450" algn="just">
              <a:buFont typeface="Wingdings" panose="05000000000000000000" pitchFamily="2" charset="2"/>
              <a:buChar char="Ø"/>
            </a:pPr>
            <a:endParaRPr lang="it-IT" sz="12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200" b="1" dirty="0"/>
              <a:t>A</a:t>
            </a:r>
            <a:r>
              <a:rPr lang="it-IT" sz="1200" b="1" dirty="0" smtClean="0"/>
              <a:t>ltre segnalazioni </a:t>
            </a:r>
            <a:r>
              <a:rPr lang="it-IT" sz="1200" dirty="0"/>
              <a:t>emerse in </a:t>
            </a:r>
            <a:r>
              <a:rPr lang="it-IT" sz="1200" b="1" dirty="0"/>
              <a:t>riunioni</a:t>
            </a:r>
            <a:r>
              <a:rPr lang="it-IT" sz="1200" dirty="0"/>
              <a:t> del CdS o del Dipartimento o pervenute da docenti o da </a:t>
            </a:r>
            <a:r>
              <a:rPr lang="it-IT" sz="1200" b="1" dirty="0"/>
              <a:t>rappresentanti degli studenti </a:t>
            </a:r>
            <a:endParaRPr lang="it-IT" sz="1200" b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200" b="1" dirty="0" smtClean="0"/>
          </a:p>
          <a:p>
            <a:pPr lvl="0" algn="just" defTabSz="396000"/>
            <a:r>
              <a:rPr lang="it-IT" sz="1200" dirty="0" smtClean="0"/>
              <a:t>	- sulle condizioni di svolgimento delle attività di studio,  sui contenuti della formazione</a:t>
            </a:r>
          </a:p>
          <a:p>
            <a:pPr lvl="0" algn="just" defTabSz="396000"/>
            <a:r>
              <a:rPr lang="it-IT" sz="1200" dirty="0"/>
              <a:t>	</a:t>
            </a:r>
            <a:r>
              <a:rPr lang="it-IT" sz="1200" dirty="0" smtClean="0"/>
              <a:t> (</a:t>
            </a:r>
            <a:r>
              <a:rPr lang="it-IT" sz="1200" dirty="0"/>
              <a:t>segnalazioni pervenute tramite chi collabora all’organizzazione delle attività didattiche </a:t>
            </a:r>
            <a:r>
              <a:rPr lang="it-IT" sz="1200" dirty="0" smtClean="0"/>
              <a:t>- </a:t>
            </a:r>
            <a:r>
              <a:rPr lang="it-IT" sz="1200" dirty="0"/>
              <a:t>eventuali fattori che possano </a:t>
            </a:r>
            <a:r>
              <a:rPr lang="it-IT" sz="1200" dirty="0" smtClean="0"/>
              <a:t>	aver </a:t>
            </a:r>
            <a:r>
              <a:rPr lang="it-IT" sz="1200" dirty="0"/>
              <a:t>ostacolato o impedito il regolare svolgimento delle attività di insegnamento o di </a:t>
            </a:r>
            <a:r>
              <a:rPr lang="it-IT" sz="1200" dirty="0" smtClean="0"/>
              <a:t>apprendimento - </a:t>
            </a:r>
            <a:r>
              <a:rPr lang="it-IT" sz="1200" dirty="0"/>
              <a:t>eventuale </a:t>
            </a:r>
            <a:r>
              <a:rPr lang="it-IT" sz="1200" dirty="0" smtClean="0"/>
              <a:t>	necessità </a:t>
            </a:r>
            <a:r>
              <a:rPr lang="it-IT" sz="1200" dirty="0"/>
              <a:t>di maggiore coordinamento tra </a:t>
            </a:r>
            <a:r>
              <a:rPr lang="it-IT" sz="1200" dirty="0" smtClean="0"/>
              <a:t>insegnamenti - </a:t>
            </a:r>
            <a:r>
              <a:rPr lang="it-IT" sz="1200" dirty="0"/>
              <a:t>corrispondenza tra  la descrizione dei singoli insegnamenti e i </a:t>
            </a:r>
            <a:r>
              <a:rPr lang="it-IT" sz="1200" dirty="0" smtClean="0"/>
              <a:t>	programmi  </a:t>
            </a:r>
            <a:r>
              <a:rPr lang="it-IT" sz="1200" dirty="0"/>
              <a:t>effettivamente </a:t>
            </a:r>
            <a:r>
              <a:rPr lang="it-IT" sz="1200" dirty="0" smtClean="0"/>
              <a:t>svolti)</a:t>
            </a:r>
          </a:p>
          <a:p>
            <a:pPr algn="just" defTabSz="396000"/>
            <a:endParaRPr lang="it-IT" sz="1200" dirty="0" smtClean="0"/>
          </a:p>
          <a:p>
            <a:pPr lvl="0" defTabSz="396000"/>
            <a:r>
              <a:rPr lang="it-IT" sz="1200" dirty="0"/>
              <a:t>	</a:t>
            </a:r>
            <a:r>
              <a:rPr lang="it-IT" sz="1200" dirty="0" smtClean="0"/>
              <a:t> - sulle infrastrutture e loro fruibilità, servizi  (disponibilità </a:t>
            </a:r>
            <a:r>
              <a:rPr lang="it-IT" sz="1200" dirty="0"/>
              <a:t>tempestiva di calendari, orari, ecc. </a:t>
            </a:r>
            <a:r>
              <a:rPr lang="it-IT" sz="1200" dirty="0" smtClean="0"/>
              <a:t>- effettiva 	</a:t>
            </a:r>
            <a:r>
              <a:rPr lang="it-IT" sz="1200" smtClean="0"/>
              <a:t>disponibilità 	di </a:t>
            </a:r>
            <a:r>
              <a:rPr lang="it-IT" sz="1200" dirty="0"/>
              <a:t>infrastrutture e loro fruibilità </a:t>
            </a:r>
            <a:r>
              <a:rPr lang="it-IT" sz="1200" dirty="0" smtClean="0"/>
              <a:t>)</a:t>
            </a:r>
            <a:endParaRPr lang="it-IT" sz="1200" dirty="0"/>
          </a:p>
          <a:p>
            <a:pPr algn="just" defTabSz="396000"/>
            <a:endParaRPr lang="it-IT" sz="1200" dirty="0" smtClean="0"/>
          </a:p>
          <a:p>
            <a:pPr marL="908050" lvl="0" indent="-285750" algn="just">
              <a:buFont typeface="Wingdings" panose="05000000000000000000" pitchFamily="2" charset="2"/>
              <a:buChar char="Ø"/>
            </a:pPr>
            <a:endParaRPr lang="it-IT" sz="1200" dirty="0" smtClean="0"/>
          </a:p>
          <a:p>
            <a:pPr marL="252000" lvl="0" indent="-171450" algn="just" defTabSz="828000">
              <a:buFont typeface="Wingdings" panose="05000000000000000000" pitchFamily="2" charset="2"/>
              <a:buChar char="Ø"/>
            </a:pPr>
            <a:r>
              <a:rPr lang="it-IT" sz="1200" b="1" dirty="0" smtClean="0"/>
              <a:t>Relazione della Commissione Paritetica</a:t>
            </a:r>
          </a:p>
          <a:p>
            <a:pPr marL="252000" lvl="0" indent="-171450" algn="just" defTabSz="828000">
              <a:buFont typeface="Wingdings" panose="05000000000000000000" pitchFamily="2" charset="2"/>
              <a:buChar char="Ø"/>
            </a:pPr>
            <a:endParaRPr lang="it-IT" sz="1200" b="1" dirty="0" smtClean="0"/>
          </a:p>
          <a:p>
            <a:pPr marL="252000" lvl="0" indent="-171450" algn="just" defTabSz="828000">
              <a:buFont typeface="Wingdings" panose="05000000000000000000" pitchFamily="2" charset="2"/>
              <a:buChar char="Ø"/>
            </a:pPr>
            <a:endParaRPr lang="it-IT" sz="1200" b="1" dirty="0" smtClean="0"/>
          </a:p>
          <a:p>
            <a:pPr marL="252000" lvl="0" indent="-171450" algn="just" defTabSz="828000">
              <a:buFont typeface="Wingdings" panose="05000000000000000000" pitchFamily="2" charset="2"/>
              <a:buChar char="Ø"/>
            </a:pPr>
            <a:r>
              <a:rPr lang="it-IT" sz="1200" b="1" dirty="0"/>
              <a:t>Q</a:t>
            </a:r>
            <a:r>
              <a:rPr lang="it-IT" sz="1200" b="1" dirty="0" smtClean="0"/>
              <a:t>uestionario </a:t>
            </a:r>
            <a:r>
              <a:rPr lang="it-IT" sz="1200" b="1" dirty="0"/>
              <a:t>servizi </a:t>
            </a:r>
            <a:endParaRPr lang="it-IT" sz="1200" b="1" dirty="0" smtClean="0"/>
          </a:p>
          <a:p>
            <a:pPr marL="252000" lvl="0" indent="-171450" algn="just" defTabSz="828000">
              <a:buFont typeface="Wingdings" panose="05000000000000000000" pitchFamily="2" charset="2"/>
              <a:buChar char="Ø"/>
            </a:pPr>
            <a:endParaRPr lang="it-IT" sz="1200" b="1" dirty="0" smtClean="0"/>
          </a:p>
          <a:p>
            <a:pPr marL="80550" lvl="0" algn="just" defTabSz="828000"/>
            <a:endParaRPr lang="it-IT" sz="1200" b="1" dirty="0"/>
          </a:p>
          <a:p>
            <a:pPr marL="252000" indent="-171450" algn="just" defTabSz="828000">
              <a:buFont typeface="Wingdings" panose="05000000000000000000" pitchFamily="2" charset="2"/>
              <a:buChar char="Ø"/>
            </a:pPr>
            <a:r>
              <a:rPr lang="it-IT" sz="1200" b="1" dirty="0"/>
              <a:t>Azioni correttive </a:t>
            </a:r>
            <a:r>
              <a:rPr lang="it-IT" sz="1200" dirty="0"/>
              <a:t>intraprese precedentemente</a:t>
            </a:r>
            <a:endParaRPr lang="it-IT" sz="1100" dirty="0"/>
          </a:p>
          <a:p>
            <a:pPr marL="252000" lvl="0" indent="-171450" algn="just" defTabSz="828000">
              <a:buFont typeface="Wingdings" panose="05000000000000000000" pitchFamily="2" charset="2"/>
              <a:buChar char="Ø"/>
            </a:pPr>
            <a:endParaRPr lang="it-IT" sz="1200" b="1" dirty="0" smtClean="0"/>
          </a:p>
          <a:p>
            <a:pPr marL="252000" lvl="0" indent="-171450" algn="just" defTabSz="828000">
              <a:buFont typeface="Wingdings" panose="05000000000000000000" pitchFamily="2" charset="2"/>
              <a:buChar char="Ø"/>
            </a:pPr>
            <a:endParaRPr lang="it-IT" sz="1200" b="1" dirty="0"/>
          </a:p>
          <a:p>
            <a:pPr marL="252000" lvl="0" indent="-171450" algn="just" defTabSz="828000">
              <a:buFont typeface="Wingdings" panose="05000000000000000000" pitchFamily="2" charset="2"/>
              <a:buChar char="Ø"/>
            </a:pPr>
            <a:endParaRPr lang="it-IT" sz="1200" dirty="0"/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2957623826"/>
              </p:ext>
            </p:extLst>
          </p:nvPr>
        </p:nvGraphicFramePr>
        <p:xfrm>
          <a:off x="1763688" y="692696"/>
          <a:ext cx="5400600" cy="403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28616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03848" y="38030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INFORMAZIONI e DATI 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graphicFrame>
        <p:nvGraphicFramePr>
          <p:cNvPr id="19" name="Diagramma 18"/>
          <p:cNvGraphicFramePr/>
          <p:nvPr>
            <p:extLst/>
          </p:nvPr>
        </p:nvGraphicFramePr>
        <p:xfrm>
          <a:off x="1763688" y="692696"/>
          <a:ext cx="5400600" cy="403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323528" y="2078846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200" b="1" dirty="0" smtClean="0"/>
              <a:t>Dati Almalaurea: </a:t>
            </a:r>
            <a:r>
              <a:rPr lang="it-IT" sz="1200" dirty="0" smtClean="0"/>
              <a:t>opinioni laureati e efficacia esterna indagine (Fonte</a:t>
            </a:r>
            <a:r>
              <a:rPr lang="it-IT" sz="1200" dirty="0"/>
              <a:t>: </a:t>
            </a:r>
            <a:r>
              <a:rPr lang="it-IT" sz="1200" dirty="0" smtClean="0"/>
              <a:t>elaborazioni SCON su dati </a:t>
            </a:r>
            <a:r>
              <a:rPr lang="it-IT" sz="1200" dirty="0" err="1" smtClean="0"/>
              <a:t>AlmaLaurea</a:t>
            </a:r>
            <a:r>
              <a:rPr lang="it-IT" sz="1200" dirty="0" smtClean="0"/>
              <a:t>. Già presenti nel sito web CdS)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it-IT" sz="1200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it-IT" sz="12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sz="1200" b="1" dirty="0" smtClean="0"/>
              <a:t>Contatti </a:t>
            </a:r>
            <a:r>
              <a:rPr lang="it-IT" sz="1200" dirty="0" smtClean="0"/>
              <a:t>documentati </a:t>
            </a:r>
            <a:r>
              <a:rPr lang="it-IT" sz="1200" b="1" dirty="0" smtClean="0"/>
              <a:t>con enti o imprese </a:t>
            </a:r>
            <a:r>
              <a:rPr lang="it-IT" sz="1200" dirty="0" smtClean="0"/>
              <a:t>con cui si sono stretti accordi per le attività di stage o tirocinio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it-IT" sz="12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it-IT" sz="1200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sz="1200" b="1" dirty="0" smtClean="0"/>
              <a:t>Consultazioni</a:t>
            </a:r>
            <a:r>
              <a:rPr lang="it-IT" sz="1200" dirty="0" smtClean="0"/>
              <a:t> </a:t>
            </a:r>
            <a:r>
              <a:rPr lang="it-IT" sz="1200" dirty="0"/>
              <a:t>con il mondo del lavoro e portatori di interesse </a:t>
            </a:r>
            <a:r>
              <a:rPr lang="it-IT" sz="1200" dirty="0" smtClean="0"/>
              <a:t> (aggiornamento, periodicità, rappresentatività dei soggetti consultati)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it-IT" sz="1200" b="1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sz="1200" b="1" dirty="0" smtClean="0"/>
              <a:t> Relazione della Commissione Paritetica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it-IT" sz="1200" b="1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it-IT" sz="1200" b="1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sz="1200" b="1" dirty="0" smtClean="0"/>
              <a:t> Azioni </a:t>
            </a:r>
            <a:r>
              <a:rPr lang="it-IT" sz="1200" b="1" dirty="0"/>
              <a:t>correttive </a:t>
            </a:r>
            <a:r>
              <a:rPr lang="it-IT" sz="1200" dirty="0"/>
              <a:t>intraprese </a:t>
            </a:r>
            <a:r>
              <a:rPr lang="it-IT" sz="1200" dirty="0" smtClean="0"/>
              <a:t>precedentemente</a:t>
            </a:r>
          </a:p>
          <a:p>
            <a:pPr marL="252000" lvl="0" indent="-171450" algn="just" defTabSz="828000">
              <a:buFont typeface="Wingdings" panose="05000000000000000000" pitchFamily="2" charset="2"/>
              <a:buChar char="Ø"/>
            </a:pP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9478267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03848" y="38030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INFORMAZIONI e DATI 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graphicFrame>
        <p:nvGraphicFramePr>
          <p:cNvPr id="19" name="Diagramma 18"/>
          <p:cNvGraphicFramePr/>
          <p:nvPr>
            <p:extLst>
              <p:ext uri="{D42A27DB-BD31-4B8C-83A1-F6EECF244321}">
                <p14:modId xmlns:p14="http://schemas.microsoft.com/office/powerpoint/2010/main" val="1880320442"/>
              </p:ext>
            </p:extLst>
          </p:nvPr>
        </p:nvGraphicFramePr>
        <p:xfrm>
          <a:off x="1763688" y="692696"/>
          <a:ext cx="5400600" cy="403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323528" y="2078846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200" b="1" dirty="0" smtClean="0"/>
              <a:t>Dati Almalaurea: </a:t>
            </a:r>
            <a:r>
              <a:rPr lang="it-IT" sz="1200" dirty="0" smtClean="0"/>
              <a:t>opinioni laureati e efficacia esterna indagine (Fonte</a:t>
            </a:r>
            <a:r>
              <a:rPr lang="it-IT" sz="1200" dirty="0"/>
              <a:t>: </a:t>
            </a:r>
            <a:r>
              <a:rPr lang="it-IT" sz="1200" dirty="0" smtClean="0"/>
              <a:t>elaborazioni SCON su dati </a:t>
            </a:r>
            <a:r>
              <a:rPr lang="it-IT" sz="1200" dirty="0" err="1" smtClean="0"/>
              <a:t>AlmaLaurea</a:t>
            </a:r>
            <a:r>
              <a:rPr lang="it-IT" sz="1200" dirty="0" smtClean="0"/>
              <a:t>. Già presenti nel sito web CdS)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it-IT" sz="1200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it-IT" sz="12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sz="1200" b="1" dirty="0" smtClean="0"/>
              <a:t>Contatti </a:t>
            </a:r>
            <a:r>
              <a:rPr lang="it-IT" sz="1200" dirty="0" smtClean="0"/>
              <a:t>documentati </a:t>
            </a:r>
            <a:r>
              <a:rPr lang="it-IT" sz="1200" b="1" dirty="0" smtClean="0"/>
              <a:t>con enti o imprese </a:t>
            </a:r>
            <a:r>
              <a:rPr lang="it-IT" sz="1200" dirty="0" smtClean="0"/>
              <a:t>con cui si sono stretti accordi per le attività di stage o tirocinio</a:t>
            </a:r>
            <a:endParaRPr lang="it-IT" sz="12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it-IT" sz="1200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sz="1200" b="1" dirty="0" smtClean="0"/>
              <a:t>Consultazioni</a:t>
            </a:r>
            <a:r>
              <a:rPr lang="it-IT" sz="1200" dirty="0" smtClean="0"/>
              <a:t> </a:t>
            </a:r>
            <a:r>
              <a:rPr lang="it-IT" sz="1200" dirty="0"/>
              <a:t>con il mondo del lavoro e portatori di interesse </a:t>
            </a:r>
            <a:r>
              <a:rPr lang="it-IT" sz="1200" dirty="0" smtClean="0"/>
              <a:t> (aggiornamento, periodicità, rappresentatività dei soggetti consultati)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it-IT" sz="1200" b="1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sz="1200" b="1" dirty="0" smtClean="0"/>
              <a:t> Relazione della Commissione Paritetica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it-IT" sz="1200" b="1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it-IT" sz="1200" b="1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sz="1200" b="1" dirty="0" smtClean="0"/>
              <a:t> Azioni </a:t>
            </a:r>
            <a:r>
              <a:rPr lang="it-IT" sz="1200" b="1" dirty="0"/>
              <a:t>correttive </a:t>
            </a:r>
            <a:r>
              <a:rPr lang="it-IT" sz="1200" dirty="0"/>
              <a:t>intraprese </a:t>
            </a:r>
            <a:r>
              <a:rPr lang="it-IT" sz="1200" dirty="0" smtClean="0"/>
              <a:t>precedentemente</a:t>
            </a:r>
          </a:p>
          <a:p>
            <a:pPr marL="252000" lvl="0" indent="-171450" algn="just" defTabSz="828000">
              <a:buFont typeface="Wingdings" panose="05000000000000000000" pitchFamily="2" charset="2"/>
              <a:buChar char="Ø"/>
            </a:pP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1089042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03848" y="38030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+mj-lt"/>
                <a:cs typeface="Helvetica" pitchFamily="34" charset="0"/>
              </a:rPr>
              <a:t>AGGIORNAMENTO DATI </a:t>
            </a:r>
            <a:endParaRPr lang="it-IT" b="1" dirty="0">
              <a:solidFill>
                <a:schemeClr val="bg1"/>
              </a:solidFill>
              <a:latin typeface="+mj-lt"/>
              <a:cs typeface="Helvetica" pitchFamily="34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/>
          </p:nvPr>
        </p:nvGraphicFramePr>
        <p:xfrm>
          <a:off x="915743" y="1052736"/>
          <a:ext cx="6968625" cy="5391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7443"/>
                <a:gridCol w="2471182"/>
              </a:tblGrid>
              <a:tr h="528787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REPORT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AGGIORNAMENTO 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8787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DATI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DI INGRESSO PERCORSO E USCITA</a:t>
                      </a:r>
                    </a:p>
                    <a:p>
                      <a:pPr algn="l"/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relativi a immatricolazioni</a:t>
                      </a:r>
                    </a:p>
                    <a:p>
                      <a:pPr algn="l"/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a.a</a:t>
                      </a:r>
                      <a:r>
                        <a:rPr lang="it-IT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 12-13,</a:t>
                      </a:r>
                      <a:r>
                        <a:rPr lang="it-IT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13-14, 14-15</a:t>
                      </a:r>
                      <a:endParaRPr lang="it-IT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28787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DATI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DI INGRESSO PERCORSO E USCITA</a:t>
                      </a:r>
                    </a:p>
                    <a:p>
                      <a:pPr algn="l"/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relativi a coorti LT e LM</a:t>
                      </a:r>
                    </a:p>
                    <a:p>
                      <a:pPr algn="l"/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relativi a coorti LM ciclo unico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it-IT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a.a</a:t>
                      </a:r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 10-11, 11-12, 12-13</a:t>
                      </a:r>
                    </a:p>
                    <a:p>
                      <a:pPr algn="l"/>
                      <a:endParaRPr lang="it-IT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/>
                      <a:endParaRPr lang="it-IT" sz="14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/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28787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MOBILITA’ INTERNAZIONALE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a.a</a:t>
                      </a:r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 11-12, 12-13, 13-14</a:t>
                      </a:r>
                    </a:p>
                  </a:txBody>
                  <a:tcPr anchor="ctr"/>
                </a:tc>
              </a:tr>
              <a:tr h="528787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TIROCINI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a.a</a:t>
                      </a:r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 11-12, 12-13, 13-14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746523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VALUTAZIONE DIDATTICA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a.a</a:t>
                      </a:r>
                      <a:r>
                        <a:rPr lang="it-IT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. 13-14</a:t>
                      </a:r>
                      <a:r>
                        <a:rPr lang="it-IT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(vs 12-13)</a:t>
                      </a:r>
                      <a:endParaRPr lang="it-IT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06136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OPINIONI LAUREATI 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Indagine</a:t>
                      </a:r>
                      <a:r>
                        <a:rPr lang="it-IT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2013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Laureati a un anno fino al 2012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Laureati a 3 anni fino al 2010 </a:t>
                      </a:r>
                      <a:endParaRPr lang="it-IT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8787">
                <a:tc>
                  <a:txBody>
                    <a:bodyPr/>
                    <a:lstStyle/>
                    <a:p>
                      <a:pPr algn="l"/>
                      <a:r>
                        <a:rPr lang="it-IT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OPINIONI AZIENDE 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ott</a:t>
                      </a:r>
                      <a:r>
                        <a:rPr lang="it-IT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2013 – luglio 2014 </a:t>
                      </a:r>
                      <a:endParaRPr lang="it-IT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0648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i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8973</TotalTime>
  <Words>1571</Words>
  <Application>Microsoft Office PowerPoint</Application>
  <PresentationFormat>Presentazione su schermo (4:3)</PresentationFormat>
  <Paragraphs>516</Paragraphs>
  <Slides>28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ＭＳ Ｐゴシック</vt:lpstr>
      <vt:lpstr>Arial</vt:lpstr>
      <vt:lpstr>Calibri</vt:lpstr>
      <vt:lpstr>Helvetica</vt:lpstr>
      <vt:lpstr>Wingdings</vt:lpstr>
      <vt:lpstr>Tema1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Mauro.VOLPONI</dc:creator>
  <cp:lastModifiedBy>Gianpiero.BRUNO</cp:lastModifiedBy>
  <cp:revision>621</cp:revision>
  <cp:lastPrinted>2014-11-12T14:39:46Z</cp:lastPrinted>
  <dcterms:created xsi:type="dcterms:W3CDTF">2011-05-03T09:42:11Z</dcterms:created>
  <dcterms:modified xsi:type="dcterms:W3CDTF">2016-04-08T13:27:57Z</dcterms:modified>
</cp:coreProperties>
</file>