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37"/>
  </p:notesMasterIdLst>
  <p:sldIdLst>
    <p:sldId id="256" r:id="rId2"/>
    <p:sldId id="389" r:id="rId3"/>
    <p:sldId id="378" r:id="rId4"/>
    <p:sldId id="393" r:id="rId5"/>
    <p:sldId id="332" r:id="rId6"/>
    <p:sldId id="333" r:id="rId7"/>
    <p:sldId id="380" r:id="rId8"/>
    <p:sldId id="360" r:id="rId9"/>
    <p:sldId id="359" r:id="rId10"/>
    <p:sldId id="334" r:id="rId11"/>
    <p:sldId id="382" r:id="rId12"/>
    <p:sldId id="348" r:id="rId13"/>
    <p:sldId id="270" r:id="rId14"/>
    <p:sldId id="358" r:id="rId15"/>
    <p:sldId id="383" r:id="rId16"/>
    <p:sldId id="314" r:id="rId17"/>
    <p:sldId id="308" r:id="rId18"/>
    <p:sldId id="315" r:id="rId19"/>
    <p:sldId id="287" r:id="rId20"/>
    <p:sldId id="366" r:id="rId21"/>
    <p:sldId id="353" r:id="rId22"/>
    <p:sldId id="385" r:id="rId23"/>
    <p:sldId id="326" r:id="rId24"/>
    <p:sldId id="342" r:id="rId25"/>
    <p:sldId id="387" r:id="rId26"/>
    <p:sldId id="306" r:id="rId27"/>
    <p:sldId id="305" r:id="rId28"/>
    <p:sldId id="391" r:id="rId29"/>
    <p:sldId id="302" r:id="rId30"/>
    <p:sldId id="278" r:id="rId31"/>
    <p:sldId id="392" r:id="rId32"/>
    <p:sldId id="355" r:id="rId33"/>
    <p:sldId id="356" r:id="rId34"/>
    <p:sldId id="394" r:id="rId35"/>
    <p:sldId id="262" r:id="rId36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CFFCC"/>
    <a:srgbClr val="FF9900"/>
    <a:srgbClr val="FF6600"/>
    <a:srgbClr val="C0C0CA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688" autoAdjust="0"/>
    <p:restoredTop sz="94368" autoAdjust="0"/>
  </p:normalViewPr>
  <p:slideViewPr>
    <p:cSldViewPr>
      <p:cViewPr>
        <p:scale>
          <a:sx n="80" d="100"/>
          <a:sy n="80" d="100"/>
        </p:scale>
        <p:origin x="-840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6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9DCC93F-308A-4F2C-96BB-C8E6D3810D30}" type="datetimeFigureOut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B448F81-4CC6-4C34-B33F-7E9EFCC9801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93717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1843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B71970-4956-4D71-83CF-5ACB9ED33B79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 che cosa domanda il mercato del lavoro e cosa andranno, ragionevolmente, a fare questi laureati»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448F81-4CC6-4C34-B33F-7E9EFCC98016}" type="slidenum">
              <a:rPr lang="it-IT" smtClean="0"/>
              <a:pPr>
                <a:defRPr/>
              </a:pPr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it-IT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448F81-4CC6-4C34-B33F-7E9EFCC98016}" type="slidenum">
              <a:rPr lang="it-IT" smtClean="0"/>
              <a:pPr>
                <a:defRPr/>
              </a:pPr>
              <a:t>12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0-HD-BTM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75150"/>
            <a:ext cx="9144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1803405"/>
            <a:ext cx="7086600" cy="1825096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632201"/>
            <a:ext cx="70866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488" y="4314825"/>
            <a:ext cx="2182812" cy="374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751F3-FF29-4E71-97CE-0BC097F3AEDA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28700" y="4324350"/>
            <a:ext cx="4800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430338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A0346-D657-4B3C-92AF-2E866422828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33" y="4697361"/>
            <a:ext cx="8116526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1295" y="941440"/>
            <a:ext cx="8116380" cy="3478161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5516716"/>
            <a:ext cx="81153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5A79B-C6BB-4CCE-8D3A-CA6620589427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B627E-9E9B-462E-B8AF-94991BCA6EE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75150"/>
            <a:ext cx="9144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753533"/>
            <a:ext cx="8115300" cy="2802467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0" y="3649134"/>
            <a:ext cx="7597887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861050" y="381000"/>
            <a:ext cx="2182813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43C24368-7330-4790-9250-C9FFA12B6798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0" y="379413"/>
            <a:ext cx="52435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7050" y="381000"/>
            <a:ext cx="482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7CB25-A30E-4F66-8ECD-013A7B2E2A3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C0-HD-BTM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75150"/>
            <a:ext cx="9144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8"/>
          <p:cNvSpPr txBox="1"/>
          <p:nvPr/>
        </p:nvSpPr>
        <p:spPr>
          <a:xfrm>
            <a:off x="357188" y="933450"/>
            <a:ext cx="4572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“</a:t>
            </a:r>
          </a:p>
        </p:txBody>
      </p:sp>
      <p:sp>
        <p:nvSpPr>
          <p:cNvPr id="7" name="TextBox 9"/>
          <p:cNvSpPr txBox="1"/>
          <p:nvPr/>
        </p:nvSpPr>
        <p:spPr>
          <a:xfrm>
            <a:off x="8237538" y="2701925"/>
            <a:ext cx="4572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753534"/>
            <a:ext cx="7613650" cy="2604495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3365557"/>
            <a:ext cx="7194552" cy="4444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1" y="3959863"/>
            <a:ext cx="7613650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>
          <a:xfrm>
            <a:off x="5861050" y="381000"/>
            <a:ext cx="2182813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12036F93-E42A-4A4D-9ACE-7B4106C2F39D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514350" y="379413"/>
            <a:ext cx="52435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8147050" y="381000"/>
            <a:ext cx="482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D360E6-F569-48FC-892B-EFB132261A4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0-HD-BTM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75150"/>
            <a:ext cx="9144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71" y="1124702"/>
            <a:ext cx="7609640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0" y="3648316"/>
            <a:ext cx="7608491" cy="9998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861050" y="379413"/>
            <a:ext cx="2182813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6B95BB9E-2695-44F0-B470-58BFFBA01C67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0" y="379413"/>
            <a:ext cx="52435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7050" y="381000"/>
            <a:ext cx="482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A8192-C939-406F-AFA5-AB425B57176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457949" cy="130386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0" y="2202080"/>
            <a:ext cx="2592324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49" y="2904565"/>
            <a:ext cx="2592324" cy="331413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76600" y="2201333"/>
            <a:ext cx="2592324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275144" y="2904067"/>
            <a:ext cx="2592324" cy="331461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38850" y="2192866"/>
            <a:ext cx="2592324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6038851" y="2904565"/>
            <a:ext cx="2592324" cy="331413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2D832-12AE-4A15-91D7-ED81D0624707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9BD5A-3396-4239-8745-62C3F17C68C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457949" cy="12954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6463" y="4191001"/>
            <a:ext cx="2588687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6463" y="2362200"/>
            <a:ext cx="258868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6463" y="4873765"/>
            <a:ext cx="2588687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698" y="4191001"/>
            <a:ext cx="2586701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80697" y="2362200"/>
            <a:ext cx="258670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80699" y="4873764"/>
            <a:ext cx="2586701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37299" y="4191001"/>
            <a:ext cx="259235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037391" y="2362200"/>
            <a:ext cx="2585909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6037299" y="4873762"/>
            <a:ext cx="2589334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93831-5837-4569-B6F7-AF8C73C5BDBA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B14B5-19D7-4D10-83E2-85D7D3FD812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2194560"/>
            <a:ext cx="8115300" cy="40241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6A78D-521E-4EC0-869B-FD4E7DA8F8F7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70999-3B70-46EA-BEFC-D465A5A29E6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75150"/>
            <a:ext cx="9144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745067"/>
            <a:ext cx="154305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8350" y="745068"/>
            <a:ext cx="6153151" cy="3903133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861050" y="379413"/>
            <a:ext cx="2182813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1C38BF7C-991C-4757-B04C-11C0BD3303FA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4350" y="381000"/>
            <a:ext cx="52435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7050" y="381000"/>
            <a:ext cx="482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6F0F2-0858-4409-B7EF-AF9ED5DBC51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23030-5BAE-4E7E-B10F-591F1229168A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525C5-DEAF-4227-921C-47578A9E370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0-HD-BTM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75150"/>
            <a:ext cx="9144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753534"/>
            <a:ext cx="8115299" cy="2801935"/>
          </a:xfrm>
        </p:spPr>
        <p:txBody>
          <a:bodyPr anchor="b"/>
          <a:lstStyle>
            <a:lvl1pPr algn="r">
              <a:defRPr sz="4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350" y="3641726"/>
            <a:ext cx="786765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861050" y="381000"/>
            <a:ext cx="2182813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7650B543-8169-4AD3-91BC-BF6EB88C1F4B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4350" y="381000"/>
            <a:ext cx="5243513" cy="363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7050" y="381000"/>
            <a:ext cx="482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75A5DE-B8BD-473B-B771-4C430D17665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2194560"/>
            <a:ext cx="4000500" cy="40241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94560"/>
            <a:ext cx="4000500" cy="40241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05658-E1A7-4919-9278-830A9D08826F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F0A73-7481-4AF9-A967-592BCC747F2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762000"/>
            <a:ext cx="6457950" cy="12954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7" y="2183802"/>
            <a:ext cx="3809993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1" y="3132667"/>
            <a:ext cx="3983831" cy="3086019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2183802"/>
            <a:ext cx="382905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132667"/>
            <a:ext cx="4000500" cy="3086019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231F3-263B-4B72-903E-E3780FE9CC50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BDBAC-D408-439A-A87C-F559D155D0B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DA74D-E43F-4727-8FDB-A7B164413D05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A4983-626B-4375-BAB1-8EABBEEAD82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2764D-D536-45AD-89CF-77F447789A3E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61BF8-7CEA-4FE1-8D9C-2737FC03CC3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1524000"/>
            <a:ext cx="30861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46686" y="746760"/>
            <a:ext cx="4882964" cy="5471925"/>
          </a:xfrm>
        </p:spPr>
        <p:txBody>
          <a:bodyPr anchor="ctr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3124200"/>
            <a:ext cx="30861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26AC5-29BB-4B95-8C0E-AD19CCC1E0EE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95480-EBEE-4526-8EB8-5E425B2A49D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1524000"/>
            <a:ext cx="515493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95928" y="751242"/>
            <a:ext cx="2733722" cy="546744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3124200"/>
            <a:ext cx="515493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68A99-C268-495A-B813-73348ED2AAEC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4FDFA-64DA-4882-B18C-2E3B731C3F4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C0-HD-TOP.png"/>
          <p:cNvPicPr>
            <a:picLocks noChangeAspect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0" y="0"/>
            <a:ext cx="91440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763588"/>
            <a:ext cx="6457950" cy="1293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4350" y="2193925"/>
            <a:ext cx="8115300" cy="402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6838" y="6356350"/>
            <a:ext cx="21828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403D3A-5861-45A2-B2E1-E84FE7CB267D}" type="datetime1">
              <a:rPr lang="it-IT"/>
              <a:pPr>
                <a:defRPr/>
              </a:pPr>
              <a:t>23/09/2016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356350"/>
            <a:ext cx="5829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810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183E47-D894-4654-9D20-D6BB284996F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3" r:id="rId1"/>
    <p:sldLayoutId id="2147483872" r:id="rId2"/>
    <p:sldLayoutId id="2147483874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75" r:id="rId11"/>
    <p:sldLayoutId id="2147483876" r:id="rId12"/>
    <p:sldLayoutId id="2147483877" r:id="rId13"/>
    <p:sldLayoutId id="2147483864" r:id="rId14"/>
    <p:sldLayoutId id="2147483863" r:id="rId15"/>
    <p:sldLayoutId id="2147483862" r:id="rId16"/>
    <p:sldLayoutId id="2147483878" r:id="rId17"/>
  </p:sldLayoutIdLst>
  <p:hf sldNum="0" hdr="0" ftr="0" dt="0"/>
  <p:txStyles>
    <p:titleStyle>
      <a:lvl1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2pPr>
      <a:lvl3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3pPr>
      <a:lvl4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4pPr>
      <a:lvl5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28596" y="2214554"/>
            <a:ext cx="8497888" cy="2300288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defRPr/>
            </a:pPr>
            <a:r>
              <a:rPr lang="it-IT" sz="4000" cap="none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Ricevere la visita e </a:t>
            </a:r>
            <a:br>
              <a:rPr lang="it-IT" sz="4000" cap="none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it-IT" sz="4000" cap="none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il feedback di accreditamento</a:t>
            </a:r>
            <a:br>
              <a:rPr lang="it-IT" sz="4000" cap="none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it-IT" sz="3200" cap="none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it-IT" sz="3200" cap="none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it-IT" sz="2400" cap="none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195" name="Sottotitolo 2"/>
          <p:cNvSpPr>
            <a:spLocks noGrp="1"/>
          </p:cNvSpPr>
          <p:nvPr>
            <p:ph type="subTitle" idx="1"/>
          </p:nvPr>
        </p:nvSpPr>
        <p:spPr>
          <a:xfrm>
            <a:off x="5429256" y="6350003"/>
            <a:ext cx="3714776" cy="508021"/>
          </a:xfrm>
        </p:spPr>
        <p:txBody>
          <a:bodyPr>
            <a:normAutofit/>
          </a:bodyPr>
          <a:lstStyle/>
          <a:p>
            <a:pPr algn="ctr" eaLnBrk="1" hangingPunct="1"/>
            <a:r>
              <a:rPr lang="it-IT" dirty="0" smtClean="0"/>
              <a:t>Paola Ferri </a:t>
            </a:r>
          </a:p>
        </p:txBody>
      </p:sp>
      <p:pic>
        <p:nvPicPr>
          <p:cNvPr id="8209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7465" y="285728"/>
            <a:ext cx="1635129" cy="1043006"/>
          </a:xfrm>
          <a:prstGeom prst="rect">
            <a:avLst/>
          </a:prstGeom>
          <a:noFill/>
        </p:spPr>
      </p:pic>
      <p:sp>
        <p:nvSpPr>
          <p:cNvPr id="18" name="Rettangolo 17"/>
          <p:cNvSpPr/>
          <p:nvPr/>
        </p:nvSpPr>
        <p:spPr>
          <a:xfrm>
            <a:off x="5429256" y="428604"/>
            <a:ext cx="27860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baseline="0" dirty="0" smtClean="0">
                <a:solidFill>
                  <a:srgbClr val="0070C0"/>
                </a:solidFill>
                <a:latin typeface="Arial Rounded MT Bold"/>
              </a:rPr>
              <a:t>Corso di Laurea in </a:t>
            </a:r>
          </a:p>
          <a:p>
            <a:r>
              <a:rPr lang="it-IT" b="1" baseline="0" dirty="0" smtClean="0">
                <a:solidFill>
                  <a:srgbClr val="0070C0"/>
                </a:solidFill>
                <a:latin typeface="Arial Rounded MT Bold"/>
              </a:rPr>
              <a:t>INFERMIERISTICA</a:t>
            </a:r>
          </a:p>
          <a:p>
            <a:r>
              <a:rPr lang="it-IT" b="1" baseline="0" dirty="0" smtClean="0">
                <a:solidFill>
                  <a:srgbClr val="808080"/>
                </a:solidFill>
                <a:latin typeface="Arial Rounded MT Bold"/>
              </a:rPr>
              <a:t>   Sede di Modena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0" name="Immagine 9"/>
          <p:cNvPicPr/>
          <p:nvPr/>
        </p:nvPicPr>
        <p:blipFill>
          <a:blip r:embed="rId2"/>
          <a:srcRect l="10651" t="28090" r="11914" b="367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9" name="Immagine 8"/>
          <p:cNvPicPr/>
          <p:nvPr/>
        </p:nvPicPr>
        <p:blipFill>
          <a:blip r:embed="rId2"/>
          <a:srcRect l="27628" t="27287" r="23380" b="2699"/>
          <a:stretch>
            <a:fillRect/>
          </a:stretch>
        </p:blipFill>
        <p:spPr bwMode="auto">
          <a:xfrm>
            <a:off x="285720" y="428604"/>
            <a:ext cx="857256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9" name="Immagine 8"/>
          <p:cNvPicPr/>
          <p:nvPr/>
        </p:nvPicPr>
        <p:blipFill>
          <a:blip r:embed="rId3"/>
          <a:srcRect l="7054" t="26460" r="8299" b="27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719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asellaDiTesto 8"/>
          <p:cNvSpPr txBox="1"/>
          <p:nvPr/>
        </p:nvSpPr>
        <p:spPr>
          <a:xfrm>
            <a:off x="142844" y="2285992"/>
            <a:ext cx="8858312" cy="378565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AQ5.B.1</a:t>
            </a:r>
            <a:r>
              <a:rPr lang="it-IT" sz="2400" dirty="0" smtClean="0"/>
              <a:t> </a:t>
            </a:r>
            <a:r>
              <a:rPr lang="it-IT" sz="2800" dirty="0" smtClean="0"/>
              <a:t>Conoscenze richieste o raccomandate in ingresso</a:t>
            </a:r>
          </a:p>
          <a:p>
            <a:endParaRPr lang="it-IT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it-IT" sz="1400" dirty="0" smtClean="0"/>
              <a:t>AQ5.B.2</a:t>
            </a:r>
            <a:r>
              <a:rPr lang="it-IT" sz="2400" dirty="0" smtClean="0"/>
              <a:t> </a:t>
            </a:r>
            <a:r>
              <a:rPr lang="it-IT" sz="2800" dirty="0" smtClean="0"/>
              <a:t>Coerenza tra domanda di formazione e risultati </a:t>
            </a:r>
          </a:p>
          <a:p>
            <a:r>
              <a:rPr lang="it-IT" sz="2800" dirty="0" smtClean="0"/>
              <a:t>        di apprendimento</a:t>
            </a:r>
          </a:p>
          <a:p>
            <a:endParaRPr lang="it-IT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it-IT" sz="1400" dirty="0" smtClean="0"/>
              <a:t>AQ5.B.3</a:t>
            </a:r>
            <a:r>
              <a:rPr lang="it-IT" sz="2400" dirty="0" smtClean="0"/>
              <a:t> </a:t>
            </a:r>
            <a:r>
              <a:rPr lang="it-IT" sz="2800" dirty="0" smtClean="0"/>
              <a:t>Coerenza tra insegnamenti e risultati di </a:t>
            </a:r>
          </a:p>
          <a:p>
            <a:r>
              <a:rPr lang="it-IT" sz="2800" dirty="0" smtClean="0"/>
              <a:t>        apprendimento previsti dal </a:t>
            </a:r>
            <a:r>
              <a:rPr lang="it-IT" sz="2800" dirty="0" err="1" smtClean="0"/>
              <a:t>CdS</a:t>
            </a:r>
            <a:endParaRPr lang="it-IT" sz="2800" dirty="0" smtClean="0"/>
          </a:p>
          <a:p>
            <a:endParaRPr lang="it-IT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it-IT" sz="1400" dirty="0" smtClean="0"/>
              <a:t>AQ5.B.4</a:t>
            </a:r>
            <a:r>
              <a:rPr lang="it-IT" sz="2400" dirty="0" smtClean="0"/>
              <a:t> </a:t>
            </a:r>
            <a:r>
              <a:rPr lang="it-IT" sz="2800" dirty="0" smtClean="0"/>
              <a:t>Valutazione dell’apprendimento</a:t>
            </a:r>
            <a:endParaRPr lang="it-IT" sz="2800" dirty="0"/>
          </a:p>
        </p:txBody>
      </p:sp>
      <p:cxnSp>
        <p:nvCxnSpPr>
          <p:cNvPr id="4" name="Connettore 1 3"/>
          <p:cNvCxnSpPr/>
          <p:nvPr/>
        </p:nvCxnSpPr>
        <p:spPr>
          <a:xfrm>
            <a:off x="2071670" y="571480"/>
            <a:ext cx="6572296" cy="1588"/>
          </a:xfrm>
          <a:prstGeom prst="line">
            <a:avLst/>
          </a:prstGeom>
          <a:ln w="1905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9" name="Immagine 8"/>
          <p:cNvPicPr/>
          <p:nvPr/>
        </p:nvPicPr>
        <p:blipFill>
          <a:blip r:embed="rId2"/>
          <a:srcRect l="7054" t="4651" r="21577" b="78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9" name="Immagine 8"/>
          <p:cNvPicPr/>
          <p:nvPr/>
        </p:nvPicPr>
        <p:blipFill>
          <a:blip r:embed="rId2"/>
          <a:srcRect l="18516" t="26485" r="1455" b="4976"/>
          <a:stretch>
            <a:fillRect/>
          </a:stretch>
        </p:blipFill>
        <p:spPr bwMode="auto">
          <a:xfrm>
            <a:off x="0" y="1000108"/>
            <a:ext cx="914400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-24"/>
            <a:ext cx="81438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28736"/>
            <a:ext cx="143827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929066"/>
            <a:ext cx="41529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58833" y="1500174"/>
            <a:ext cx="4613761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767258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t="38750" r="1562" b="8749"/>
          <a:stretch>
            <a:fillRect/>
          </a:stretch>
        </p:blipFill>
        <p:spPr bwMode="auto">
          <a:xfrm>
            <a:off x="-1" y="2143116"/>
            <a:ext cx="9144001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 l="6923" t="27500" r="8462" b="46250"/>
          <a:stretch>
            <a:fillRect/>
          </a:stretch>
        </p:blipFill>
        <p:spPr bwMode="auto">
          <a:xfrm>
            <a:off x="0" y="428604"/>
            <a:ext cx="9144000" cy="1694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ttangolo arrotondato 5"/>
          <p:cNvSpPr/>
          <p:nvPr/>
        </p:nvSpPr>
        <p:spPr>
          <a:xfrm>
            <a:off x="142844" y="4786322"/>
            <a:ext cx="928662" cy="285752"/>
          </a:xfrm>
          <a:prstGeom prst="round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67258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/>
          <p:nvPr/>
        </p:nvPicPr>
        <p:blipFill>
          <a:blip r:embed="rId2"/>
          <a:srcRect l="7256" t="27287" r="8440" b="2729"/>
          <a:stretch>
            <a:fillRect/>
          </a:stretch>
        </p:blipFill>
        <p:spPr bwMode="auto">
          <a:xfrm>
            <a:off x="0" y="142853"/>
            <a:ext cx="9144000" cy="600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767258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85728"/>
            <a:ext cx="7143800" cy="6021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767258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500166" y="500042"/>
            <a:ext cx="7129484" cy="1293812"/>
          </a:xfrm>
        </p:spPr>
        <p:txBody>
          <a:bodyPr>
            <a:noAutofit/>
          </a:bodyPr>
          <a:lstStyle/>
          <a:p>
            <a:r>
              <a:rPr lang="it-IT" sz="3200" dirty="0" smtClean="0"/>
              <a:t>L</a:t>
            </a:r>
            <a:r>
              <a:rPr lang="it-IT" sz="3200" cap="none" dirty="0" smtClean="0"/>
              <a:t>a</a:t>
            </a:r>
            <a:r>
              <a:rPr lang="it-IT" sz="3200" dirty="0" smtClean="0"/>
              <a:t> CEV </a:t>
            </a:r>
            <a:r>
              <a:rPr lang="it-IT" sz="3200" cap="none" dirty="0" smtClean="0"/>
              <a:t>ha valutato il funzionamento</a:t>
            </a:r>
            <a:r>
              <a:rPr lang="it-IT" sz="3200" dirty="0" smtClean="0"/>
              <a:t> </a:t>
            </a:r>
            <a:r>
              <a:rPr lang="it-IT" sz="3200" cap="none" dirty="0" smtClean="0"/>
              <a:t>del</a:t>
            </a:r>
            <a:r>
              <a:rPr lang="it-IT" sz="3200" dirty="0" smtClean="0"/>
              <a:t> sistema AQ </a:t>
            </a:r>
            <a:br>
              <a:rPr lang="it-IT" sz="3200" dirty="0" smtClean="0"/>
            </a:br>
            <a:r>
              <a:rPr lang="it-IT" sz="3200" cap="none" dirty="0" smtClean="0"/>
              <a:t>dei</a:t>
            </a:r>
            <a:r>
              <a:rPr lang="it-IT" sz="3200" dirty="0" smtClean="0"/>
              <a:t> </a:t>
            </a:r>
            <a:r>
              <a:rPr lang="it-IT" sz="3200" cap="none" dirty="0" smtClean="0"/>
              <a:t>seguenti</a:t>
            </a:r>
            <a:r>
              <a:rPr lang="it-IT" sz="3200" dirty="0" smtClean="0"/>
              <a:t> </a:t>
            </a:r>
            <a:r>
              <a:rPr lang="it-IT" sz="3200" dirty="0" err="1" smtClean="0"/>
              <a:t>C</a:t>
            </a:r>
            <a:r>
              <a:rPr lang="it-IT" sz="3200" cap="none" dirty="0" err="1" smtClean="0"/>
              <a:t>d</a:t>
            </a:r>
            <a:r>
              <a:rPr lang="it-IT" sz="3200" dirty="0" err="1" smtClean="0"/>
              <a:t>S</a:t>
            </a:r>
            <a:endParaRPr lang="it-IT" sz="3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28596" y="2119331"/>
            <a:ext cx="8429684" cy="4024313"/>
          </a:xfrm>
        </p:spPr>
        <p:txBody>
          <a:bodyPr/>
          <a:lstStyle/>
          <a:p>
            <a:r>
              <a:rPr lang="it-IT" dirty="0" smtClean="0"/>
              <a:t>Economia e Marketing internazionale (L) </a:t>
            </a:r>
            <a:r>
              <a:rPr lang="it-IT" sz="2000" dirty="0" smtClean="0"/>
              <a:t>(scelto dall’Ateneo)</a:t>
            </a:r>
          </a:p>
          <a:p>
            <a:r>
              <a:rPr lang="it-IT" u="sng" dirty="0" smtClean="0"/>
              <a:t>Infermieristica – Modena</a:t>
            </a:r>
            <a:r>
              <a:rPr lang="it-IT" dirty="0" smtClean="0"/>
              <a:t> (L)                       </a:t>
            </a:r>
            <a:r>
              <a:rPr lang="it-IT" sz="2000" dirty="0" smtClean="0"/>
              <a:t>(scelto dall’Ateneo)</a:t>
            </a:r>
          </a:p>
          <a:p>
            <a:r>
              <a:rPr lang="it-IT" dirty="0" smtClean="0"/>
              <a:t>Scienze Geologiche (L)</a:t>
            </a:r>
            <a:r>
              <a:rPr lang="it-IT" sz="2000" dirty="0" smtClean="0"/>
              <a:t>                                  (scelto dall’Ateneo)</a:t>
            </a:r>
            <a:endParaRPr lang="it-IT" dirty="0" smtClean="0"/>
          </a:p>
          <a:p>
            <a:r>
              <a:rPr lang="it-IT" dirty="0" smtClean="0"/>
              <a:t>Controllo e Sicurezza degli Alimenti (LM)</a:t>
            </a:r>
            <a:r>
              <a:rPr lang="it-IT" sz="2000" dirty="0" smtClean="0"/>
              <a:t>  (scelto dall’Ateneo)</a:t>
            </a:r>
            <a:endParaRPr lang="it-IT" dirty="0" smtClean="0"/>
          </a:p>
          <a:p>
            <a:r>
              <a:rPr lang="it-IT" dirty="0" smtClean="0"/>
              <a:t>Ingegneria dei Materiali (LM)</a:t>
            </a:r>
            <a:r>
              <a:rPr lang="it-IT" sz="2000" dirty="0" smtClean="0"/>
              <a:t>                       (scelto dall’Ateneo)</a:t>
            </a:r>
            <a:endParaRPr lang="it-IT" dirty="0" smtClean="0"/>
          </a:p>
          <a:p>
            <a:r>
              <a:rPr lang="it-IT" dirty="0" smtClean="0"/>
              <a:t>Chimica (L)                                                    </a:t>
            </a:r>
            <a:r>
              <a:rPr lang="it-IT" sz="2000" dirty="0" smtClean="0"/>
              <a:t>(scelto dall’ANVUR)</a:t>
            </a:r>
          </a:p>
          <a:p>
            <a:r>
              <a:rPr lang="it-IT" dirty="0" smtClean="0"/>
              <a:t>Lingue e Culture Europee (L)                      </a:t>
            </a:r>
            <a:r>
              <a:rPr lang="it-IT" sz="2000" dirty="0" smtClean="0"/>
              <a:t>(scelto dall’ANVUR)</a:t>
            </a:r>
          </a:p>
          <a:p>
            <a:r>
              <a:rPr lang="it-IT" dirty="0" smtClean="0"/>
              <a:t>Giurisprudenza (LM)                                     </a:t>
            </a:r>
            <a:r>
              <a:rPr lang="it-IT" sz="2000" dirty="0" smtClean="0"/>
              <a:t>(scelto dall’ANVUR)</a:t>
            </a:r>
          </a:p>
          <a:p>
            <a:r>
              <a:rPr lang="it-IT" dirty="0" smtClean="0"/>
              <a:t>Medicina e Chirurgia (LM)                           </a:t>
            </a:r>
            <a:r>
              <a:rPr lang="it-IT" sz="2000" dirty="0" smtClean="0"/>
              <a:t>(scelto dall’ANVUR)</a:t>
            </a:r>
            <a:endParaRPr lang="it-IT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9" name="Immagine 8"/>
          <p:cNvPicPr/>
          <p:nvPr/>
        </p:nvPicPr>
        <p:blipFill>
          <a:blip r:embed="rId2"/>
          <a:srcRect l="15456" t="26632" r="16805" b="29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1" name="Immagine 10"/>
          <p:cNvPicPr/>
          <p:nvPr/>
        </p:nvPicPr>
        <p:blipFill>
          <a:blip r:embed="rId2"/>
          <a:srcRect l="23029" t="26632" r="5394" b="584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" y="-24"/>
            <a:ext cx="9144032" cy="1296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CasellaDiTesto 12"/>
          <p:cNvSpPr txBox="1"/>
          <p:nvPr/>
        </p:nvSpPr>
        <p:spPr>
          <a:xfrm>
            <a:off x="285720" y="1785926"/>
            <a:ext cx="8572560" cy="335476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AQ5.C.1</a:t>
            </a:r>
            <a:r>
              <a:rPr lang="it-IT" sz="2400" dirty="0" smtClean="0"/>
              <a:t> </a:t>
            </a:r>
            <a:r>
              <a:rPr lang="it-IT" sz="2800" dirty="0" smtClean="0"/>
              <a:t>Analisi dei dati e individuazione dei problemi</a:t>
            </a:r>
          </a:p>
          <a:p>
            <a:endParaRPr lang="it-IT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it-IT" sz="1400" dirty="0" smtClean="0"/>
              <a:t>AQ5.C.2</a:t>
            </a:r>
            <a:r>
              <a:rPr lang="it-IT" sz="2400" dirty="0" smtClean="0"/>
              <a:t> </a:t>
            </a:r>
            <a:r>
              <a:rPr lang="it-IT" sz="2800" dirty="0" smtClean="0"/>
              <a:t>Individuazione delle cause dei problemi</a:t>
            </a:r>
          </a:p>
          <a:p>
            <a:endParaRPr lang="it-IT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it-IT" sz="1400" dirty="0" smtClean="0"/>
              <a:t>AQ5.C.3</a:t>
            </a:r>
            <a:r>
              <a:rPr lang="it-IT" sz="2400" dirty="0" smtClean="0"/>
              <a:t> </a:t>
            </a:r>
            <a:r>
              <a:rPr lang="it-IT" sz="2800" dirty="0" smtClean="0"/>
              <a:t>Soluzioni individuate ai problemi riscontrati</a:t>
            </a:r>
          </a:p>
          <a:p>
            <a:endParaRPr lang="it-IT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it-IT" sz="1400" dirty="0" smtClean="0"/>
              <a:t>AQ5.C.4</a:t>
            </a:r>
            <a:r>
              <a:rPr lang="it-IT" sz="2400" dirty="0" smtClean="0"/>
              <a:t> </a:t>
            </a:r>
            <a:r>
              <a:rPr lang="it-IT" sz="2800" dirty="0" smtClean="0"/>
              <a:t>Attuazione e valutazione delle soluzioni </a:t>
            </a:r>
          </a:p>
          <a:p>
            <a:r>
              <a:rPr lang="it-IT" sz="2800" dirty="0" smtClean="0"/>
              <a:t>        individuate</a:t>
            </a:r>
            <a:endParaRPr lang="it-IT" sz="2800" dirty="0"/>
          </a:p>
        </p:txBody>
      </p:sp>
      <p:cxnSp>
        <p:nvCxnSpPr>
          <p:cNvPr id="4" name="Connettore 1 3"/>
          <p:cNvCxnSpPr/>
          <p:nvPr/>
        </p:nvCxnSpPr>
        <p:spPr>
          <a:xfrm>
            <a:off x="857224" y="571480"/>
            <a:ext cx="5715040" cy="1588"/>
          </a:xfrm>
          <a:prstGeom prst="line">
            <a:avLst/>
          </a:prstGeom>
          <a:ln w="1905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2214546" y="785794"/>
            <a:ext cx="2928958" cy="1588"/>
          </a:xfrm>
          <a:prstGeom prst="line">
            <a:avLst/>
          </a:prstGeom>
          <a:ln w="1905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1" name="Immagine 10"/>
          <p:cNvPicPr/>
          <p:nvPr/>
        </p:nvPicPr>
        <p:blipFill>
          <a:blip r:embed="rId2"/>
          <a:srcRect l="18306" t="34189" r="11350" b="17336"/>
          <a:stretch>
            <a:fillRect/>
          </a:stretch>
        </p:blipFill>
        <p:spPr bwMode="auto">
          <a:xfrm>
            <a:off x="428596" y="-24"/>
            <a:ext cx="828680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643578"/>
            <a:ext cx="9144000" cy="787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CasellaDiTesto 12"/>
          <p:cNvSpPr txBox="1"/>
          <p:nvPr/>
        </p:nvSpPr>
        <p:spPr>
          <a:xfrm>
            <a:off x="428596" y="4925809"/>
            <a:ext cx="8286808" cy="646331"/>
          </a:xfrm>
          <a:prstGeom prst="rect">
            <a:avLst/>
          </a:prstGeom>
          <a:noFill/>
          <a:ln>
            <a:solidFill>
              <a:schemeClr val="tx2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/>
              <a:t>A un anno dalla laurea lavora l’88,2% dei laureati della sede (anno 2014). </a:t>
            </a:r>
          </a:p>
          <a:p>
            <a:r>
              <a:rPr lang="it-IT" dirty="0" smtClean="0"/>
              <a:t>Valore nazionale di riferimento per la stessa classe di Laurea: 63,6%.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9" name="Immagine 8"/>
          <p:cNvPicPr/>
          <p:nvPr/>
        </p:nvPicPr>
        <p:blipFill>
          <a:blip r:embed="rId2"/>
          <a:srcRect l="7054" t="26632" r="8195" b="2921"/>
          <a:stretch>
            <a:fillRect/>
          </a:stretch>
        </p:blipFill>
        <p:spPr bwMode="auto">
          <a:xfrm>
            <a:off x="0" y="214290"/>
            <a:ext cx="9144000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9" name="Immagine 8"/>
          <p:cNvPicPr/>
          <p:nvPr/>
        </p:nvPicPr>
        <p:blipFill>
          <a:blip r:embed="rId2"/>
          <a:srcRect l="24806" t="28732" r="8246" b="3531"/>
          <a:stretch>
            <a:fillRect/>
          </a:stretch>
        </p:blipFill>
        <p:spPr bwMode="auto">
          <a:xfrm>
            <a:off x="142844" y="285728"/>
            <a:ext cx="8858312" cy="621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/>
          <p:nvPr/>
        </p:nvPicPr>
        <p:blipFill>
          <a:blip r:embed="rId2"/>
          <a:srcRect l="30636" t="26966" r="20082" b="3531"/>
          <a:stretch>
            <a:fillRect/>
          </a:stretch>
        </p:blipFill>
        <p:spPr bwMode="auto">
          <a:xfrm>
            <a:off x="214282" y="428604"/>
            <a:ext cx="871543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767258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tangolo 19"/>
          <p:cNvSpPr/>
          <p:nvPr/>
        </p:nvSpPr>
        <p:spPr>
          <a:xfrm>
            <a:off x="-32" y="0"/>
            <a:ext cx="228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baseline="0" dirty="0" smtClean="0">
                <a:solidFill>
                  <a:srgbClr val="0070C0"/>
                </a:solidFill>
                <a:latin typeface="Arial Rounded MT Bold"/>
              </a:rPr>
              <a:t>Corso di Laurea in </a:t>
            </a:r>
          </a:p>
          <a:p>
            <a:r>
              <a:rPr lang="it-IT" sz="1200" b="1" baseline="0" dirty="0" smtClean="0">
                <a:solidFill>
                  <a:srgbClr val="0070C0"/>
                </a:solidFill>
                <a:latin typeface="Arial Rounded MT Bold"/>
              </a:rPr>
              <a:t>INFERMIERISTICA</a:t>
            </a:r>
          </a:p>
          <a:p>
            <a:r>
              <a:rPr lang="it-IT" sz="1200" b="1" baseline="0" dirty="0" smtClean="0">
                <a:solidFill>
                  <a:srgbClr val="808080"/>
                </a:solidFill>
                <a:latin typeface="Arial Rounded MT Bold"/>
              </a:rPr>
              <a:t>   Sede di Modena</a:t>
            </a:r>
          </a:p>
        </p:txBody>
      </p:sp>
      <p:pic>
        <p:nvPicPr>
          <p:cNvPr id="21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0"/>
            <a:ext cx="857256" cy="546821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3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tangolo arrotondato 4"/>
          <p:cNvSpPr/>
          <p:nvPr/>
        </p:nvSpPr>
        <p:spPr>
          <a:xfrm>
            <a:off x="2857488" y="285728"/>
            <a:ext cx="2928958" cy="285752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arrotondato 6"/>
          <p:cNvSpPr/>
          <p:nvPr/>
        </p:nvSpPr>
        <p:spPr>
          <a:xfrm>
            <a:off x="71438" y="285728"/>
            <a:ext cx="1071538" cy="285752"/>
          </a:xfrm>
          <a:prstGeom prst="round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71406" y="571480"/>
            <a:ext cx="1071538" cy="285752"/>
          </a:xfrm>
          <a:prstGeom prst="roundRect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arrotondato 8"/>
          <p:cNvSpPr/>
          <p:nvPr/>
        </p:nvSpPr>
        <p:spPr>
          <a:xfrm>
            <a:off x="0" y="1428736"/>
            <a:ext cx="1857356" cy="500066"/>
          </a:xfrm>
          <a:prstGeom prst="round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10" name="Rettangolo arrotondato 9"/>
          <p:cNvSpPr/>
          <p:nvPr/>
        </p:nvSpPr>
        <p:spPr>
          <a:xfrm>
            <a:off x="0" y="1928802"/>
            <a:ext cx="1857356" cy="571504"/>
          </a:xfrm>
          <a:prstGeom prst="roundRect">
            <a:avLst/>
          </a:prstGeom>
          <a:noFill/>
          <a:ln w="3810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11" name="Rettangolo arrotondato 10"/>
          <p:cNvSpPr/>
          <p:nvPr/>
        </p:nvSpPr>
        <p:spPr>
          <a:xfrm>
            <a:off x="0" y="2714620"/>
            <a:ext cx="1857356" cy="1071570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12" name="Rettangolo arrotondato 11"/>
          <p:cNvSpPr/>
          <p:nvPr/>
        </p:nvSpPr>
        <p:spPr>
          <a:xfrm>
            <a:off x="71438" y="6750867"/>
            <a:ext cx="1428728" cy="250033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7258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sellaDiTesto 12"/>
          <p:cNvSpPr txBox="1"/>
          <p:nvPr/>
        </p:nvSpPr>
        <p:spPr>
          <a:xfrm>
            <a:off x="285720" y="1519656"/>
            <a:ext cx="8572560" cy="212365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AQ5.D.1</a:t>
            </a:r>
            <a:r>
              <a:rPr lang="it-IT" sz="2400" dirty="0" smtClean="0"/>
              <a:t> </a:t>
            </a:r>
            <a:r>
              <a:rPr lang="it-IT" sz="2800" dirty="0" smtClean="0"/>
              <a:t>Pubblicità delle opinioni studenti sul </a:t>
            </a:r>
            <a:r>
              <a:rPr lang="it-IT" sz="2800" dirty="0" err="1" smtClean="0"/>
              <a:t>CdS</a:t>
            </a:r>
            <a:endParaRPr lang="it-IT" sz="2800" dirty="0" smtClean="0"/>
          </a:p>
          <a:p>
            <a:endParaRPr lang="it-IT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it-IT" sz="1400" dirty="0" smtClean="0"/>
              <a:t>AQ5.D.2</a:t>
            </a:r>
            <a:r>
              <a:rPr lang="it-IT" sz="2400" dirty="0" smtClean="0"/>
              <a:t> </a:t>
            </a:r>
            <a:r>
              <a:rPr lang="it-IT" sz="2800" dirty="0" smtClean="0"/>
              <a:t>Segnalazioni/osservazioni degli studenti</a:t>
            </a:r>
          </a:p>
          <a:p>
            <a:endParaRPr lang="it-IT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it-IT" sz="1400" dirty="0" smtClean="0"/>
              <a:t>AQ5.D.3</a:t>
            </a:r>
            <a:r>
              <a:rPr lang="it-IT" sz="2400" dirty="0" smtClean="0"/>
              <a:t> </a:t>
            </a:r>
            <a:r>
              <a:rPr lang="it-IT" sz="2800" dirty="0" smtClean="0"/>
              <a:t>Recepimento delle opinioni degli studenti</a:t>
            </a:r>
            <a:endParaRPr lang="it-IT" sz="2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" name="Connettore 1 3"/>
          <p:cNvCxnSpPr/>
          <p:nvPr/>
        </p:nvCxnSpPr>
        <p:spPr>
          <a:xfrm>
            <a:off x="1928794" y="500042"/>
            <a:ext cx="5715040" cy="1588"/>
          </a:xfrm>
          <a:prstGeom prst="line">
            <a:avLst/>
          </a:prstGeom>
          <a:ln w="1905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2000232" y="500042"/>
            <a:ext cx="2928958" cy="1588"/>
          </a:xfrm>
          <a:prstGeom prst="line">
            <a:avLst/>
          </a:prstGeom>
          <a:ln w="1905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81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/>
          <p:nvPr/>
        </p:nvPicPr>
        <p:blipFill>
          <a:blip r:embed="rId2"/>
          <a:srcRect l="18050" t="30756" r="3631" b="13574"/>
          <a:stretch>
            <a:fillRect/>
          </a:stretch>
        </p:blipFill>
        <p:spPr bwMode="auto">
          <a:xfrm>
            <a:off x="214282" y="214290"/>
            <a:ext cx="871540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magine 7"/>
          <p:cNvPicPr/>
          <p:nvPr/>
        </p:nvPicPr>
        <p:blipFill>
          <a:blip r:embed="rId3"/>
          <a:srcRect l="20643" t="39175" r="8506" b="25773"/>
          <a:stretch>
            <a:fillRect/>
          </a:stretch>
        </p:blipFill>
        <p:spPr bwMode="auto">
          <a:xfrm>
            <a:off x="449328" y="3929066"/>
            <a:ext cx="840895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767258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9" name="Immagine 8"/>
          <p:cNvPicPr/>
          <p:nvPr/>
        </p:nvPicPr>
        <p:blipFill>
          <a:blip r:embed="rId2"/>
          <a:srcRect l="7158" r="9772" b="234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2699792" y="630776"/>
            <a:ext cx="644420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VALUTAZIONE AMBIENTE DI APPRENDIMENTO CLINICO</a:t>
            </a:r>
            <a:endParaRPr lang="it-IT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8" name="Tabel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774328"/>
              </p:ext>
            </p:extLst>
          </p:nvPr>
        </p:nvGraphicFramePr>
        <p:xfrm>
          <a:off x="571472" y="4429132"/>
          <a:ext cx="8358245" cy="1973529"/>
        </p:xfrm>
        <a:graphic>
          <a:graphicData uri="http://schemas.openxmlformats.org/drawingml/2006/table">
            <a:tbl>
              <a:tblPr/>
              <a:tblGrid>
                <a:gridCol w="2059345"/>
                <a:gridCol w="1298241"/>
                <a:gridCol w="1278580"/>
                <a:gridCol w="1078874"/>
                <a:gridCol w="1079627"/>
                <a:gridCol w="1563578"/>
              </a:tblGrid>
              <a:tr h="740074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SEDE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solidFill>
                            <a:srgbClr val="FF0000"/>
                          </a:solidFill>
                          <a:latin typeface="Courier New"/>
                          <a:ea typeface="Times New Roman"/>
                          <a:cs typeface="Times New Roman"/>
                        </a:rPr>
                        <a:t>AUSL – 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solidFill>
                            <a:srgbClr val="FF0000"/>
                          </a:solidFill>
                          <a:latin typeface="Courier New"/>
                          <a:ea typeface="Times New Roman"/>
                          <a:cs typeface="Times New Roman"/>
                        </a:rPr>
                        <a:t>Ospedale di ……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Clima 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apprendimento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Leadership del coordinatore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Courier New"/>
                          <a:ea typeface="Times New Roman"/>
                          <a:cs typeface="Times New Roman"/>
                        </a:rPr>
                        <a:t>Erogazione</a:t>
                      </a:r>
                      <a:endParaRPr lang="it-IT" sz="1200" b="1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Courier New"/>
                          <a:ea typeface="Times New Roman"/>
                          <a:cs typeface="Times New Roman"/>
                        </a:rPr>
                        <a:t>assistenza</a:t>
                      </a:r>
                      <a:endParaRPr lang="it-IT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Courier New"/>
                          <a:ea typeface="Times New Roman"/>
                          <a:cs typeface="Times New Roman"/>
                        </a:rPr>
                        <a:t>Relazione di tutorato</a:t>
                      </a:r>
                      <a:endParaRPr lang="it-IT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Ruolo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Tutor </a:t>
                      </a: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universitario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69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DIALISI </a:t>
                      </a: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(n=2</a:t>
                      </a: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)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4,88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4,87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4,87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Courier New"/>
                          <a:ea typeface="Times New Roman"/>
                          <a:cs typeface="Times New Roman"/>
                        </a:rPr>
                        <a:t>5</a:t>
                      </a:r>
                      <a:endParaRPr lang="it-IT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4,55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69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PRONTO SOCCORSO </a:t>
                      </a: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(n=4</a:t>
                      </a: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)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4,19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4,06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4,56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4,71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4,11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69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MEDICINA </a:t>
                      </a: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(n=2</a:t>
                      </a: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)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4,72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3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4,5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4,37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4,5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69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PARE </a:t>
                      </a: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(n=3</a:t>
                      </a: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)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4,03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3,83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3,75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4,04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3,11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69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SALA OPERATORIA </a:t>
                      </a: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(n=1</a:t>
                      </a:r>
                      <a:r>
                        <a:rPr lang="it-IT" sz="1200" b="1" dirty="0">
                          <a:latin typeface="Courier New"/>
                          <a:ea typeface="Times New Roman"/>
                          <a:cs typeface="Times New Roman"/>
                        </a:rPr>
                        <a:t>)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4,5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4,25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4,5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4,62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Courier New"/>
                          <a:ea typeface="Times New Roman"/>
                          <a:cs typeface="Times New Roman"/>
                        </a:rPr>
                        <a:t>2,77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747604"/>
              </p:ext>
            </p:extLst>
          </p:nvPr>
        </p:nvGraphicFramePr>
        <p:xfrm>
          <a:off x="683568" y="1481320"/>
          <a:ext cx="6336704" cy="2394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88721"/>
                <a:gridCol w="1347983"/>
              </a:tblGrid>
              <a:tr h="2914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5 </a:t>
                      </a:r>
                      <a:r>
                        <a:rPr lang="it-IT" sz="1200" dirty="0" smtClean="0">
                          <a:effectLst/>
                        </a:rPr>
                        <a:t>Aree</a:t>
                      </a:r>
                      <a:endParaRPr lang="it-IT" sz="1100" dirty="0">
                        <a:effectLst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chemeClr val="tx1"/>
                          </a:solidFill>
                          <a:effectLst/>
                        </a:rPr>
                        <a:t>Media</a:t>
                      </a:r>
                      <a:endParaRPr lang="it-IT" sz="11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Il clima di apprendimento in reparto</a:t>
                      </a:r>
                      <a:endParaRPr lang="it-IT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(9 items)</a:t>
                      </a:r>
                      <a:endParaRPr lang="it-I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11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solidFill>
                            <a:schemeClr val="tx1"/>
                          </a:solidFill>
                          <a:effectLst/>
                        </a:rPr>
                        <a:t>4,28</a:t>
                      </a:r>
                      <a:endParaRPr lang="it-IT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Lo stile di leadership del coordinatore infermieristico</a:t>
                      </a:r>
                      <a:endParaRPr lang="it-IT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(4 </a:t>
                      </a:r>
                      <a:r>
                        <a:rPr lang="it-IT" sz="1200" dirty="0" err="1">
                          <a:effectLst/>
                        </a:rPr>
                        <a:t>items</a:t>
                      </a:r>
                      <a:r>
                        <a:rPr lang="it-IT" sz="1200" dirty="0">
                          <a:effectLst/>
                        </a:rPr>
                        <a:t>)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11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</a:rPr>
                        <a:t>4,02    </a:t>
                      </a:r>
                      <a:endParaRPr lang="it-IT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L’erogazione dell’assistenza infermieristica del reparto</a:t>
                      </a:r>
                      <a:endParaRPr lang="it-IT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(4 items)</a:t>
                      </a:r>
                      <a:endParaRPr lang="it-I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11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</a:rPr>
                        <a:t>4,17</a:t>
                      </a:r>
                      <a:endParaRPr lang="it-IT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La relazione di tutorato con il personale di reparto</a:t>
                      </a:r>
                      <a:endParaRPr lang="it-IT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(8 items)</a:t>
                      </a:r>
                      <a:endParaRPr lang="it-IT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11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</a:rPr>
                        <a:t>4,26    </a:t>
                      </a:r>
                      <a:endParaRPr lang="it-IT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Il ruolo del tutor universitario</a:t>
                      </a:r>
                      <a:endParaRPr lang="it-IT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(9 </a:t>
                      </a:r>
                      <a:r>
                        <a:rPr lang="it-IT" sz="1200" dirty="0" err="1">
                          <a:effectLst/>
                        </a:rPr>
                        <a:t>items</a:t>
                      </a:r>
                      <a:r>
                        <a:rPr lang="it-IT" sz="1200" dirty="0">
                          <a:effectLst/>
                        </a:rPr>
                        <a:t>)</a:t>
                      </a: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smtClean="0">
                          <a:solidFill>
                            <a:schemeClr val="tx1"/>
                          </a:solidFill>
                          <a:effectLst/>
                        </a:rPr>
                        <a:t>4,07</a:t>
                      </a:r>
                      <a:r>
                        <a:rPr lang="it-IT" sz="12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sellaDiTesto 12"/>
          <p:cNvSpPr txBox="1"/>
          <p:nvPr/>
        </p:nvSpPr>
        <p:spPr>
          <a:xfrm>
            <a:off x="285720" y="2643182"/>
            <a:ext cx="8572560" cy="132343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AQ5.E.1</a:t>
            </a:r>
            <a:r>
              <a:rPr lang="it-IT" sz="2400" dirty="0" smtClean="0"/>
              <a:t> </a:t>
            </a:r>
            <a:r>
              <a:rPr lang="it-IT" sz="2800" dirty="0" smtClean="0"/>
              <a:t>Efficacia del percorso di formazione</a:t>
            </a:r>
          </a:p>
          <a:p>
            <a:endParaRPr lang="it-IT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it-IT" sz="1400" dirty="0" smtClean="0"/>
              <a:t>AQ5.E.2</a:t>
            </a:r>
            <a:r>
              <a:rPr lang="it-IT" sz="2400" dirty="0" smtClean="0"/>
              <a:t> </a:t>
            </a:r>
            <a:r>
              <a:rPr lang="it-IT" sz="2800" dirty="0" smtClean="0"/>
              <a:t>Attività per favorire l’occupazione dei laureati</a:t>
            </a:r>
            <a:endParaRPr lang="it-IT" sz="2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" name="Connettore 1 3"/>
          <p:cNvCxnSpPr/>
          <p:nvPr/>
        </p:nvCxnSpPr>
        <p:spPr>
          <a:xfrm>
            <a:off x="1785918" y="571480"/>
            <a:ext cx="5715040" cy="1588"/>
          </a:xfrm>
          <a:prstGeom prst="line">
            <a:avLst/>
          </a:prstGeom>
          <a:ln w="1905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1857356" y="857232"/>
            <a:ext cx="2928958" cy="1588"/>
          </a:xfrm>
          <a:prstGeom prst="line">
            <a:avLst/>
          </a:prstGeom>
          <a:ln w="1905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3999" cy="880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9" name="Immagine 8"/>
          <p:cNvPicPr/>
          <p:nvPr/>
        </p:nvPicPr>
        <p:blipFill>
          <a:blip r:embed="rId2"/>
          <a:srcRect l="26141" t="27491" r="10166" b="412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9" name="Immagine 8"/>
          <p:cNvPicPr/>
          <p:nvPr/>
        </p:nvPicPr>
        <p:blipFill>
          <a:blip r:embed="rId2"/>
          <a:srcRect l="5913" r="583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764704"/>
            <a:ext cx="9144000" cy="546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Connettore 1 9"/>
          <p:cNvCxnSpPr/>
          <p:nvPr/>
        </p:nvCxnSpPr>
        <p:spPr>
          <a:xfrm>
            <a:off x="4238180" y="3929066"/>
            <a:ext cx="328614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3357554" y="2500306"/>
            <a:ext cx="328614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3357554" y="1643050"/>
            <a:ext cx="107157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/>
        </p:nvCxnSpPr>
        <p:spPr>
          <a:xfrm>
            <a:off x="285720" y="2786058"/>
            <a:ext cx="3286148" cy="158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1 15"/>
          <p:cNvCxnSpPr/>
          <p:nvPr/>
        </p:nvCxnSpPr>
        <p:spPr>
          <a:xfrm>
            <a:off x="5857852" y="2786058"/>
            <a:ext cx="3286148" cy="158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>
            <a:off x="0" y="3071810"/>
            <a:ext cx="4286248" cy="158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>
            <a:off x="3929058" y="4786322"/>
            <a:ext cx="5214942" cy="15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1 21"/>
          <p:cNvCxnSpPr/>
          <p:nvPr/>
        </p:nvCxnSpPr>
        <p:spPr>
          <a:xfrm>
            <a:off x="1571604" y="5072074"/>
            <a:ext cx="1643074" cy="15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1 23"/>
          <p:cNvCxnSpPr/>
          <p:nvPr/>
        </p:nvCxnSpPr>
        <p:spPr>
          <a:xfrm>
            <a:off x="7500926" y="5072074"/>
            <a:ext cx="1643074" cy="15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>
            <a:off x="0" y="5357826"/>
            <a:ext cx="714348" cy="15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/>
          <p:nvPr/>
        </p:nvCxnSpPr>
        <p:spPr>
          <a:xfrm>
            <a:off x="7500958" y="5357826"/>
            <a:ext cx="1571604" cy="1588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/>
          <p:nvPr/>
        </p:nvCxnSpPr>
        <p:spPr>
          <a:xfrm>
            <a:off x="785786" y="5643578"/>
            <a:ext cx="1785950" cy="1588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/>
          <p:cNvSpPr txBox="1"/>
          <p:nvPr/>
        </p:nvSpPr>
        <p:spPr>
          <a:xfrm>
            <a:off x="357174" y="188640"/>
            <a:ext cx="8391290" cy="369332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dirty="0" smtClean="0"/>
              <a:t>Giudizio finale sull’accreditamento periodico del </a:t>
            </a:r>
            <a:r>
              <a:rPr lang="it-IT" dirty="0" err="1" smtClean="0"/>
              <a:t>Cds</a:t>
            </a:r>
            <a:r>
              <a:rPr lang="it-IT" dirty="0" smtClean="0"/>
              <a:t>: </a:t>
            </a:r>
            <a:r>
              <a:rPr lang="it-IT" b="1" dirty="0" smtClean="0"/>
              <a:t>soddisfacente 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93516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37644" cy="400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9460" y="4071942"/>
            <a:ext cx="711156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sellaDiTesto 7"/>
          <p:cNvSpPr txBox="1"/>
          <p:nvPr/>
        </p:nvSpPr>
        <p:spPr>
          <a:xfrm>
            <a:off x="500034" y="5429264"/>
            <a:ext cx="8286808" cy="923330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Ringraziamenti: </a:t>
            </a:r>
            <a:r>
              <a:rPr lang="it-IT" dirty="0" smtClean="0">
                <a:solidFill>
                  <a:schemeClr val="bg2"/>
                </a:solidFill>
              </a:rPr>
              <a:t>_ Gruppo </a:t>
            </a:r>
            <a:r>
              <a:rPr lang="it-IT" dirty="0" err="1" smtClean="0">
                <a:solidFill>
                  <a:schemeClr val="bg2"/>
                </a:solidFill>
              </a:rPr>
              <a:t>CdS</a:t>
            </a:r>
            <a:r>
              <a:rPr lang="it-IT" dirty="0" smtClean="0">
                <a:solidFill>
                  <a:schemeClr val="bg2"/>
                </a:solidFill>
              </a:rPr>
              <a:t> </a:t>
            </a:r>
            <a:r>
              <a:rPr lang="it-IT" dirty="0" err="1" smtClean="0">
                <a:solidFill>
                  <a:schemeClr val="bg2"/>
                </a:solidFill>
              </a:rPr>
              <a:t>Inf.ca</a:t>
            </a:r>
            <a:r>
              <a:rPr lang="it-IT" dirty="0" smtClean="0">
                <a:solidFill>
                  <a:schemeClr val="bg2"/>
                </a:solidFill>
              </a:rPr>
              <a:t> Modena</a:t>
            </a:r>
          </a:p>
          <a:p>
            <a:r>
              <a:rPr lang="it-IT" dirty="0" smtClean="0">
                <a:solidFill>
                  <a:schemeClr val="bg2"/>
                </a:solidFill>
              </a:rPr>
              <a:t>                          _ </a:t>
            </a:r>
            <a:r>
              <a:rPr lang="it-IT" dirty="0" err="1" smtClean="0">
                <a:solidFill>
                  <a:schemeClr val="bg2"/>
                </a:solidFill>
              </a:rPr>
              <a:t>Unimore</a:t>
            </a:r>
            <a:endParaRPr lang="it-IT" dirty="0" smtClean="0">
              <a:solidFill>
                <a:srgbClr val="FF0000"/>
              </a:solidFill>
            </a:endParaRPr>
          </a:p>
          <a:p>
            <a:r>
              <a:rPr lang="it-IT" dirty="0" smtClean="0">
                <a:solidFill>
                  <a:srgbClr val="FF0000"/>
                </a:solidFill>
              </a:rPr>
              <a:t>                          </a:t>
            </a:r>
            <a:r>
              <a:rPr lang="it-IT" dirty="0" smtClean="0">
                <a:solidFill>
                  <a:schemeClr val="bg2"/>
                </a:solidFill>
              </a:rPr>
              <a:t>_ Conferenza Permanente delle classi di Laurea delle prof. san. 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endParaRPr lang="it-IT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421610"/>
              </p:ext>
            </p:extLst>
          </p:nvPr>
        </p:nvGraphicFramePr>
        <p:xfrm>
          <a:off x="899592" y="404664"/>
          <a:ext cx="7344816" cy="583994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96144"/>
                <a:gridCol w="6048672"/>
              </a:tblGrid>
              <a:tr h="581800">
                <a:tc>
                  <a:txBody>
                    <a:bodyPr/>
                    <a:lstStyle/>
                    <a:p>
                      <a:pPr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8.30-10.00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Incontro Gruppo di Riesame e Coordinatore </a:t>
                      </a:r>
                      <a:r>
                        <a:rPr lang="it-IT" sz="1400" dirty="0" err="1">
                          <a:solidFill>
                            <a:schemeClr val="tx1"/>
                          </a:solidFill>
                          <a:effectLst/>
                        </a:rPr>
                        <a:t>CdS</a:t>
                      </a: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 ed eventualmente, se presente, Gruppo di AQ </a:t>
                      </a:r>
                      <a:r>
                        <a:rPr lang="it-IT" sz="1400" dirty="0" err="1">
                          <a:solidFill>
                            <a:schemeClr val="tx1"/>
                          </a:solidFill>
                          <a:effectLst/>
                        </a:rPr>
                        <a:t>CdS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rgbClr val="FFFFFF"/>
                    </a:solidFill>
                  </a:tcPr>
                </a:tc>
              </a:tr>
              <a:tr h="400175">
                <a:tc>
                  <a:txBody>
                    <a:bodyPr/>
                    <a:lstStyle/>
                    <a:p>
                      <a:pPr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tx1"/>
                          </a:solidFill>
                          <a:effectLst/>
                        </a:rPr>
                        <a:t>10.05-11.05</a:t>
                      </a:r>
                      <a:endParaRPr lang="it-IT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it-IT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</a:rPr>
                        <a:t>Visita </a:t>
                      </a: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aule e infrastrutture (sale studio, laboratori e biblioteche, residenze universitarie e altri servizi agli studenti)</a:t>
                      </a:r>
                    </a:p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b">
                    <a:solidFill>
                      <a:srgbClr val="FFFFFF"/>
                    </a:solidFill>
                  </a:tcPr>
                </a:tc>
              </a:tr>
              <a:tr h="155904">
                <a:tc>
                  <a:txBody>
                    <a:bodyPr/>
                    <a:lstStyle/>
                    <a:p>
                      <a:pPr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10.05-11-05</a:t>
                      </a:r>
                      <a:endParaRPr lang="it-IT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it-IT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</a:rPr>
                        <a:t>Colloqui </a:t>
                      </a: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con gli studenti in aula</a:t>
                      </a:r>
                    </a:p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(possibilmente non del primo anno)</a:t>
                      </a:r>
                    </a:p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rgbClr val="FFFFFF"/>
                    </a:solidFill>
                  </a:tcPr>
                </a:tc>
              </a:tr>
              <a:tr h="427316">
                <a:tc>
                  <a:txBody>
                    <a:bodyPr/>
                    <a:lstStyle/>
                    <a:p>
                      <a:pPr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tx1"/>
                          </a:solidFill>
                          <a:effectLst/>
                        </a:rPr>
                        <a:t>11.10-12.10</a:t>
                      </a:r>
                      <a:endParaRPr lang="it-IT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it-IT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</a:rPr>
                        <a:t>Incontro </a:t>
                      </a: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con il personale TA che si occupa di didattica e servizi di supporto (segreteria studenti, orientamento, stage</a:t>
                      </a: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rgbClr val="FFFFFF"/>
                    </a:solidFill>
                  </a:tcPr>
                </a:tc>
              </a:tr>
              <a:tr h="181152"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tx1"/>
                          </a:solidFill>
                          <a:effectLst/>
                        </a:rPr>
                        <a:t>12.15-13.45</a:t>
                      </a:r>
                      <a:endParaRPr lang="it-IT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it-IT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</a:rPr>
                        <a:t>Prosecuzione </a:t>
                      </a: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dell’incontro Gruppo di Riesame e Coordinatore </a:t>
                      </a:r>
                      <a:r>
                        <a:rPr lang="it-IT" sz="1400" dirty="0" err="1">
                          <a:solidFill>
                            <a:schemeClr val="tx1"/>
                          </a:solidFill>
                          <a:effectLst/>
                        </a:rPr>
                        <a:t>CdS</a:t>
                      </a: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 ed eventualmente, se presente, Gruppo di AQ </a:t>
                      </a:r>
                      <a:r>
                        <a:rPr lang="it-IT" sz="1400" dirty="0" err="1" smtClean="0">
                          <a:solidFill>
                            <a:schemeClr val="tx1"/>
                          </a:solidFill>
                          <a:effectLst/>
                        </a:rPr>
                        <a:t>CdS</a:t>
                      </a:r>
                      <a:endParaRPr lang="it-IT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rgbClr val="FFFFFF"/>
                    </a:solidFill>
                  </a:tcPr>
                </a:tc>
              </a:tr>
              <a:tr h="241288"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tx1"/>
                          </a:solidFill>
                          <a:effectLst/>
                        </a:rPr>
                        <a:t>13.50-14.50</a:t>
                      </a:r>
                      <a:endParaRPr lang="it-IT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Pausa pranzo</a:t>
                      </a:r>
                      <a:endParaRPr lang="it-IT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rgbClr val="FFFFFF"/>
                    </a:solidFill>
                  </a:tcPr>
                </a:tc>
              </a:tr>
              <a:tr h="531778"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tx1"/>
                          </a:solidFill>
                          <a:effectLst/>
                        </a:rPr>
                        <a:t>14.55-15.40</a:t>
                      </a:r>
                      <a:endParaRPr lang="it-IT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Incontro con le parti sociali (stakeholder) tra cui quelle menzionate nella SUA-</a:t>
                      </a:r>
                      <a:r>
                        <a:rPr lang="it-IT" sz="1400" dirty="0" err="1">
                          <a:solidFill>
                            <a:schemeClr val="tx1"/>
                          </a:solidFill>
                          <a:effectLst/>
                        </a:rPr>
                        <a:t>CdS</a:t>
                      </a: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 (rappresentanza)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rgbClr val="FFFFFF"/>
                    </a:solidFill>
                  </a:tcPr>
                </a:tc>
              </a:tr>
              <a:tr h="357582"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tx1"/>
                          </a:solidFill>
                          <a:effectLst/>
                        </a:rPr>
                        <a:t>15.45-16.30</a:t>
                      </a:r>
                      <a:endParaRPr lang="it-IT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Incontro con la </a:t>
                      </a: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</a:rPr>
                        <a:t>CP-DS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rgbClr val="FFFFFF"/>
                    </a:solidFill>
                  </a:tcPr>
                </a:tc>
              </a:tr>
              <a:tr h="313386"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16.35-17.20</a:t>
                      </a: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it-IT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</a:rPr>
                        <a:t>Incontro </a:t>
                      </a: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con i docenti del </a:t>
                      </a:r>
                      <a:r>
                        <a:rPr lang="it-IT" sz="1400" dirty="0" err="1">
                          <a:solidFill>
                            <a:schemeClr val="tx1"/>
                          </a:solidFill>
                          <a:effectLst/>
                        </a:rPr>
                        <a:t>CdS</a:t>
                      </a: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 (possibilmente senza la presenza del Presidente/Coordinatore del </a:t>
                      </a:r>
                      <a:r>
                        <a:rPr lang="it-IT" sz="1400" dirty="0" err="1">
                          <a:solidFill>
                            <a:schemeClr val="tx1"/>
                          </a:solidFill>
                          <a:effectLst/>
                        </a:rPr>
                        <a:t>CdS</a:t>
                      </a: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 e del Gruppo di Riesame</a:t>
                      </a: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rgbClr val="FFFFFF"/>
                    </a:solidFill>
                  </a:tcPr>
                </a:tc>
              </a:tr>
              <a:tr h="490277"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17.25-18.15</a:t>
                      </a: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it-IT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tx1"/>
                          </a:solidFill>
                          <a:effectLst/>
                        </a:rPr>
                        <a:t>Incontro </a:t>
                      </a:r>
                      <a:r>
                        <a:rPr lang="it-IT" sz="1400" dirty="0">
                          <a:solidFill>
                            <a:schemeClr val="tx1"/>
                          </a:solidFill>
                          <a:effectLst/>
                        </a:rPr>
                        <a:t>con il Direttore di Dipartimento, il responsabile AQ del Dipartimento e i docenti con ruoli specifici nell’organizzazione delle attività di ricerca e di supporto ai </a:t>
                      </a:r>
                      <a:r>
                        <a:rPr lang="it-IT" sz="1400" dirty="0" err="1" smtClean="0">
                          <a:solidFill>
                            <a:schemeClr val="tx1"/>
                          </a:solidFill>
                          <a:effectLst/>
                        </a:rPr>
                        <a:t>CdS</a:t>
                      </a:r>
                      <a:endParaRPr lang="it-IT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it-IT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042" marR="17042" marT="0" marB="0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662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9" name="Immagine 8"/>
          <p:cNvPicPr/>
          <p:nvPr/>
        </p:nvPicPr>
        <p:blipFill>
          <a:blip r:embed="rId2"/>
          <a:srcRect l="7573" t="-831" r="8631"/>
          <a:stretch>
            <a:fillRect/>
          </a:stretch>
        </p:blipFill>
        <p:spPr bwMode="auto">
          <a:xfrm>
            <a:off x="0" y="-7146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9" name="Immagine 8"/>
          <p:cNvPicPr/>
          <p:nvPr/>
        </p:nvPicPr>
        <p:blipFill>
          <a:blip r:embed="rId2"/>
          <a:srcRect l="7364" t="1495" r="8734" b="8970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69480"/>
            <a:ext cx="9144000" cy="588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 b="63784"/>
          <a:stretch>
            <a:fillRect/>
          </a:stretch>
        </p:blipFill>
        <p:spPr bwMode="auto">
          <a:xfrm>
            <a:off x="0" y="71438"/>
            <a:ext cx="9144000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564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CasellaDiTesto 12"/>
          <p:cNvSpPr txBox="1"/>
          <p:nvPr/>
        </p:nvSpPr>
        <p:spPr>
          <a:xfrm>
            <a:off x="285720" y="2990206"/>
            <a:ext cx="8572560" cy="212365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AQ5.A.1</a:t>
            </a:r>
            <a:r>
              <a:rPr lang="it-IT" sz="2400" dirty="0" smtClean="0"/>
              <a:t> </a:t>
            </a:r>
            <a:r>
              <a:rPr lang="it-IT" sz="2800" dirty="0" smtClean="0"/>
              <a:t>Parti consultate</a:t>
            </a:r>
          </a:p>
          <a:p>
            <a:endParaRPr lang="it-IT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it-IT" sz="1400" dirty="0" smtClean="0"/>
              <a:t>AQ5.A.2</a:t>
            </a:r>
            <a:r>
              <a:rPr lang="it-IT" sz="2400" dirty="0" smtClean="0"/>
              <a:t> </a:t>
            </a:r>
            <a:r>
              <a:rPr lang="it-IT" sz="2800" dirty="0" smtClean="0"/>
              <a:t>Modalità delle consultazioni</a:t>
            </a:r>
          </a:p>
          <a:p>
            <a:endParaRPr lang="it-IT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it-IT" sz="1400" dirty="0" smtClean="0"/>
              <a:t>AQ5.A.3</a:t>
            </a:r>
            <a:r>
              <a:rPr lang="it-IT" sz="2400" dirty="0" smtClean="0"/>
              <a:t> </a:t>
            </a:r>
            <a:r>
              <a:rPr lang="it-IT" sz="2800" dirty="0" smtClean="0"/>
              <a:t>Funzioni e competenze</a:t>
            </a:r>
            <a:endParaRPr lang="it-IT" sz="2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3214678" y="1714488"/>
            <a:ext cx="2143140" cy="285752"/>
          </a:xfrm>
          <a:prstGeom prst="round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9" name="Immagine 8"/>
          <p:cNvPicPr/>
          <p:nvPr/>
        </p:nvPicPr>
        <p:blipFill>
          <a:blip r:embed="rId2"/>
          <a:srcRect l="9025" t="26460" r="10373" b="2749"/>
          <a:stretch>
            <a:fillRect/>
          </a:stretch>
        </p:blipFill>
        <p:spPr bwMode="auto">
          <a:xfrm>
            <a:off x="0" y="285728"/>
            <a:ext cx="914400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ia di vapore">
  <a:themeElements>
    <a:clrScheme name="Personalizzato 1">
      <a:dk1>
        <a:srgbClr val="CDE4FF"/>
      </a:dk1>
      <a:lt1>
        <a:srgbClr val="000000"/>
      </a:lt1>
      <a:dk2>
        <a:srgbClr val="000000"/>
      </a:dk2>
      <a:lt2>
        <a:srgbClr val="000914"/>
      </a:lt2>
      <a:accent1>
        <a:srgbClr val="461763"/>
      </a:accent1>
      <a:accent2>
        <a:srgbClr val="59A5FF"/>
      </a:accent2>
      <a:accent3>
        <a:srgbClr val="CDE4FF"/>
      </a:accent3>
      <a:accent4>
        <a:srgbClr val="0978FF"/>
      </a:accent4>
      <a:accent5>
        <a:srgbClr val="7CCA62"/>
      </a:accent5>
      <a:accent6>
        <a:srgbClr val="A5C249"/>
      </a:accent6>
      <a:hlink>
        <a:srgbClr val="E2D700"/>
      </a:hlink>
      <a:folHlink>
        <a:srgbClr val="000000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2921</TotalTime>
  <Words>605</Words>
  <Application>Microsoft Office PowerPoint</Application>
  <PresentationFormat>Presentazione su schermo (4:3)</PresentationFormat>
  <Paragraphs>151</Paragraphs>
  <Slides>35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36" baseType="lpstr">
      <vt:lpstr>Scia di vapore</vt:lpstr>
      <vt:lpstr>Ricevere la visita e  il feedback di accreditamento  </vt:lpstr>
      <vt:lpstr>La CEV ha valutato il funzionamento del sistema AQ  dei seguenti CdS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L’ACCREDITAMENTO del CDL in INFERMIERISTICA:   l’ESPERIENZA dell’UNIVERSITÀ degli STUDI  di MODENA e REGGIO EMILIA</dc:title>
  <dc:creator>Paola Ferri</dc:creator>
  <cp:lastModifiedBy>paolaferri</cp:lastModifiedBy>
  <cp:revision>322</cp:revision>
  <dcterms:created xsi:type="dcterms:W3CDTF">2016-03-27T13:29:26Z</dcterms:created>
  <dcterms:modified xsi:type="dcterms:W3CDTF">2016-09-23T11:21:20Z</dcterms:modified>
</cp:coreProperties>
</file>