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8"/>
  </p:notesMasterIdLst>
  <p:sldIdLst>
    <p:sldId id="405" r:id="rId2"/>
    <p:sldId id="524" r:id="rId3"/>
    <p:sldId id="480" r:id="rId4"/>
    <p:sldId id="482" r:id="rId5"/>
    <p:sldId id="485" r:id="rId6"/>
    <p:sldId id="526" r:id="rId7"/>
    <p:sldId id="481" r:id="rId8"/>
    <p:sldId id="527" r:id="rId9"/>
    <p:sldId id="489" r:id="rId10"/>
    <p:sldId id="486" r:id="rId11"/>
    <p:sldId id="538" r:id="rId12"/>
    <p:sldId id="492" r:id="rId13"/>
    <p:sldId id="493" r:id="rId14"/>
    <p:sldId id="495" r:id="rId15"/>
    <p:sldId id="494" r:id="rId16"/>
    <p:sldId id="523" r:id="rId17"/>
    <p:sldId id="535" r:id="rId18"/>
    <p:sldId id="536" r:id="rId19"/>
    <p:sldId id="537" r:id="rId20"/>
    <p:sldId id="534" r:id="rId21"/>
    <p:sldId id="539" r:id="rId22"/>
    <p:sldId id="540" r:id="rId23"/>
    <p:sldId id="533" r:id="rId24"/>
    <p:sldId id="502" r:id="rId25"/>
    <p:sldId id="501" r:id="rId26"/>
    <p:sldId id="507" r:id="rId27"/>
    <p:sldId id="530" r:id="rId28"/>
    <p:sldId id="528" r:id="rId29"/>
    <p:sldId id="503" r:id="rId30"/>
    <p:sldId id="504" r:id="rId31"/>
    <p:sldId id="505" r:id="rId32"/>
    <p:sldId id="509" r:id="rId33"/>
    <p:sldId id="529" r:id="rId34"/>
    <p:sldId id="531" r:id="rId35"/>
    <p:sldId id="532" r:id="rId36"/>
    <p:sldId id="508" r:id="rId37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7698BA"/>
    <a:srgbClr val="FF7C80"/>
    <a:srgbClr val="9BC2E6"/>
    <a:srgbClr val="512507"/>
    <a:srgbClr val="A0D082"/>
    <a:srgbClr val="D1E8FF"/>
    <a:srgbClr val="FF66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1094" autoAdjust="0"/>
  </p:normalViewPr>
  <p:slideViewPr>
    <p:cSldViewPr snapToGrid="0">
      <p:cViewPr varScale="1">
        <p:scale>
          <a:sx n="86" d="100"/>
          <a:sy n="86" d="100"/>
        </p:scale>
        <p:origin x="88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10/01/2017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4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66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9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86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103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01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8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79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3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406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5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1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073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91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55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3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4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8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107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9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83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13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08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56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92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3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3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6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55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10/01/2017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10/01/2017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10/01/2017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10/01/2017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10/01/2017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3.%20convenzionali%20-%20Indicazioni%20operative%20per%20le%20CEV.pdf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ttangolo 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787775" y="0"/>
              <a:ext cx="8404225" cy="454672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ts val="0"/>
                </a:spcBef>
              </a:pPr>
              <a:r>
                <a:rPr lang="it-IT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PRESIDIO DELLA QUALITÀ DI ATENEO</a:t>
              </a:r>
              <a:endPara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Immagine 13" descr="copertina ESTERN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9" t="295"/>
            <a:stretch/>
          </p:blipFill>
          <p:spPr>
            <a:xfrm>
              <a:off x="0" y="456561"/>
              <a:ext cx="12192000" cy="594042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0" y="573470"/>
              <a:ext cx="12130177" cy="44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 dirty="0" smtClean="0">
                  <a:solidFill>
                    <a:srgbClr val="FFFFFF"/>
                  </a:solidFill>
                  <a:latin typeface="+mn-lt"/>
                </a:rPr>
                <a:t>ROAD MAP </a:t>
              </a: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DI AVVICINAMENTO ALLA VISITA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COMMISSIONE DI ESPERTI DELLA VALUTAZIONE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(CEV) DELL’ANVUR 12-16 DICEMBRE 2016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4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4000" b="1" dirty="0" smtClean="0">
                  <a:solidFill>
                    <a:srgbClr val="FFFFFF"/>
                  </a:solidFill>
                  <a:latin typeface="+mn-lt"/>
                </a:rPr>
                <a:t>INCONTRO DI COORDINAMENTO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4000" b="1" dirty="0" smtClean="0">
                  <a:solidFill>
                    <a:srgbClr val="FFFFFF"/>
                  </a:solidFill>
                  <a:latin typeface="+mn-lt"/>
                </a:rPr>
                <a:t>CON IL PERSONALE DIRIGENTE E TECNICO-AMMINISTRATIVO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dirty="0" smtClean="0">
                  <a:solidFill>
                    <a:srgbClr val="FFFFFF"/>
                  </a:solidFill>
                  <a:latin typeface="+mn-lt"/>
                </a:rPr>
                <a:t>- 12 SETTEMBRE 2016 -</a:t>
              </a: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" name="CasellaDiTesto 1"/>
            <p:cNvSpPr txBox="1"/>
            <p:nvPr/>
          </p:nvSpPr>
          <p:spPr>
            <a:xfrm>
              <a:off x="3891443" y="6518112"/>
              <a:ext cx="701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AREA PIANIFICAZIONE E CONTROLLO DIREZIONALE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VISITA E 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dirty="0" smtClean="0">
                <a:latin typeface="+mn-lt"/>
              </a:rPr>
              <a:t> all’Ateneo di Udine si articolerà in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tre fasi</a:t>
            </a:r>
            <a:r>
              <a:rPr lang="it-IT" sz="3000" dirty="0" smtClean="0">
                <a:latin typeface="+mn-lt"/>
              </a:rPr>
              <a:t>: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esame 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distanza </a:t>
            </a:r>
            <a:r>
              <a:rPr lang="it-IT" sz="3000" dirty="0" smtClean="0">
                <a:latin typeface="+mn-lt"/>
              </a:rPr>
              <a:t>della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documentazione</a:t>
            </a:r>
            <a:r>
              <a:rPr lang="it-IT" sz="3000" dirty="0" smtClean="0">
                <a:latin typeface="+mn-lt"/>
              </a:rPr>
              <a:t>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visita in loco </a:t>
            </a:r>
            <a:r>
              <a:rPr lang="it-IT" sz="3000" dirty="0" smtClean="0">
                <a:latin typeface="+mn-lt"/>
              </a:rPr>
              <a:t>dal 12 al 16 dicembre 2016;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stesura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Rapporto</a:t>
            </a:r>
            <a:r>
              <a:rPr lang="it-IT" sz="3000" dirty="0">
                <a:latin typeface="+mn-lt"/>
              </a:rPr>
              <a:t> della </a:t>
            </a:r>
            <a:r>
              <a:rPr lang="it-IT" sz="3000" dirty="0" smtClean="0">
                <a:latin typeface="+mn-lt"/>
              </a:rPr>
              <a:t>CEV.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6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comunicato che la CEV è composta 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5 esperti di sistema;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9 esperti disciplinari;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2 rappresentanti degli studenti;</a:t>
            </a:r>
          </a:p>
          <a:p>
            <a:endParaRPr lang="it-IT" sz="16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inoltre comunicato il nominativo di un funzionario che terrà i contatti tra Ateneo e CEV considerato che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non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ci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possono essere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comunicazioni dirette tra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componenti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dell’Ateneo e la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CEV</a:t>
            </a:r>
            <a:r>
              <a:rPr lang="it-IT" sz="3000" dirty="0" smtClean="0">
                <a:latin typeface="+mn-lt"/>
              </a:rPr>
              <a:t>.</a:t>
            </a:r>
          </a:p>
          <a:p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CORSI DI STUDIO E I DIPARTIMENTI OGGETTO DI VISITA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Con due comunicazioni (15 giugno e 27 giugno 2016) l’ANVUR ha reso noto l’elenco completo del Corsi di Studio CdS e dei Dipartimenti oggetto di visita della CEV (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5 CdS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</a:t>
            </a:r>
            <a:r>
              <a:rPr lang="it-IT" sz="2600" dirty="0" smtClean="0">
                <a:latin typeface="+mn-lt"/>
              </a:rPr>
              <a:t> scelti dall’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 CdS </a:t>
            </a:r>
            <a:r>
              <a:rPr lang="it-IT" sz="2600" dirty="0" smtClean="0">
                <a:latin typeface="+mn-lt"/>
              </a:rPr>
              <a:t>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 </a:t>
            </a:r>
            <a:r>
              <a:rPr lang="it-IT" sz="2600" dirty="0" smtClean="0">
                <a:latin typeface="+mn-lt"/>
              </a:rPr>
              <a:t>scelti da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600" dirty="0" smtClean="0">
                <a:latin typeface="+mn-lt"/>
              </a:rPr>
              <a:t>):</a:t>
            </a:r>
            <a:endParaRPr lang="it-IT" sz="2600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8592"/>
              </p:ext>
            </p:extLst>
          </p:nvPr>
        </p:nvGraphicFramePr>
        <p:xfrm>
          <a:off x="2112881" y="1818589"/>
          <a:ext cx="8166100" cy="4030512"/>
        </p:xfrm>
        <a:graphic>
          <a:graphicData uri="http://schemas.openxmlformats.org/drawingml/2006/table">
            <a:tbl>
              <a:tblPr/>
              <a:tblGrid>
                <a:gridCol w="385695"/>
                <a:gridCol w="5492833"/>
                <a:gridCol w="1383183"/>
                <a:gridCol w="904389"/>
              </a:tblGrid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Corsi di Studio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Ingegneria Meccanica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Lingue e Letterature Straniere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Viticoltura ed Enologia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Infermieristica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L/SNT1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multimediale e tecnologie dell'informazione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LM-18 &amp; LM-19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integrata per le imprese e le organizzazioni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e finanza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della Formazione Primaria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LM-85 bis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Dipartimenti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MEDICHE E BIOLOGICHE (DSMB)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DIPARTIMENTO DI SCIENZE ECONOMICHE E STATISTICHE (DIES)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ttangolo 26"/>
          <p:cNvSpPr/>
          <p:nvPr/>
        </p:nvSpPr>
        <p:spPr>
          <a:xfrm>
            <a:off x="2095126" y="5894938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comunicati dall’ANVUR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BASE DOCUMENTALE ESAMINABILE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654" y="457200"/>
            <a:ext cx="11896078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>
                <a:latin typeface="+mn-lt"/>
              </a:rPr>
              <a:t>I documenti necessari alle operazioni di </a:t>
            </a:r>
            <a:r>
              <a:rPr lang="it-IT" sz="2900" dirty="0" smtClean="0">
                <a:latin typeface="+mn-lt"/>
              </a:rPr>
              <a:t>accreditamento </a:t>
            </a:r>
            <a:r>
              <a:rPr lang="it-IT" sz="2900" dirty="0">
                <a:latin typeface="+mn-lt"/>
              </a:rPr>
              <a:t>devono essere già disponibili </a:t>
            </a:r>
            <a:r>
              <a:rPr lang="it-IT" sz="2900" dirty="0" smtClean="0">
                <a:latin typeface="+mn-lt"/>
              </a:rPr>
              <a:t>e regolarmente </a:t>
            </a:r>
            <a:r>
              <a:rPr lang="it-IT" sz="2900" dirty="0">
                <a:latin typeface="+mn-lt"/>
              </a:rPr>
              <a:t>utilizzati all'interno dell'Ateneo 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non si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deve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ricorrere a documenti preparati appositamente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per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la visita di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2900" dirty="0" smtClean="0">
                <a:latin typeface="+mn-lt"/>
              </a:rPr>
              <a:t>:</a:t>
            </a:r>
            <a:endParaRPr lang="it-IT" sz="29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+mn-lt"/>
              </a:rPr>
              <a:t>documenti </a:t>
            </a:r>
            <a:r>
              <a:rPr lang="it-IT" sz="2900" dirty="0">
                <a:latin typeface="+mn-lt"/>
              </a:rPr>
              <a:t>già disponibili nei sistemi informativi 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la </a:t>
            </a:r>
            <a:r>
              <a:rPr lang="it-IT" sz="2900" dirty="0" smtClean="0">
                <a:latin typeface="+mn-lt"/>
              </a:rPr>
              <a:t>programmazione </a:t>
            </a:r>
            <a:r>
              <a:rPr lang="it-IT" sz="2900" dirty="0">
                <a:latin typeface="+mn-lt"/>
              </a:rPr>
              <a:t>e la gestione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il Sistema di </a:t>
            </a:r>
            <a:r>
              <a:rPr lang="it-IT" sz="2900" dirty="0" smtClean="0">
                <a:latin typeface="+mn-lt"/>
              </a:rPr>
              <a:t>Assicurazione </a:t>
            </a:r>
            <a:r>
              <a:rPr lang="it-IT" sz="2900" dirty="0">
                <a:latin typeface="+mn-lt"/>
              </a:rPr>
              <a:t>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CdS per la gestione del CdS e </a:t>
            </a:r>
            <a:r>
              <a:rPr lang="it-IT" sz="2900" dirty="0" smtClean="0">
                <a:latin typeface="+mn-lt"/>
              </a:rPr>
              <a:t>della </a:t>
            </a:r>
            <a:r>
              <a:rPr lang="it-IT" sz="2900" dirty="0">
                <a:latin typeface="+mn-lt"/>
              </a:rPr>
              <a:t>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Dipartimenti per la gestione </a:t>
            </a:r>
            <a:r>
              <a:rPr lang="it-IT" sz="2900" dirty="0" smtClean="0">
                <a:latin typeface="+mn-lt"/>
              </a:rPr>
              <a:t>del </a:t>
            </a:r>
            <a:r>
              <a:rPr lang="it-IT" sz="2900" dirty="0">
                <a:latin typeface="+mn-lt"/>
              </a:rPr>
              <a:t>Dipartimento e della Qualità della Ricerca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ESEMPI DI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già disponibili nei sistemi informativi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nazionali </a:t>
            </a:r>
            <a:r>
              <a:rPr lang="it-IT" sz="3000" dirty="0" smtClean="0">
                <a:latin typeface="+mn-lt"/>
              </a:rPr>
              <a:t>sono,:</a:t>
            </a:r>
          </a:p>
          <a:p>
            <a:endParaRPr lang="it-IT" sz="1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le </a:t>
            </a:r>
            <a:r>
              <a:rPr lang="it-IT" sz="3000" dirty="0">
                <a:latin typeface="+mn-lt"/>
              </a:rPr>
              <a:t>Schede </a:t>
            </a:r>
            <a:r>
              <a:rPr lang="it-IT" sz="3000" dirty="0" smtClean="0">
                <a:latin typeface="+mn-lt"/>
              </a:rPr>
              <a:t>SUA-CDS;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 Rapporti di Riesame Annuale e Riesame </a:t>
            </a:r>
            <a:r>
              <a:rPr lang="it-IT" sz="3000" dirty="0" smtClean="0">
                <a:latin typeface="+mn-lt"/>
              </a:rPr>
              <a:t>Ciclico;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 Nucleo di Valutazione da cui risultino </a:t>
            </a:r>
            <a:r>
              <a:rPr lang="it-IT" sz="3000" dirty="0" smtClean="0">
                <a:latin typeface="+mn-lt"/>
              </a:rPr>
              <a:t>le attività; </a:t>
            </a:r>
            <a:r>
              <a:rPr lang="it-IT" sz="3000" dirty="0">
                <a:latin typeface="+mn-lt"/>
              </a:rPr>
              <a:t>annuali di controllo e di indirizzo </a:t>
            </a:r>
            <a:r>
              <a:rPr lang="it-IT" sz="3000" dirty="0" smtClean="0">
                <a:latin typeface="+mn-lt"/>
              </a:rPr>
              <a:t>dell'AQ;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delle Commissioni Paritetiche </a:t>
            </a:r>
            <a:r>
              <a:rPr lang="it-IT" sz="3000" dirty="0" smtClean="0">
                <a:latin typeface="+mn-lt"/>
              </a:rPr>
              <a:t>Docenti-Studenti;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Schede </a:t>
            </a:r>
            <a:r>
              <a:rPr lang="it-IT" sz="3000" dirty="0" smtClean="0">
                <a:latin typeface="+mn-lt"/>
              </a:rPr>
              <a:t>SUA-RD.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di Assicurazione Qualità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1600" dirty="0" smtClean="0">
              <a:latin typeface="+mn-lt"/>
            </a:endParaRPr>
          </a:p>
          <a:p>
            <a:endParaRPr lang="it-IT" sz="1600" dirty="0" smtClean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Linee </a:t>
            </a:r>
            <a:r>
              <a:rPr lang="it-IT" sz="3000" dirty="0">
                <a:latin typeface="+mn-lt"/>
              </a:rPr>
              <a:t>Guida di Ateneo per la compilazione della Scheda SUA-CDS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la compilazione della Scheda SUA-RD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Annuale dei 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Ciclico dei CdS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</a:t>
            </a:r>
            <a:r>
              <a:rPr lang="it-IT" sz="3000" dirty="0" smtClean="0">
                <a:latin typeface="+mn-lt"/>
              </a:rPr>
              <a:t>l’attività delle Commissioni Paritetiche Docenti-Studenti</a:t>
            </a:r>
          </a:p>
          <a:p>
            <a:endParaRPr lang="it-IT" sz="30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formali </a:t>
            </a:r>
            <a:r>
              <a:rPr lang="it-IT" sz="3000" dirty="0">
                <a:latin typeface="+mn-lt"/>
              </a:rPr>
              <a:t>predisposti dall'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3000" dirty="0">
                <a:latin typeface="+mn-lt"/>
              </a:rPr>
              <a:t> per 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programmazione</a:t>
            </a:r>
            <a:r>
              <a:rPr lang="it-IT" sz="30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e 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gestione</a:t>
            </a:r>
            <a:r>
              <a:rPr lang="it-IT" sz="3000" dirty="0">
                <a:latin typeface="+mn-lt"/>
              </a:rPr>
              <a:t> ad esempio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Strategico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Programmazione Triennale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della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Documenti descrittivi dell'Organizzazione di 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Delibere degli Organi di Governo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Regolamenti dell'Ateneo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Circolari e Linee Guida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Resoconti e informative presentati agli Organi di </a:t>
            </a:r>
            <a:r>
              <a:rPr lang="it-IT" sz="3000" dirty="0" smtClean="0">
                <a:latin typeface="+mn-lt"/>
              </a:rPr>
              <a:t>Governo </a:t>
            </a:r>
            <a:r>
              <a:rPr lang="it-IT" sz="3000" dirty="0">
                <a:latin typeface="+mn-lt"/>
              </a:rPr>
              <a:t>e/o resi pubblici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 RISULTATI DELLE VISITE DELLE CEV ANVUR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Gli atenei italiani sono attualmente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97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e finora sono stati visitati dalle CEV dell’ANVUR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atenei: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2600" dirty="0" smtClean="0">
                <a:latin typeface="+mn-lt"/>
              </a:rPr>
              <a:t> nel 2014,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13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nel 2015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600" dirty="0" smtClean="0">
                <a:latin typeface="+mn-lt"/>
              </a:rPr>
              <a:t> nel primo semestre del 2016. Altri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7</a:t>
            </a:r>
            <a:r>
              <a:rPr lang="it-IT" sz="2600" dirty="0" smtClean="0">
                <a:latin typeface="+mn-lt"/>
              </a:rPr>
              <a:t> atenei, tra cui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Udine</a:t>
            </a:r>
            <a:r>
              <a:rPr lang="it-IT" sz="2600" dirty="0" smtClean="0">
                <a:latin typeface="+mn-lt"/>
              </a:rPr>
              <a:t>, saranno visitati nel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secondo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semestre</a:t>
            </a:r>
            <a:r>
              <a:rPr lang="it-IT" sz="2600" dirty="0" smtClean="0">
                <a:latin typeface="+mn-lt"/>
              </a:rPr>
              <a:t> del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2016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6505"/>
              </p:ext>
            </p:extLst>
          </p:nvPr>
        </p:nvGraphicFramePr>
        <p:xfrm>
          <a:off x="244300" y="1744220"/>
          <a:ext cx="6400800" cy="4312920"/>
        </p:xfrm>
        <a:graphic>
          <a:graphicData uri="http://schemas.openxmlformats.org/drawingml/2006/table">
            <a:tbl>
              <a:tblPr/>
              <a:tblGrid>
                <a:gridCol w="292100"/>
                <a:gridCol w="3873500"/>
                <a:gridCol w="22352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dell’Aquila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gennaio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per Stranieri di 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13-17 aprile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Enna “Kore”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18-22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“Niccolò Cusano”, Telematica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8-12 giugno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Campus Bio-Medico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</a:t>
                      </a:r>
                      <a:r>
                        <a:rPr lang="it-IT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Unitelma</a:t>
                      </a:r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Sapienza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 Università Maria Santissima Assunta (LUMSA)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novembre-4 dicembre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0835"/>
              </p:ext>
            </p:extLst>
          </p:nvPr>
        </p:nvGraphicFramePr>
        <p:xfrm>
          <a:off x="7044618" y="3230120"/>
          <a:ext cx="4914900" cy="2827020"/>
        </p:xfrm>
        <a:graphic>
          <a:graphicData uri="http://schemas.openxmlformats.org/drawingml/2006/table">
            <a:tbl>
              <a:tblPr/>
              <a:tblGrid>
                <a:gridCol w="292100"/>
                <a:gridCol w="3111500"/>
                <a:gridCol w="1511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San Raffaele di Roma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IULM di 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Politecnico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E-campus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Bocconi Milano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Politecnica Marche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 Orientale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44300" y="6101530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calendari 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Su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visite finora effettuate, l’ANVUR ha reso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disponibili</a:t>
            </a:r>
            <a:r>
              <a:rPr lang="it-IT" sz="2600" dirty="0" smtClean="0">
                <a:latin typeface="+mn-lt"/>
              </a:rPr>
              <a:t> 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rapporti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di sintesi relativi 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11</a:t>
            </a:r>
            <a:r>
              <a:rPr lang="it-IT" sz="2600" dirty="0" smtClean="0">
                <a:latin typeface="+mn-lt"/>
              </a:rPr>
              <a:t> visite, con gli esiti riportati nella tabella seguente: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57779" y="5965421"/>
            <a:ext cx="315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ANVUR 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85243"/>
              </p:ext>
            </p:extLst>
          </p:nvPr>
        </p:nvGraphicFramePr>
        <p:xfrm>
          <a:off x="1757779" y="1397079"/>
          <a:ext cx="8815526" cy="4572016"/>
        </p:xfrm>
        <a:graphic>
          <a:graphicData uri="http://schemas.openxmlformats.org/drawingml/2006/table">
            <a:tbl>
              <a:tblPr/>
              <a:tblGrid>
                <a:gridCol w="337351"/>
                <a:gridCol w="834501"/>
                <a:gridCol w="3444536"/>
                <a:gridCol w="1571348"/>
                <a:gridCol w="2627790"/>
              </a:tblGrid>
              <a:tr h="327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visita CEV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Sede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CdS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dell'Aquila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"Pienamente positivo"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Siena Stranieri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Niccolò Cusano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UNITELMA SAPIENZA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LA ROAD MAP VERSO VISITA DELLA CEV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LE FINALITÀ DELL’INCONTRO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7049" y="774357"/>
            <a:ext cx="109435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Conoscere</a:t>
            </a:r>
            <a:r>
              <a:rPr lang="it-IT" sz="4000" b="1" dirty="0" smtClean="0">
                <a:latin typeface="+mn-lt"/>
              </a:rPr>
              <a:t> e </a:t>
            </a:r>
            <a:r>
              <a:rPr lang="it-IT" sz="4000" b="1" smtClean="0">
                <a:solidFill>
                  <a:srgbClr val="ED7D31"/>
                </a:solidFill>
                <a:latin typeface="+mn-lt"/>
              </a:rPr>
              <a:t>condividere</a:t>
            </a:r>
            <a:r>
              <a:rPr lang="it-IT" sz="4000" b="1" smtClean="0">
                <a:latin typeface="+mn-lt"/>
              </a:rPr>
              <a:t> le </a:t>
            </a: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informazioni</a:t>
            </a:r>
            <a:r>
              <a:rPr lang="it-IT" sz="4000" b="1" dirty="0" smtClean="0">
                <a:latin typeface="+mn-lt"/>
              </a:rPr>
              <a:t> </a:t>
            </a: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generali</a:t>
            </a:r>
            <a:r>
              <a:rPr lang="it-IT" sz="4000" b="1" dirty="0" smtClean="0">
                <a:latin typeface="+mn-lt"/>
              </a:rPr>
              <a:t> e di </a:t>
            </a: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contesto</a:t>
            </a:r>
            <a:r>
              <a:rPr lang="it-IT" sz="4000" b="1" dirty="0" smtClean="0">
                <a:latin typeface="+mn-lt"/>
              </a:rPr>
              <a:t> per supportare con efficacia ed efficienza la </a:t>
            </a:r>
            <a:r>
              <a:rPr lang="it-IT" sz="4000" b="1" i="1" dirty="0" smtClean="0">
                <a:latin typeface="+mn-lt"/>
              </a:rPr>
              <a:t>road </a:t>
            </a:r>
            <a:r>
              <a:rPr lang="it-IT" sz="4000" b="1" i="1" dirty="0" err="1" smtClean="0">
                <a:latin typeface="+mn-lt"/>
              </a:rPr>
              <a:t>map</a:t>
            </a:r>
            <a:r>
              <a:rPr lang="it-IT" sz="4000" b="1" i="1" dirty="0" smtClean="0">
                <a:latin typeface="+mn-lt"/>
              </a:rPr>
              <a:t> </a:t>
            </a:r>
            <a:r>
              <a:rPr lang="it-IT" sz="4000" b="1" dirty="0" smtClean="0">
                <a:latin typeface="+mn-lt"/>
              </a:rPr>
              <a:t>di avvicinamento alla visita della CEV (12-16 dicembre 2016).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Indicazioni specifiche </a:t>
            </a:r>
            <a:r>
              <a:rPr lang="it-IT" sz="4000" b="1" u="sng" dirty="0" smtClean="0">
                <a:latin typeface="+mn-lt"/>
              </a:rPr>
              <a:t>sono state</a:t>
            </a:r>
            <a:r>
              <a:rPr lang="it-IT" sz="4000" b="1" dirty="0" smtClean="0">
                <a:latin typeface="+mn-lt"/>
              </a:rPr>
              <a:t>, </a:t>
            </a:r>
            <a:r>
              <a:rPr lang="it-IT" sz="4000" b="1" u="sng" dirty="0" smtClean="0">
                <a:latin typeface="+mn-lt"/>
              </a:rPr>
              <a:t>sono</a:t>
            </a:r>
            <a:r>
              <a:rPr lang="it-IT" sz="4000" b="1" dirty="0" smtClean="0">
                <a:latin typeface="+mn-lt"/>
              </a:rPr>
              <a:t> e </a:t>
            </a:r>
            <a:r>
              <a:rPr lang="it-IT" sz="4000" b="1" u="sng" dirty="0" smtClean="0">
                <a:latin typeface="+mn-lt"/>
              </a:rPr>
              <a:t>saranno</a:t>
            </a:r>
            <a:r>
              <a:rPr lang="it-IT" sz="4000" b="1" dirty="0" smtClean="0">
                <a:latin typeface="+mn-lt"/>
              </a:rPr>
              <a:t> definite con le strutture ammnistrative direttamente coinvolte.</a:t>
            </a:r>
            <a:endParaRPr lang="it-IT" sz="4000" i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540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La visita della CEV è stata comunicata ufficialmente all’Ateneo lo scorso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10 maggio 2016 </a:t>
            </a:r>
            <a:r>
              <a:rPr lang="it-IT" sz="2800" dirty="0" smtClean="0">
                <a:latin typeface="+mn-lt"/>
              </a:rPr>
              <a:t>e l’elenco completo dei Corsi di Studio e dei Dipartimenti oggetto di visita è stato inviato dall’ANVUR 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26 giugno 2016</a:t>
            </a:r>
            <a:r>
              <a:rPr lang="it-IT" sz="2800" dirty="0">
                <a:latin typeface="+mn-lt"/>
              </a:rPr>
              <a:t>.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L’Università degli Studi di Udine ha iniziato molto prima il </a:t>
            </a:r>
            <a:r>
              <a:rPr lang="it-IT" sz="2800" dirty="0">
                <a:latin typeface="+mn-lt"/>
              </a:rPr>
              <a:t>percorso di avvicinamento </a:t>
            </a:r>
            <a:r>
              <a:rPr lang="it-IT" sz="2800" dirty="0" smtClean="0">
                <a:latin typeface="+mn-lt"/>
              </a:rPr>
              <a:t>alla visita della CEV, la cosiddetta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dirty="0" smtClean="0">
                <a:latin typeface="+mn-lt"/>
              </a:rPr>
              <a:t>, per impulso del Presidio della Qualità di Ateneo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PQ</a:t>
            </a:r>
            <a:r>
              <a:rPr lang="it-IT" sz="2800" dirty="0" smtClean="0">
                <a:latin typeface="+mn-l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Già nei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primi mesi del 2015 </a:t>
            </a:r>
            <a:r>
              <a:rPr lang="it-IT" sz="2800" dirty="0" smtClean="0">
                <a:latin typeface="+mn-lt"/>
              </a:rPr>
              <a:t>il Presidio della Qualità ha iniziato a effettuare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 presso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che si sono autocandidati a simulare una visita della CEV. Nel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 tali audizioni sono proseguite con caratteristiche ancora più aderenti alle visite delle CEV e con un calendario che ha riguardato prima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5 CdS </a:t>
            </a:r>
            <a:r>
              <a:rPr lang="it-IT" sz="2800" dirty="0" smtClean="0">
                <a:latin typeface="+mn-lt"/>
              </a:rPr>
              <a:t>oggetto di visita CEV scelti dall’Ateneo e successivamente gli altri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scelti dall’ANVUR.</a:t>
            </a:r>
            <a:endParaRPr lang="it-IT" sz="3000" dirty="0" smtClean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Presidio della Qualità </a:t>
            </a:r>
            <a:r>
              <a:rPr lang="it-IT" sz="2800" dirty="0" smtClean="0">
                <a:latin typeface="+mn-lt"/>
              </a:rPr>
              <a:t>ha impostato una 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l’ha comunicata il 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27 luglio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, in modo </a:t>
            </a:r>
            <a:r>
              <a:rPr lang="it-IT" sz="2800" u="sng" dirty="0" smtClean="0">
                <a:latin typeface="+mn-lt"/>
              </a:rPr>
              <a:t>mirato</a:t>
            </a:r>
            <a:r>
              <a:rPr lang="it-IT" sz="2800" dirty="0" smtClean="0">
                <a:latin typeface="+mn-lt"/>
              </a:rPr>
              <a:t> e </a:t>
            </a:r>
            <a:r>
              <a:rPr lang="it-IT" sz="2800" u="sng" dirty="0" smtClean="0">
                <a:latin typeface="+mn-lt"/>
              </a:rPr>
              <a:t>coordinato</a:t>
            </a:r>
            <a:r>
              <a:rPr lang="it-IT" sz="2800" dirty="0" smtClean="0">
                <a:latin typeface="+mn-lt"/>
              </a:rPr>
              <a:t>, ai seguenti destinatari: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Componenti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Senato Accademico</a:t>
            </a:r>
            <a:r>
              <a:rPr lang="it-IT" sz="2800" dirty="0" smtClean="0">
                <a:latin typeface="+mn-lt"/>
              </a:rPr>
              <a:t>,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degli Studenti </a:t>
            </a:r>
            <a:r>
              <a:rPr lang="it-IT" sz="2800" dirty="0" smtClean="0">
                <a:latin typeface="+mn-lt"/>
              </a:rPr>
              <a:t>e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di Amministrazione</a:t>
            </a:r>
            <a:r>
              <a:rPr lang="it-IT" sz="2800" b="1" dirty="0" smtClean="0">
                <a:latin typeface="+mn-lt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Direttori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di Dipartimento dei due Dipartimenti oggetto di visita CEV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DIES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DSMB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ED7D31"/>
                </a:solidFill>
                <a:latin typeface="+mn-lt"/>
              </a:rPr>
              <a:t>Presidenti</a:t>
            </a:r>
            <a:r>
              <a:rPr lang="it-IT" sz="28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Commissioni Paritetiche Docenti-Studenti (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CP</a:t>
            </a:r>
            <a:r>
              <a:rPr lang="it-IT" sz="2800" dirty="0">
                <a:latin typeface="+mn-lt"/>
              </a:rPr>
              <a:t>), di rifermento per i CdS oggetto di visita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Coordinatori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oggetto di visita della CEV, con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supplementare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inviata direttamente ai Coordinatori 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scelti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dall’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800" dirty="0">
                <a:latin typeface="+mn-lt"/>
              </a:rPr>
              <a:t>.</a:t>
            </a: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L’orizzonte temporale della 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i="1" dirty="0" smtClean="0">
                <a:latin typeface="+mn-lt"/>
              </a:rPr>
              <a:t>completa arriva fino alla settimana </a:t>
            </a:r>
            <a:r>
              <a:rPr lang="it-IT" sz="2800" dirty="0" smtClean="0">
                <a:latin typeface="+mn-lt"/>
              </a:rPr>
              <a:t>della visita della CEV del 12-16 dicembre.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In questa prima fase il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focus</a:t>
            </a:r>
            <a:r>
              <a:rPr lang="it-IT" sz="2800" dirty="0" smtClean="0">
                <a:latin typeface="+mn-lt"/>
              </a:rPr>
              <a:t> stato posto su: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Raccolta</a:t>
            </a:r>
            <a:r>
              <a:rPr lang="it-IT" sz="2800" dirty="0" smtClean="0">
                <a:latin typeface="+mn-lt"/>
              </a:rPr>
              <a:t>, presso Dipartimenti e CdS,  della documentazione da mettere a disposizione della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Predisposizione</a:t>
            </a:r>
            <a:r>
              <a:rPr lang="it-IT" sz="2800" dirty="0" smtClean="0">
                <a:latin typeface="+mn-lt"/>
              </a:rPr>
              <a:t> di un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repository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(archivio documentale accessibile via web) </a:t>
            </a:r>
            <a:r>
              <a:rPr lang="it-IT" sz="2800" dirty="0" smtClean="0">
                <a:latin typeface="+mn-lt"/>
              </a:rPr>
              <a:t>che consenta di mettere a disposizione della CEV la documentazione resa disponibile dai Dipartimenti e dai CdS per la visita della CEV,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Conclusione</a:t>
            </a:r>
            <a:r>
              <a:rPr lang="it-IT" sz="2800" dirty="0" smtClean="0">
                <a:latin typeface="+mn-lt"/>
              </a:rPr>
              <a:t> delle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, così da aver simulato con tutti i CdS (singolarmente) la visita della CEV.</a:t>
            </a:r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APPROFONDIMENTI METODOLOGICI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rgbClr val="ED7D31"/>
                </a:solidFill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  <a:hlinkClick r:id="rId5"/>
              </a:rPr>
              <a:t>20Finalit%C3%A0%20e%20procedure.pdf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</a:rPr>
              <a:t> </a:t>
            </a:r>
            <a:endParaRPr lang="it-IT" sz="24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ESEMPIO SCHEDA DI VALUTAZIONE DI UNO DEGLI INDICATORI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25856" t="27613" r="25380" b="10140"/>
          <a:stretch/>
        </p:blipFill>
        <p:spPr bwMode="auto">
          <a:xfrm>
            <a:off x="1372912" y="527082"/>
            <a:ext cx="8729876" cy="577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DELLA CEV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Raccomandazione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Lievi inadempienze strutturali o di contenuti, tali cioè da non impedire </a:t>
            </a:r>
            <a:r>
              <a:rPr lang="it-IT" sz="2200" dirty="0" smtClean="0">
                <a:latin typeface="+mn-lt"/>
              </a:rPr>
              <a:t>un'adeguata </a:t>
            </a:r>
            <a:r>
              <a:rPr lang="it-IT" sz="2200" dirty="0">
                <a:latin typeface="+mn-lt"/>
              </a:rPr>
              <a:t>conduzione dei processi di formazione da parte del CdS, e comunque rimediabili - tenuto anche conto della loro numerosità - in occasione di una procedura di Riesame annuale, sono segnalate tramite </a:t>
            </a:r>
            <a:r>
              <a:rPr lang="it-IT" sz="2200" dirty="0" smtClean="0">
                <a:latin typeface="+mn-lt"/>
              </a:rPr>
              <a:t>altrettante raccomandazioni</a:t>
            </a:r>
            <a:r>
              <a:rPr lang="it-IT" sz="2200" dirty="0">
                <a:latin typeface="+mn-lt"/>
              </a:rPr>
              <a:t>". </a:t>
            </a:r>
            <a:r>
              <a:rPr lang="it-IT" sz="2200" dirty="0" smtClean="0">
                <a:latin typeface="+mn-lt"/>
              </a:rPr>
              <a:t>Esse </a:t>
            </a:r>
            <a:r>
              <a:rPr lang="it-IT" sz="2200" dirty="0">
                <a:latin typeface="+mn-lt"/>
              </a:rPr>
              <a:t>non impediscono l'accreditamento e il loro superamento è oggetto di verifica in occasione del successivo accreditamento. </a:t>
            </a:r>
            <a:r>
              <a:rPr lang="it-IT" sz="2200" dirty="0" smtClean="0">
                <a:latin typeface="+mn-lt"/>
              </a:rPr>
              <a:t>Una raccomandazione</a:t>
            </a:r>
            <a:r>
              <a:rPr lang="it-IT" sz="2200" dirty="0">
                <a:latin typeface="+mn-lt"/>
              </a:rPr>
              <a:t>" non superata si trasforma automaticamente in </a:t>
            </a:r>
            <a:r>
              <a:rPr lang="it-IT" sz="2200" dirty="0" smtClean="0">
                <a:latin typeface="+mn-lt"/>
              </a:rPr>
              <a:t>una "condizione</a:t>
            </a:r>
            <a:r>
              <a:rPr lang="it-IT" sz="2200" dirty="0">
                <a:latin typeface="+mn-lt"/>
              </a:rPr>
              <a:t>".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Condizione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Le inadempienze strutturali o di contenuti sono segnalate tramite altrettante "condizioni" e, se sono superabili - tenuto conto della loro gravità e numerosità - viene stabilito un termine per superarle. In caso di mancato superamento delle condizioni segnalate entro il termine stabilito al momento della valutazione, l'accreditamento temporalmente </a:t>
            </a:r>
            <a:r>
              <a:rPr lang="it-IT" sz="2200" dirty="0" smtClean="0">
                <a:latin typeface="+mn-lt"/>
              </a:rPr>
              <a:t>vincolato (condizionato</a:t>
            </a:r>
            <a:r>
              <a:rPr lang="it-IT" sz="2200" dirty="0">
                <a:latin typeface="+mn-lt"/>
              </a:rPr>
              <a:t>) si trasforma in un giudizio di non accreditamento.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Prassi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eccellente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Quando la prassi sia tale da poter essere proposta agli altri Atenei/CdS come un possibile esempio di attività capace di produrre migliori risultati. </a:t>
            </a:r>
            <a:endParaRPr lang="it-IT" sz="2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DEI «PUNTI DI ATTENZIONE»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I </a:t>
            </a:r>
            <a:r>
              <a:rPr lang="it-IT" sz="3000" dirty="0" smtClean="0">
                <a:latin typeface="+mn-lt"/>
              </a:rPr>
              <a:t>«punti </a:t>
            </a:r>
            <a:r>
              <a:rPr lang="it-IT" sz="3000" dirty="0">
                <a:latin typeface="+mn-lt"/>
              </a:rPr>
              <a:t>di </a:t>
            </a:r>
            <a:r>
              <a:rPr lang="it-IT" sz="3000" dirty="0" smtClean="0">
                <a:latin typeface="+mn-lt"/>
              </a:rPr>
              <a:t>attenzione» </a:t>
            </a:r>
            <a:r>
              <a:rPr lang="it-IT" sz="3000" dirty="0">
                <a:latin typeface="+mn-lt"/>
              </a:rPr>
              <a:t>all'interno di una </a:t>
            </a:r>
            <a:r>
              <a:rPr lang="it-IT" sz="3000" dirty="0" smtClean="0">
                <a:latin typeface="+mn-lt"/>
              </a:rPr>
              <a:t>scheda - indicatore </a:t>
            </a:r>
            <a:r>
              <a:rPr lang="it-IT" sz="3000" dirty="0">
                <a:latin typeface="+mn-lt"/>
              </a:rPr>
              <a:t>ricevono una valutazione secondo la scala: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segnalato come prassi eccellente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approvato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accettato con una raccomandazione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non approvato per criticità importanti (comporta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una condizione)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DEGLI INDICATORI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CEV valuta ciascun indicatore secondo </a:t>
            </a:r>
            <a:r>
              <a:rPr lang="it-IT" sz="3000" dirty="0">
                <a:latin typeface="+mn-lt"/>
              </a:rPr>
              <a:t>la scala: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positiva</a:t>
            </a:r>
            <a:r>
              <a:rPr lang="it-IT" sz="3000" dirty="0">
                <a:latin typeface="+mn-lt"/>
              </a:rPr>
              <a:t>: Tutti i punti </a:t>
            </a:r>
            <a:r>
              <a:rPr lang="it-IT" sz="3000" dirty="0" smtClean="0">
                <a:latin typeface="+mn-lt"/>
              </a:rPr>
              <a:t>di attenzione sono </a:t>
            </a:r>
            <a:r>
              <a:rPr lang="it-IT" sz="3000" dirty="0">
                <a:latin typeface="+mn-lt"/>
              </a:rPr>
              <a:t>approvati e almeno un </a:t>
            </a:r>
            <a:r>
              <a:rPr lang="it-IT" sz="3000" dirty="0" smtClean="0">
                <a:latin typeface="+mn-lt"/>
              </a:rPr>
              <a:t>punto </a:t>
            </a:r>
            <a:r>
              <a:rPr lang="it-IT" sz="3000" dirty="0">
                <a:latin typeface="+mn-lt"/>
              </a:rPr>
              <a:t>riceve una segnalazione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Positiva</a:t>
            </a:r>
            <a:r>
              <a:rPr lang="it-IT" sz="3000" dirty="0">
                <a:latin typeface="+mn-lt"/>
              </a:rPr>
              <a:t>: Tutti i punti sono approvati, salvo eventuali punti </a:t>
            </a:r>
            <a:r>
              <a:rPr lang="it-IT" sz="3000" dirty="0" smtClean="0">
                <a:latin typeface="+mn-lt"/>
              </a:rPr>
              <a:t>accettati </a:t>
            </a:r>
            <a:r>
              <a:rPr lang="it-IT" sz="3000" dirty="0">
                <a:latin typeface="+mn-lt"/>
              </a:rPr>
              <a:t>con raccomandazioni per la CEV valuta la possibilità </a:t>
            </a:r>
            <a:r>
              <a:rPr lang="it-IT" sz="3000" dirty="0" smtClean="0">
                <a:latin typeface="+mn-lt"/>
              </a:rPr>
              <a:t>di compensazioni </a:t>
            </a:r>
            <a:r>
              <a:rPr lang="it-IT" sz="3000" dirty="0">
                <a:latin typeface="+mn-lt"/>
              </a:rPr>
              <a:t>con segnalazioni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Con riserve</a:t>
            </a:r>
            <a:r>
              <a:rPr lang="it-IT" sz="3000" dirty="0">
                <a:latin typeface="+mn-lt"/>
              </a:rPr>
              <a:t>: Uno o più punti sono accettati con </a:t>
            </a:r>
            <a:r>
              <a:rPr lang="it-IT" sz="3000" dirty="0" smtClean="0">
                <a:latin typeface="+mn-lt"/>
              </a:rPr>
              <a:t>una raccomandazione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>
                <a:latin typeface="+mn-lt"/>
              </a:rPr>
              <a:t>: Su uno o più punti il giudizio è di "non </a:t>
            </a:r>
            <a:r>
              <a:rPr lang="it-IT" sz="3000" dirty="0" smtClean="0">
                <a:latin typeface="+mn-lt"/>
              </a:rPr>
              <a:t>approvato</a:t>
            </a:r>
            <a:r>
              <a:rPr lang="it-IT" sz="3000" dirty="0">
                <a:latin typeface="+mn-lt"/>
              </a:rPr>
              <a:t>" (la CEV esprime una o più condizioni)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Su proposta della CEV, l'ANVUR </a:t>
            </a:r>
            <a:r>
              <a:rPr lang="it-IT" sz="3000" dirty="0" smtClean="0">
                <a:latin typeface="+mn-lt"/>
              </a:rPr>
              <a:t>determina il giudizio </a:t>
            </a:r>
            <a:r>
              <a:rPr lang="it-IT" sz="3000" dirty="0"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circa l'accreditamento </a:t>
            </a:r>
            <a:r>
              <a:rPr lang="it-IT" sz="3000" dirty="0">
                <a:latin typeface="+mn-lt"/>
              </a:rPr>
              <a:t>periodico </a:t>
            </a:r>
            <a:r>
              <a:rPr lang="it-IT" sz="3000" dirty="0" smtClean="0">
                <a:latin typeface="+mn-lt"/>
              </a:rPr>
              <a:t>di ciascun CdS valutato sulla </a:t>
            </a:r>
            <a:r>
              <a:rPr lang="it-IT" sz="3000" dirty="0">
                <a:latin typeface="+mn-lt"/>
              </a:rPr>
              <a:t>base dei seguenti criteri: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se almeno </a:t>
            </a:r>
            <a:r>
              <a:rPr lang="it-IT" sz="3000" dirty="0" smtClean="0">
                <a:latin typeface="+mn-lt"/>
              </a:rPr>
              <a:t>due </a:t>
            </a:r>
            <a:r>
              <a:rPr lang="it-IT" sz="3000" dirty="0">
                <a:latin typeface="+mn-lt"/>
              </a:rPr>
              <a:t>su quattro degli indicatori AQ5.A, AQ5.B, AQ5.C e AQ5.D </a:t>
            </a:r>
            <a:r>
              <a:rPr lang="it-IT" sz="3000" dirty="0" smtClean="0">
                <a:latin typeface="+mn-lt"/>
              </a:rPr>
              <a:t>ricevono </a:t>
            </a:r>
            <a:r>
              <a:rPr lang="it-IT" sz="3000" dirty="0">
                <a:latin typeface="+mn-lt"/>
              </a:rPr>
              <a:t>una valutazione "Pienamente positiva" e i restanti </a:t>
            </a:r>
            <a:r>
              <a:rPr lang="it-IT" sz="3000" dirty="0" smtClean="0">
                <a:latin typeface="+mn-lt"/>
              </a:rPr>
              <a:t>indicatori </a:t>
            </a:r>
            <a:r>
              <a:rPr lang="it-IT" sz="3000" dirty="0">
                <a:latin typeface="+mn-lt"/>
              </a:rPr>
              <a:t>relativi al requisito AQ5 ricevono una valutazione non </a:t>
            </a:r>
            <a:r>
              <a:rPr lang="it-IT" sz="3000" dirty="0" smtClean="0">
                <a:latin typeface="+mn-lt"/>
              </a:rPr>
              <a:t>inferiore </a:t>
            </a:r>
            <a:r>
              <a:rPr lang="it-IT" sz="3000" dirty="0">
                <a:latin typeface="+mn-lt"/>
              </a:rPr>
              <a:t>a "Positiva";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>
                <a:latin typeface="+mn-lt"/>
              </a:rPr>
              <a:t>" quando si </a:t>
            </a:r>
            <a:r>
              <a:rPr lang="it-IT" sz="3000" dirty="0" smtClean="0">
                <a:latin typeface="+mn-lt"/>
              </a:rPr>
              <a:t>verificano </a:t>
            </a:r>
            <a:r>
              <a:rPr lang="it-IT" sz="3000" dirty="0">
                <a:latin typeface="+mn-lt"/>
              </a:rPr>
              <a:t>combinazioni di giudizio diverse da quelle definite ai </a:t>
            </a:r>
            <a:r>
              <a:rPr lang="it-IT" sz="3000" dirty="0" smtClean="0">
                <a:latin typeface="+mn-lt"/>
              </a:rPr>
              <a:t>punti </a:t>
            </a:r>
            <a:r>
              <a:rPr lang="it-IT" sz="3000" dirty="0">
                <a:latin typeface="+mn-lt"/>
              </a:rPr>
              <a:t>1, 3 e 4. Le "raccomandazioni" che accompagnano la </a:t>
            </a:r>
            <a:r>
              <a:rPr lang="it-IT" sz="3000" dirty="0" smtClean="0">
                <a:latin typeface="+mn-lt"/>
              </a:rPr>
              <a:t>valutazione </a:t>
            </a:r>
            <a:r>
              <a:rPr lang="it-IT" sz="3000" dirty="0">
                <a:latin typeface="+mn-lt"/>
              </a:rPr>
              <a:t>"Con riserve" diventano "condizioni" da soddisfare in </a:t>
            </a:r>
            <a:r>
              <a:rPr lang="it-IT" sz="3000" dirty="0" smtClean="0">
                <a:latin typeface="+mn-lt"/>
              </a:rPr>
              <a:t>occasione dell'Accreditamento Periodico </a:t>
            </a:r>
            <a:r>
              <a:rPr lang="it-IT" sz="3000" dirty="0">
                <a:latin typeface="+mn-lt"/>
              </a:rPr>
              <a:t>successivo o nel caso </a:t>
            </a:r>
            <a:r>
              <a:rPr lang="it-IT" sz="3000" dirty="0" smtClean="0">
                <a:latin typeface="+mn-lt"/>
              </a:rPr>
              <a:t>in </a:t>
            </a:r>
            <a:r>
              <a:rPr lang="it-IT" sz="3000" dirty="0">
                <a:latin typeface="+mn-lt"/>
              </a:rPr>
              <a:t>cui il giudizio finale </a:t>
            </a:r>
            <a:r>
              <a:rPr lang="it-IT" sz="3000" dirty="0" smtClean="0">
                <a:latin typeface="+mn-lt"/>
              </a:rPr>
              <a:t>sia "Condizionato</a:t>
            </a:r>
            <a:r>
              <a:rPr lang="it-IT" sz="3000" dirty="0">
                <a:latin typeface="+mn-lt"/>
              </a:rPr>
              <a:t>";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5747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sarà sempre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>
                <a:latin typeface="+mn-lt"/>
              </a:rPr>
              <a:t>" se si </a:t>
            </a:r>
          </a:p>
          <a:p>
            <a:r>
              <a:rPr lang="it-IT" sz="3000" dirty="0">
                <a:latin typeface="+mn-lt"/>
              </a:rPr>
              <a:t>verifica anche uno solo dei seguenti casi: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uno e non più di tre degli indicatori AQ5.A, AQ5.B, AQ5.C e AQ5.D viene valutato "Insoddisfacente", qualunque sia la valutazione di AQ5.E;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due su quattro degli indicatori AQ5.A, AQ5.B, AQ5.C e AQ5.D ricevono una valutazione "Con riserve";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se uno </a:t>
            </a:r>
            <a:r>
              <a:rPr lang="it-IT" sz="3000" dirty="0">
                <a:latin typeface="+mn-lt"/>
              </a:rPr>
              <a:t>su quattro degli indicatori AQ5.A, AQ5.B, AQ5.C e AQ5.D riceve una valutazione "Con riserve", l'indicatore AQ5.E riceve una valutazione "Con riserve" o "Insoddisfacente", e i rimanenti indicatori ricevono una valutazione </a:t>
            </a:r>
            <a:r>
              <a:rPr lang="it-IT" sz="3000" dirty="0" smtClean="0">
                <a:latin typeface="+mn-lt"/>
              </a:rPr>
              <a:t>superiore. </a:t>
            </a: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RIFERIMENTI NORMATIVI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0933" y="499489"/>
            <a:ext cx="1124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+mn-lt"/>
              </a:rPr>
              <a:t>La </a:t>
            </a:r>
            <a:r>
              <a:rPr lang="it-IT" sz="3400" dirty="0">
                <a:latin typeface="+mn-lt"/>
              </a:rPr>
              <a:t>legge 240/2010 </a:t>
            </a:r>
            <a:r>
              <a:rPr lang="it-IT" sz="3400" dirty="0" smtClean="0">
                <a:latin typeface="+mn-lt"/>
              </a:rPr>
              <a:t>ha, tra l’altro, previsto: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introduzione</a:t>
            </a:r>
            <a:r>
              <a:rPr lang="it-IT" sz="3400" dirty="0">
                <a:latin typeface="+mn-lt"/>
              </a:rPr>
              <a:t> di un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periodica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dirty="0">
                <a:latin typeface="+mn-lt"/>
              </a:rPr>
              <a:t>basato su criteri e indicatori stabiliti ex ante, da parte dell'ANVUR, dell'efficienza e dei risultati conseguiti nell'ambito della didattica e della ricerca dalle singole università e dalle loro articolazioni </a:t>
            </a:r>
            <a:r>
              <a:rPr lang="it-IT" sz="3400" dirty="0" smtClean="0">
                <a:latin typeface="+mn-lt"/>
              </a:rPr>
              <a:t>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potenziamento</a:t>
            </a:r>
            <a:r>
              <a:rPr lang="it-IT" sz="3400" dirty="0">
                <a:latin typeface="+mn-lt"/>
              </a:rPr>
              <a:t> del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autovalutazione</a:t>
            </a:r>
            <a:r>
              <a:rPr lang="it-IT" sz="3400" dirty="0">
                <a:latin typeface="+mn-lt"/>
              </a:rPr>
              <a:t> della qualità e dell'efficacia delle proprie attività da parte delle </a:t>
            </a:r>
            <a:r>
              <a:rPr lang="it-IT" sz="3400" dirty="0" smtClean="0">
                <a:latin typeface="+mn-lt"/>
              </a:rPr>
              <a:t>università;</a:t>
            </a:r>
            <a:endParaRPr lang="it-IT" sz="3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definizione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latin typeface="+mn-lt"/>
              </a:rPr>
              <a:t>del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sistema</a:t>
            </a:r>
            <a:r>
              <a:rPr lang="it-IT" sz="3400" dirty="0">
                <a:latin typeface="+mn-lt"/>
              </a:rPr>
              <a:t>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latin typeface="+mn-lt"/>
              </a:rPr>
              <a:t> e di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della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Qualità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(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) </a:t>
            </a:r>
            <a:r>
              <a:rPr lang="it-IT" sz="3400" dirty="0" smtClean="0">
                <a:latin typeface="+mn-lt"/>
              </a:rPr>
              <a:t>degli atenei.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4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0400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Nel caso di un giudizio di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condizionato</a:t>
            </a:r>
            <a:r>
              <a:rPr lang="it-IT" sz="3000" dirty="0">
                <a:latin typeface="+mn-lt"/>
              </a:rPr>
              <a:t>, la </a:t>
            </a:r>
            <a:r>
              <a:rPr lang="it-IT" sz="3000" dirty="0" smtClean="0">
                <a:latin typeface="+mn-lt"/>
              </a:rPr>
              <a:t>CEV propone </a:t>
            </a:r>
            <a:r>
              <a:rPr lang="it-IT" sz="3000" dirty="0">
                <a:latin typeface="+mn-lt"/>
              </a:rPr>
              <a:t>all'ANVUR un tempo massimo entro cui il CdS </a:t>
            </a:r>
            <a:r>
              <a:rPr lang="it-IT" sz="3000" dirty="0" smtClean="0">
                <a:latin typeface="+mn-lt"/>
              </a:rPr>
              <a:t>deve superare </a:t>
            </a:r>
            <a:r>
              <a:rPr lang="it-IT" sz="3000" dirty="0">
                <a:latin typeface="+mn-lt"/>
              </a:rPr>
              <a:t>le criticità identificate. Se dopo tale tempo, le </a:t>
            </a:r>
            <a:r>
              <a:rPr lang="it-IT" sz="3000" dirty="0" smtClean="0">
                <a:latin typeface="+mn-lt"/>
              </a:rPr>
              <a:t>criticità permangono</a:t>
            </a:r>
            <a:r>
              <a:rPr lang="it-IT" sz="3000" dirty="0">
                <a:latin typeface="+mn-lt"/>
              </a:rPr>
              <a:t>, il CdS verrà proposto per il "Non accreditamento". </a:t>
            </a:r>
          </a:p>
          <a:p>
            <a:endParaRPr lang="it-IT" sz="3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è di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Non accreditamento</a:t>
            </a:r>
            <a:r>
              <a:rPr lang="it-IT" sz="3000" dirty="0">
                <a:latin typeface="+mn-lt"/>
              </a:rPr>
              <a:t>" se tutti e quattro </a:t>
            </a:r>
            <a:r>
              <a:rPr lang="it-IT" sz="3000" dirty="0" smtClean="0">
                <a:latin typeface="+mn-lt"/>
              </a:rPr>
              <a:t>gli </a:t>
            </a:r>
            <a:r>
              <a:rPr lang="it-IT" sz="3000" dirty="0">
                <a:latin typeface="+mn-lt"/>
              </a:rPr>
              <a:t>indicatori AQ5.A, AQ5.B, AQ5.C e AQ5.D sono </a:t>
            </a:r>
            <a:r>
              <a:rPr lang="it-IT" sz="3000" dirty="0" smtClean="0">
                <a:latin typeface="+mn-lt"/>
              </a:rPr>
              <a:t>valutati "Insoddisfacente</a:t>
            </a:r>
            <a:r>
              <a:rPr lang="it-IT" sz="3000" dirty="0">
                <a:latin typeface="+mn-lt"/>
              </a:rPr>
              <a:t>", qualunque sia la valutazione </a:t>
            </a:r>
            <a:r>
              <a:rPr lang="it-IT" sz="3000" dirty="0" smtClean="0">
                <a:latin typeface="+mn-lt"/>
              </a:rPr>
              <a:t>dell'indicatore AQ5.E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 CDS 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3" y="527082"/>
            <a:ext cx="11796244" cy="5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Su </a:t>
            </a:r>
            <a:r>
              <a:rPr lang="it-IT" sz="3000" dirty="0">
                <a:latin typeface="+mn-lt"/>
              </a:rPr>
              <a:t>proposta della CEV, l'ANVUR </a:t>
            </a:r>
            <a:r>
              <a:rPr lang="it-IT" sz="3000" dirty="0" smtClean="0">
                <a:latin typeface="+mn-lt"/>
              </a:rPr>
              <a:t>determina il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giudizio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sull’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periodico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sede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in base ai seguenti </a:t>
            </a:r>
            <a:r>
              <a:rPr lang="it-IT" sz="3000" dirty="0">
                <a:latin typeface="+mn-lt"/>
              </a:rPr>
              <a:t>criteri: </a:t>
            </a:r>
          </a:p>
          <a:p>
            <a:endParaRPr lang="it-IT" sz="30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solo se è </a:t>
            </a:r>
          </a:p>
          <a:p>
            <a:r>
              <a:rPr lang="it-IT" sz="3000" dirty="0">
                <a:latin typeface="+mn-lt"/>
              </a:rPr>
              <a:t>simultaneamente verificato che: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la maggioranza dei CdS riceve il giudizio finale "Pienamente positivo" e i restanti CdS ricevono un giudizio finale non inferiore a "Soddisfacente";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requisito AQ1 è "Pienamente </a:t>
            </a:r>
            <a:r>
              <a:rPr lang="it-IT" sz="3000" dirty="0" smtClean="0">
                <a:latin typeface="+mn-lt"/>
              </a:rPr>
              <a:t>positivo", almeno </a:t>
            </a:r>
            <a:r>
              <a:rPr lang="it-IT" sz="3000" dirty="0">
                <a:latin typeface="+mn-lt"/>
              </a:rPr>
              <a:t>uno tra i requisiti AQ2, AQ3, AQ4, AQ6, AQ7 è "Pienamente </a:t>
            </a:r>
            <a:r>
              <a:rPr lang="it-IT" sz="3000" dirty="0" smtClean="0">
                <a:latin typeface="+mn-lt"/>
              </a:rPr>
              <a:t>positivo", nessuno </a:t>
            </a:r>
            <a:r>
              <a:rPr lang="it-IT" sz="3000" dirty="0">
                <a:latin typeface="+mn-lt"/>
              </a:rPr>
              <a:t>dei rimanenti requisiti è valutato "Insoddisfacente" e al massimo uno è valutato "con riserve".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752764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</a:t>
            </a:r>
            <a:r>
              <a:rPr lang="it-IT" sz="3000" dirty="0" smtClean="0">
                <a:latin typeface="+mn-lt"/>
              </a:rPr>
              <a:t>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 smtClean="0">
                <a:latin typeface="+mn-lt"/>
              </a:rPr>
              <a:t>» </a:t>
            </a:r>
            <a:r>
              <a:rPr lang="it-IT" sz="3000" dirty="0">
                <a:latin typeface="+mn-lt"/>
              </a:rPr>
              <a:t>quando si verificano </a:t>
            </a:r>
          </a:p>
          <a:p>
            <a:r>
              <a:rPr lang="it-IT" sz="3000" dirty="0">
                <a:latin typeface="+mn-lt"/>
              </a:rPr>
              <a:t>combinazioni di giudizio diverse da quelle definite </a:t>
            </a:r>
            <a:r>
              <a:rPr lang="it-IT" sz="3000" dirty="0" smtClean="0">
                <a:latin typeface="+mn-lt"/>
              </a:rPr>
              <a:t>per il giudizio «pienamente </a:t>
            </a:r>
            <a:r>
              <a:rPr lang="it-IT" sz="3000" dirty="0">
                <a:latin typeface="+mn-lt"/>
              </a:rPr>
              <a:t>positivo» (</a:t>
            </a:r>
            <a:r>
              <a:rPr lang="it-IT" sz="2000" dirty="0"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000" dirty="0" smtClean="0">
                <a:latin typeface="+mn-lt"/>
                <a:hlinkClick r:id="rId5"/>
              </a:rPr>
              <a:t>20Finalit%C3%A0%20e%20procedure.pdf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); le «raccomandazioni» </a:t>
            </a:r>
            <a:r>
              <a:rPr lang="it-IT" sz="3000" dirty="0">
                <a:latin typeface="+mn-lt"/>
              </a:rPr>
              <a:t>che accompagnano il giudizio </a:t>
            </a:r>
            <a:r>
              <a:rPr lang="it-IT" sz="3000" dirty="0" smtClean="0">
                <a:latin typeface="+mn-lt"/>
              </a:rPr>
              <a:t>«Con riserve» diventano «condizioni» </a:t>
            </a:r>
            <a:r>
              <a:rPr lang="it-IT" sz="3000" dirty="0">
                <a:latin typeface="+mn-lt"/>
              </a:rPr>
              <a:t>da soddisfare in occasione dell'Accreditamento Periodico successivo o nel caso in cui il giudizio finale sia </a:t>
            </a:r>
            <a:r>
              <a:rPr lang="it-IT" sz="3000" dirty="0" smtClean="0">
                <a:latin typeface="+mn-lt"/>
              </a:rPr>
              <a:t>«Condizionato».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sempre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più del 30% e fino al 75% dei CdS riceve, anche dopo eventuale revisione, la proposta di "Non accreditamento", ad esclusione del caso in cui da cinque a sei tra gli indicatori AQ1, AQ2, AQ3, AQ4, AQ6, AQ7 ricevono la valutazione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il requisito AQ1 riceve la valutazione "Con riserve" e tutti gli altri ricevono una valutazione superiore a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da uno a quattro tra gli </a:t>
            </a:r>
            <a:r>
              <a:rPr lang="it-IT" sz="2400" dirty="0" smtClean="0">
                <a:latin typeface="+mn-lt"/>
              </a:rPr>
              <a:t>indicatori </a:t>
            </a:r>
            <a:r>
              <a:rPr lang="it-IT" sz="2400" dirty="0">
                <a:latin typeface="+mn-lt"/>
              </a:rPr>
              <a:t>relativi ad AQ1, AQ2, AQ3, AQ4, AQ6, AQ7 ricevono la valutazione "Insoddisfacente".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accreditamento", il requisito AQ1 riceve una valutazione superiore a "con riserve" e almeno 4 dei requisiti AQ2, AQ3, AQ4, AQ6, AQ7 ricevono una valutazione "con riserve".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più del 75% dei CdS riceve, anche dopo eventuale revisione, la proposta di "Non accreditamento";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da cinque a sei tra gli indicatori AQ1, AQ2, AQ3, AQ4, AQ6, AQ7 ricevono la valutazione "Insoddisfacente". </a:t>
            </a:r>
          </a:p>
          <a:p>
            <a:endParaRPr lang="it-IT" sz="3000" dirty="0" smtClean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DELL’ATENEO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204" t="16267" r="6226" b="12240"/>
          <a:stretch/>
        </p:blipFill>
        <p:spPr bwMode="auto">
          <a:xfrm>
            <a:off x="0" y="606981"/>
            <a:ext cx="12064753" cy="568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UNIUD: IL SISTEMA DI ASSICURAZIONE DELLA QUALITÀ (AQ)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Area Pianificazione e controllo direzionale (APIC)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0" y="5412352"/>
            <a:ext cx="351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Principali riferimenti normativi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 smtClean="0"/>
              <a:t>Legge </a:t>
            </a:r>
            <a:r>
              <a:rPr lang="it-IT" sz="1200" dirty="0"/>
              <a:t>n. 240 del 20/12/2010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legislativo n. 19 del 27/01/2012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47 del 30/01/2013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1059 del 23/12/2013</a:t>
            </a:r>
          </a:p>
        </p:txBody>
      </p:sp>
    </p:spTree>
    <p:extLst>
      <p:ext uri="{BB962C8B-B14F-4D97-AF65-F5344CB8AC3E}">
        <p14:creationId xmlns:p14="http://schemas.microsoft.com/office/powerpoint/2010/main" val="2716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L’ASSICURAZIONE DELLA QUALITÀ DEI CORSI DI STUDIO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073" y="383309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Il sistema di 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si basa </a:t>
            </a:r>
            <a:r>
              <a:rPr lang="it-IT" sz="2800" spc="-20" dirty="0" smtClean="0">
                <a:latin typeface="+mn-lt"/>
              </a:rPr>
              <a:t>sul </a:t>
            </a:r>
            <a:r>
              <a:rPr lang="it-IT" sz="2800" spc="-20" dirty="0">
                <a:latin typeface="+mn-lt"/>
              </a:rPr>
              <a:t>corretto svolgimento delle attività di </a:t>
            </a:r>
            <a:r>
              <a:rPr lang="it-IT" sz="2800" spc="-20" dirty="0" smtClean="0">
                <a:latin typeface="+mn-lt"/>
              </a:rPr>
              <a:t>autovalutazione che per ciascun </a:t>
            </a:r>
            <a:r>
              <a:rPr lang="it-IT" sz="2800" spc="55" dirty="0" smtClean="0">
                <a:latin typeface="+mn-lt"/>
              </a:rPr>
              <a:t>CdS si </a:t>
            </a:r>
            <a:r>
              <a:rPr lang="it-IT" sz="2800" spc="55" dirty="0">
                <a:latin typeface="+mn-lt"/>
              </a:rPr>
              <a:t>realizza e si esplicita </a:t>
            </a:r>
            <a:r>
              <a:rPr lang="it-IT" sz="2800" spc="55" dirty="0" smtClean="0">
                <a:latin typeface="+mn-lt"/>
              </a:rPr>
              <a:t>nel Rapporto di riesame </a:t>
            </a:r>
            <a:r>
              <a:rPr lang="it-IT" sz="2800" spc="-35" dirty="0" smtClean="0">
                <a:latin typeface="+mn-lt"/>
              </a:rPr>
              <a:t>(</a:t>
            </a:r>
            <a:r>
              <a:rPr lang="it-IT" sz="2800" spc="-35" dirty="0">
                <a:latin typeface="+mn-lt"/>
              </a:rPr>
              <a:t>annuale e </a:t>
            </a:r>
            <a:r>
              <a:rPr lang="it-IT" sz="2800" spc="-35" dirty="0" smtClean="0">
                <a:latin typeface="+mn-lt"/>
              </a:rPr>
              <a:t>ciclico).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L’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del CdS </a:t>
            </a:r>
            <a:r>
              <a:rPr lang="it-IT" sz="2800" spc="-20" dirty="0" smtClean="0">
                <a:latin typeface="+mn-lt"/>
              </a:rPr>
              <a:t>non </a:t>
            </a:r>
            <a:r>
              <a:rPr lang="it-IT" sz="2800" spc="-20" dirty="0">
                <a:latin typeface="+mn-lt"/>
              </a:rPr>
              <a:t>è un processo distinto e successivo rispetto alla progettazione, ma ne </a:t>
            </a:r>
            <a:r>
              <a:rPr lang="it-IT" sz="2800" spc="-30" dirty="0" smtClean="0">
                <a:latin typeface="+mn-lt"/>
              </a:rPr>
              <a:t>è </a:t>
            </a:r>
            <a:r>
              <a:rPr lang="it-IT" sz="2800" spc="-30" dirty="0">
                <a:latin typeface="+mn-lt"/>
              </a:rPr>
              <a:t>parte integrante da sviluppare e </a:t>
            </a:r>
            <a:r>
              <a:rPr lang="it-IT" sz="2800" spc="-30" dirty="0" smtClean="0">
                <a:latin typeface="+mn-lt"/>
              </a:rPr>
              <a:t>aggiornare sistematicamente.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30" dirty="0" smtClean="0">
                <a:latin typeface="+mn-lt"/>
              </a:rPr>
              <a:t>Sotto la responsabilità del Coordinatore, il </a:t>
            </a:r>
            <a:r>
              <a:rPr lang="it-IT" sz="2800" spc="-30" dirty="0">
                <a:latin typeface="+mn-lt"/>
              </a:rPr>
              <a:t>CdS: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redige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SUA-CdS</a:t>
            </a:r>
            <a:r>
              <a:rPr lang="it-IT" sz="2800" spc="-30" dirty="0">
                <a:latin typeface="+mn-lt"/>
              </a:rPr>
              <a:t> e provvede al suo aggiornamento </a:t>
            </a:r>
            <a:r>
              <a:rPr lang="it-IT" sz="2800" spc="-30" dirty="0" smtClean="0">
                <a:latin typeface="+mn-lt"/>
              </a:rPr>
              <a:t>periodico; </a:t>
            </a:r>
            <a:endParaRPr lang="it-IT" sz="2800" spc="-3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elabora</a:t>
            </a:r>
            <a:r>
              <a:rPr lang="it-IT" sz="2800" spc="-30" dirty="0" smtClean="0">
                <a:latin typeface="+mn-lt"/>
              </a:rPr>
              <a:t>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Rapporto di Riesa</a:t>
            </a:r>
            <a:r>
              <a:rPr lang="it-IT" sz="2800" b="1" spc="-25" dirty="0">
                <a:solidFill>
                  <a:srgbClr val="ED7D31"/>
                </a:solidFill>
                <a:latin typeface="+mn-lt"/>
              </a:rPr>
              <a:t>me </a:t>
            </a:r>
            <a:r>
              <a:rPr lang="it-IT" sz="2800" spc="-25" dirty="0">
                <a:latin typeface="+mn-lt"/>
              </a:rPr>
              <a:t>(annuale e ciclico);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coordina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propria azione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con</a:t>
            </a:r>
            <a:r>
              <a:rPr lang="it-IT" sz="2800" spc="-30" dirty="0">
                <a:latin typeface="+mn-lt"/>
              </a:rPr>
              <a:t> </a:t>
            </a:r>
            <a:r>
              <a:rPr lang="it-IT" sz="2800" spc="-30" dirty="0" smtClean="0">
                <a:latin typeface="+mn-lt"/>
              </a:rPr>
              <a:t>quella della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Commissione Paritetica </a:t>
            </a:r>
            <a:r>
              <a:rPr lang="it-IT" sz="2800" spc="-30" dirty="0" smtClean="0">
                <a:latin typeface="+mn-lt"/>
              </a:rPr>
              <a:t>docenti-studenti di riferimento;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tiene conto </a:t>
            </a:r>
            <a:r>
              <a:rPr lang="it-IT" sz="2800" spc="-30" dirty="0" smtClean="0">
                <a:latin typeface="+mn-lt"/>
              </a:rPr>
              <a:t>di quanto emerge, con riferimento al CdS, dalle attività del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Nucleo di Valutazione,</a:t>
            </a:r>
            <a:r>
              <a:rPr lang="it-IT" sz="2800" spc="-30" dirty="0" smtClean="0">
                <a:latin typeface="+mn-lt"/>
              </a:rPr>
              <a:t> in particolare dalla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Relazione annuale</a:t>
            </a:r>
            <a:r>
              <a:rPr lang="it-IT" sz="2800" spc="-30" dirty="0" smtClean="0">
                <a:latin typeface="+mn-lt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interagisce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con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Presidio della Qualità</a:t>
            </a:r>
            <a:r>
              <a:rPr lang="it-IT" sz="2800" dirty="0" smtClean="0">
                <a:latin typeface="+mn-lt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L’ACCREDITAMENTO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26545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 L’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>
                <a:latin typeface="+mn-lt"/>
              </a:rPr>
              <a:t> è il procedimento con cui una “parte terza</a:t>
            </a:r>
            <a:r>
              <a:rPr lang="it-IT" sz="3000" dirty="0" smtClean="0">
                <a:latin typeface="+mn-lt"/>
              </a:rPr>
              <a:t>”, riconosce ufficialmente che un’organizzazione possiede la competenza e i mezzi per svolgere i suoi compiti.</a:t>
            </a: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sistema di </a:t>
            </a:r>
            <a:r>
              <a:rPr lang="it-IT" sz="3000" dirty="0" smtClean="0">
                <a:latin typeface="+mn-lt"/>
              </a:rPr>
              <a:t>Autovalutazione</a:t>
            </a:r>
            <a:r>
              <a:rPr lang="it-IT" sz="3000" dirty="0">
                <a:latin typeface="+mn-lt"/>
              </a:rPr>
              <a:t>, Valutazione periodica e </a:t>
            </a:r>
            <a:r>
              <a:rPr lang="it-IT" sz="3000" dirty="0" smtClean="0">
                <a:latin typeface="+mn-lt"/>
              </a:rPr>
              <a:t>Accreditamento (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AVA</a:t>
            </a:r>
            <a:r>
              <a:rPr lang="it-IT" sz="3000" dirty="0" smtClean="0">
                <a:latin typeface="+mn-lt"/>
              </a:rPr>
              <a:t>) dell’ANVUR, ha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tre obiettivi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per gli utenti e la società nel suo complesso, da </a:t>
            </a:r>
            <a:r>
              <a:rPr lang="it-IT" sz="3000" dirty="0" smtClean="0">
                <a:latin typeface="+mn-lt"/>
              </a:rPr>
              <a:t>parte di </a:t>
            </a:r>
            <a:r>
              <a:rPr lang="it-IT" sz="3000" dirty="0">
                <a:latin typeface="+mn-lt"/>
              </a:rPr>
              <a:t>MIUR e di ANVUR, che le istituzioni di formazione superiore </a:t>
            </a:r>
            <a:r>
              <a:rPr lang="it-IT" sz="3000" dirty="0" smtClean="0">
                <a:latin typeface="+mn-lt"/>
              </a:rPr>
              <a:t>italiane soddisfano </a:t>
            </a:r>
            <a:r>
              <a:rPr lang="it-IT" sz="3000" dirty="0">
                <a:latin typeface="+mn-lt"/>
              </a:rPr>
              <a:t>uniformemente un buon livello di qualità;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l’esercizio </a:t>
            </a:r>
            <a:r>
              <a:rPr lang="it-IT" sz="3000" dirty="0">
                <a:latin typeface="+mn-lt"/>
              </a:rPr>
              <a:t>da parte degli Atenei di un’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autonomia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responsabile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ed affidabile </a:t>
            </a:r>
            <a:r>
              <a:rPr lang="it-IT" sz="3000" dirty="0">
                <a:latin typeface="+mn-lt"/>
              </a:rPr>
              <a:t>nell’uso delle risorse pubbliche e nei </a:t>
            </a:r>
            <a:r>
              <a:rPr lang="it-IT" sz="3000" dirty="0" smtClean="0">
                <a:latin typeface="+mn-lt"/>
              </a:rPr>
              <a:t>comportamenti collettivi </a:t>
            </a:r>
            <a:r>
              <a:rPr lang="it-IT" sz="3000" dirty="0">
                <a:latin typeface="+mn-lt"/>
              </a:rPr>
              <a:t>e individuali relativi alle attività di formazione e ricerca;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miglioramento</a:t>
            </a:r>
            <a:r>
              <a:rPr lang="it-IT" sz="3000" dirty="0"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continuo</a:t>
            </a:r>
            <a:r>
              <a:rPr lang="it-IT" sz="3000" dirty="0">
                <a:latin typeface="+mn-lt"/>
              </a:rPr>
              <a:t> della qualità delle attività formative e </a:t>
            </a:r>
            <a:r>
              <a:rPr lang="it-IT" sz="3000" dirty="0" smtClean="0">
                <a:latin typeface="+mn-lt"/>
              </a:rPr>
              <a:t>di ricerca</a:t>
            </a:r>
            <a:r>
              <a:rPr lang="it-IT" sz="3000" dirty="0">
                <a:latin typeface="+mn-lt"/>
              </a:rPr>
              <a:t>.</a:t>
            </a: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L’ACCREDITAMENTO E LA VALUTAZIONE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Iniziale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sancisce la conferma dell’autorizzazione ad </a:t>
            </a:r>
            <a:r>
              <a:rPr lang="it-IT" sz="3000" spc="-5" dirty="0" smtClean="0">
                <a:latin typeface="+mn-lt"/>
              </a:rPr>
              <a:t>operare </a:t>
            </a:r>
            <a:r>
              <a:rPr lang="it-IT" sz="3000" spc="-5" dirty="0">
                <a:latin typeface="+mn-lt"/>
              </a:rPr>
              <a:t>per gli Atenei o i CdS già attivi; anche i CdS di nuova </a:t>
            </a:r>
            <a:r>
              <a:rPr lang="it-IT" sz="3000" spc="-5" dirty="0" smtClean="0">
                <a:latin typeface="+mn-lt"/>
              </a:rPr>
              <a:t>attivazione,</a:t>
            </a:r>
            <a:r>
              <a:rPr lang="it-IT" sz="3000" spc="-65" dirty="0" smtClean="0">
                <a:latin typeface="+mn-lt"/>
              </a:rPr>
              <a:t> devono </a:t>
            </a:r>
            <a:r>
              <a:rPr lang="it-IT" sz="3000" spc="-35" dirty="0" smtClean="0">
                <a:latin typeface="+mn-lt"/>
              </a:rPr>
              <a:t>conseguire </a:t>
            </a:r>
            <a:r>
              <a:rPr lang="it-IT" sz="3000" spc="-35" dirty="0">
                <a:latin typeface="+mn-lt"/>
              </a:rPr>
              <a:t>l’Accreditamento Iniziale.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Accreditamento Periodico</a:t>
            </a:r>
            <a:r>
              <a:rPr lang="it-IT" sz="3000" b="1" spc="-15" dirty="0">
                <a:latin typeface="+mn-lt"/>
              </a:rPr>
              <a:t>:</a:t>
            </a:r>
            <a:r>
              <a:rPr lang="it-IT" sz="3000" spc="-15" dirty="0"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 5 anni gli Atenei </a:t>
            </a:r>
            <a:r>
              <a:rPr lang="it-IT" sz="3000" spc="-15" dirty="0">
                <a:latin typeface="+mn-lt"/>
              </a:rPr>
              <a:t>(e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3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anni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15" dirty="0" smtClean="0">
                <a:latin typeface="+mn-lt"/>
              </a:rPr>
              <a:t>) </a:t>
            </a:r>
            <a:r>
              <a:rPr lang="it-IT" sz="3000" dirty="0" smtClean="0">
                <a:latin typeface="+mn-lt"/>
              </a:rPr>
              <a:t>sono </a:t>
            </a:r>
            <a:r>
              <a:rPr lang="it-IT" sz="3000" dirty="0">
                <a:latin typeface="+mn-lt"/>
              </a:rPr>
              <a:t>sottoposti a una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verifica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permanenza</a:t>
            </a:r>
            <a:r>
              <a:rPr lang="it-IT" sz="3000" dirty="0">
                <a:latin typeface="+mn-lt"/>
              </a:rPr>
              <a:t> o meno dei requisiti per </a:t>
            </a:r>
            <a:r>
              <a:rPr lang="it-IT" sz="3000" spc="-30" dirty="0" smtClean="0">
                <a:latin typeface="+mn-lt"/>
              </a:rPr>
              <a:t>l’Accreditamento </a:t>
            </a:r>
            <a:r>
              <a:rPr lang="it-IT" sz="3000" spc="-30" dirty="0">
                <a:latin typeface="+mn-lt"/>
              </a:rPr>
              <a:t>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basata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u="sng" spc="-30" dirty="0">
                <a:solidFill>
                  <a:srgbClr val="ED7D31"/>
                </a:solidFill>
                <a:latin typeface="+mn-lt"/>
              </a:rPr>
              <a:t>anche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su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in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loco</a:t>
            </a:r>
            <a:r>
              <a:rPr lang="it-IT" sz="3000" spc="-30" dirty="0">
                <a:latin typeface="+mn-lt"/>
              </a:rPr>
              <a:t>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Valutazione Periodica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consiste nella misurazione, svolta ad intervalli </a:t>
            </a:r>
            <a:r>
              <a:rPr lang="it-IT" sz="3000" dirty="0" smtClean="0">
                <a:latin typeface="+mn-lt"/>
              </a:rPr>
              <a:t>periodici </a:t>
            </a:r>
            <a:r>
              <a:rPr lang="it-IT" sz="3000" dirty="0">
                <a:latin typeface="+mn-lt"/>
              </a:rPr>
              <a:t>e tramite una serie di indicatori definiti dall’ANVUR, delle </a:t>
            </a:r>
            <a:r>
              <a:rPr lang="it-IT" sz="3000" spc="-25" dirty="0" smtClean="0">
                <a:latin typeface="+mn-lt"/>
              </a:rPr>
              <a:t>performance </a:t>
            </a:r>
            <a:r>
              <a:rPr lang="it-IT" sz="3000" spc="-25" dirty="0">
                <a:latin typeface="+mn-lt"/>
              </a:rPr>
              <a:t>di ciascun Ateneo nell’ambito della Didattica e della Ricerca; i </a:t>
            </a:r>
            <a:r>
              <a:rPr lang="it-IT" sz="3000" dirty="0" smtClean="0">
                <a:latin typeface="+mn-lt"/>
              </a:rPr>
              <a:t>valori </a:t>
            </a:r>
            <a:r>
              <a:rPr lang="it-IT" sz="3000" dirty="0">
                <a:latin typeface="+mn-lt"/>
              </a:rPr>
              <a:t>assunti dagli indicatori sono adeguatamente pesati in ragione dei </a:t>
            </a:r>
            <a:r>
              <a:rPr lang="it-IT" sz="3000" spc="-30" dirty="0" smtClean="0">
                <a:latin typeface="+mn-lt"/>
              </a:rPr>
              <a:t>risultati </a:t>
            </a:r>
            <a:r>
              <a:rPr lang="it-IT" sz="3000" spc="-30" dirty="0">
                <a:latin typeface="+mn-lt"/>
              </a:rPr>
              <a:t>ottenuti nel processo di accreditamento. </a:t>
            </a:r>
          </a:p>
        </p:txBody>
      </p:sp>
    </p:spTree>
    <p:extLst>
      <p:ext uri="{BB962C8B-B14F-4D97-AF65-F5344CB8AC3E}">
        <p14:creationId xmlns:p14="http://schemas.microsoft.com/office/powerpoint/2010/main" val="3044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LA VISITA DELLA CEV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Dal 2014 </a:t>
            </a:r>
            <a:r>
              <a:rPr lang="it-IT" sz="3000" spc="-30" dirty="0">
                <a:latin typeface="+mn-lt"/>
              </a:rPr>
              <a:t>l’ANVUR </a:t>
            </a:r>
            <a:r>
              <a:rPr lang="it-IT" sz="3000" spc="-30" dirty="0" smtClean="0">
                <a:latin typeface="+mn-lt"/>
              </a:rPr>
              <a:t>ha avviato le visite </a:t>
            </a:r>
            <a:r>
              <a:rPr lang="it-IT" sz="3000" spc="-30" dirty="0">
                <a:latin typeface="+mn-lt"/>
              </a:rPr>
              <a:t>in loco da parte </a:t>
            </a:r>
            <a:r>
              <a:rPr lang="it-IT" sz="3000" spc="-30" dirty="0" smtClean="0">
                <a:latin typeface="+mn-lt"/>
              </a:rPr>
              <a:t>delle CEV. Il </a:t>
            </a:r>
            <a:r>
              <a:rPr lang="it-IT" sz="3000" spc="-30" dirty="0">
                <a:latin typeface="+mn-lt"/>
              </a:rPr>
              <a:t>campione di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spc="-30" dirty="0">
                <a:latin typeface="+mn-lt"/>
              </a:rPr>
              <a:t>oggetto di valutazione </a:t>
            </a:r>
            <a:r>
              <a:rPr lang="it-IT" sz="3000" spc="-30" dirty="0" smtClean="0">
                <a:latin typeface="+mn-lt"/>
              </a:rPr>
              <a:t>deve rappresentare </a:t>
            </a:r>
            <a:r>
              <a:rPr lang="it-IT" sz="3000" spc="-30" dirty="0">
                <a:latin typeface="+mn-lt"/>
              </a:rPr>
              <a:t>il 10% dei </a:t>
            </a:r>
            <a:r>
              <a:rPr lang="it-IT" sz="3000" spc="-30" dirty="0" smtClean="0">
                <a:latin typeface="+mn-lt"/>
              </a:rPr>
              <a:t>CdS attivi </a:t>
            </a:r>
            <a:r>
              <a:rPr lang="it-IT" sz="3000" spc="-30" dirty="0">
                <a:latin typeface="+mn-lt"/>
              </a:rPr>
              <a:t>(con un minimo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9</a:t>
            </a:r>
            <a:r>
              <a:rPr lang="it-IT" sz="3000" spc="-30" dirty="0" smtClean="0">
                <a:latin typeface="+mn-lt"/>
              </a:rPr>
              <a:t>, come nel caso di UNIUD), </a:t>
            </a:r>
            <a:r>
              <a:rPr lang="it-IT" sz="3000" spc="-30" dirty="0">
                <a:latin typeface="+mn-lt"/>
              </a:rPr>
              <a:t>di cui la metà arrotondata per eccesso 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5</a:t>
            </a:r>
            <a:r>
              <a:rPr lang="it-IT" sz="3000" spc="-30" dirty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con riferimento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 </a:t>
            </a:r>
            <a:r>
              <a:rPr lang="it-IT" sz="3000" spc="-30" dirty="0">
                <a:latin typeface="+mn-lt"/>
              </a:rPr>
              <a:t>scelta dall’Ateneo e l’altra metà scelta da </a:t>
            </a:r>
            <a:r>
              <a:rPr lang="it-IT" sz="3000" spc="-30" dirty="0" smtClean="0">
                <a:latin typeface="+mn-lt"/>
              </a:rPr>
              <a:t>ANVUR.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Dal 2015 è oggetto di visita anche un campione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Dipartimenti</a:t>
            </a:r>
            <a:r>
              <a:rPr lang="it-IT" sz="3000" spc="-30" dirty="0" smtClean="0">
                <a:latin typeface="+mn-lt"/>
              </a:rPr>
              <a:t> dell’Ateneo (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3000" spc="-30" dirty="0" smtClean="0">
                <a:latin typeface="+mn-lt"/>
              </a:rPr>
              <a:t> con riferimento a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la </a:t>
            </a:r>
            <a:r>
              <a:rPr lang="it-IT" sz="3000" spc="-30" dirty="0">
                <a:latin typeface="+mn-lt"/>
              </a:rPr>
              <a:t>visita </a:t>
            </a:r>
            <a:r>
              <a:rPr lang="it-IT" sz="3000" spc="-30" dirty="0" smtClean="0">
                <a:latin typeface="+mn-lt"/>
              </a:rPr>
              <a:t>della </a:t>
            </a:r>
            <a:r>
              <a:rPr lang="it-IT" sz="3000" spc="-30" dirty="0">
                <a:latin typeface="+mn-lt"/>
              </a:rPr>
              <a:t>CEV </a:t>
            </a:r>
            <a:r>
              <a:rPr lang="it-IT" sz="3000" spc="-30" dirty="0" smtClean="0">
                <a:latin typeface="+mn-lt"/>
              </a:rPr>
              <a:t>accerta che l’Ateneo, i CdS e i Dipartimenti valutati abbiano </a:t>
            </a:r>
            <a:r>
              <a:rPr lang="it-IT" sz="3000" spc="-30" dirty="0">
                <a:latin typeface="+mn-lt"/>
              </a:rPr>
              <a:t>predisposto </a:t>
            </a:r>
            <a:r>
              <a:rPr lang="it-IT" sz="3000" spc="-30" dirty="0" smtClean="0">
                <a:latin typeface="+mn-lt"/>
              </a:rPr>
              <a:t>e attivato un </a:t>
            </a:r>
            <a:r>
              <a:rPr lang="it-IT" sz="3000" spc="-30" dirty="0">
                <a:latin typeface="+mn-lt"/>
              </a:rPr>
              <a:t>sistema credibile di </a:t>
            </a:r>
            <a:r>
              <a:rPr lang="it-IT" sz="3000" spc="-30" dirty="0" smtClean="0">
                <a:latin typeface="+mn-lt"/>
              </a:rPr>
              <a:t>AQ, attraverso </a:t>
            </a:r>
            <a:r>
              <a:rPr lang="it-IT" sz="3000" spc="-30" dirty="0">
                <a:latin typeface="+mn-lt"/>
              </a:rPr>
              <a:t>la </a:t>
            </a:r>
            <a:r>
              <a:rPr lang="it-IT" sz="3000" spc="-30" dirty="0" smtClean="0">
                <a:latin typeface="+mn-lt"/>
              </a:rPr>
              <a:t>verifica, da parte della CEV, del </a:t>
            </a:r>
            <a:r>
              <a:rPr lang="it-IT" sz="3000" spc="-30" dirty="0">
                <a:latin typeface="+mn-lt"/>
              </a:rPr>
              <a:t>soddisfacimento </a:t>
            </a:r>
            <a:r>
              <a:rPr lang="it-IT" sz="3000" spc="-30" dirty="0" smtClean="0">
                <a:latin typeface="+mn-lt"/>
              </a:rPr>
              <a:t>di 7 macro-requisiti, strutturati in indicatori e punti di attenzione.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(</a:t>
            </a:r>
            <a:r>
              <a:rPr lang="it-IT" sz="2600" spc="-30" dirty="0" smtClean="0">
                <a:latin typeface="+mn-lt"/>
              </a:rPr>
              <a:t> </a:t>
            </a:r>
            <a:r>
              <a:rPr lang="it-IT" sz="1600" spc="-30" dirty="0">
                <a:latin typeface="+mn-lt"/>
                <a:hlinkClick r:id="rId5"/>
              </a:rPr>
              <a:t>http://www.anvur.org/attachments/article/26/3.%20convenzionali%20-%</a:t>
            </a:r>
            <a:r>
              <a:rPr lang="it-IT" sz="1600" spc="-30" dirty="0" smtClean="0">
                <a:latin typeface="+mn-lt"/>
                <a:hlinkClick r:id="rId5"/>
              </a:rPr>
              <a:t>20Indicazioni%20operative%20per%20le%20CEV.pdf</a:t>
            </a:r>
            <a:r>
              <a:rPr lang="it-IT" sz="1600" spc="-30" dirty="0" smtClean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)</a:t>
            </a:r>
            <a:endParaRPr lang="it-IT" sz="3000" spc="-3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REQUISITI PER L'AQ (</a:t>
            </a:r>
            <a:r>
              <a:rPr lang="it-IT" sz="2000" b="1" i="1" dirty="0" err="1" smtClean="0">
                <a:solidFill>
                  <a:schemeClr val="bg1"/>
                </a:solidFill>
                <a:cs typeface="Helvetica"/>
              </a:rPr>
              <a:t>Tab</a:t>
            </a:r>
            <a:r>
              <a:rPr lang="it-IT" sz="2000" b="1" i="1" dirty="0">
                <a:solidFill>
                  <a:schemeClr val="bg1"/>
                </a:solidFill>
                <a:cs typeface="Helvetica"/>
              </a:rPr>
              <a:t>. C DM 1059/13)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568171" y="4128117"/>
            <a:ext cx="10404629" cy="7457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AQ1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>
                <a:latin typeface="+mn-lt"/>
              </a:rPr>
              <a:t>- L'Ateneo stabilisce, dichiara ed effettivamente persegue adeguate politiche volte a realizzare la propria visione della 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AQ2</a:t>
            </a:r>
            <a:r>
              <a:rPr lang="it-IT" sz="2600" dirty="0">
                <a:latin typeface="+mn-lt"/>
              </a:rPr>
              <a:t> - L'Ateneo sa in che misura le proprie politiche sono effettivamente realizzate dai CdS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AQ3</a:t>
            </a:r>
            <a:r>
              <a:rPr lang="it-IT" sz="2600" dirty="0">
                <a:latin typeface="+mn-lt"/>
              </a:rPr>
              <a:t> - L'Ateneo chiede ai CdS di praticare il miglioramento continuo della qualità, puntando verso risultati di sempre maggior valore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AQ4</a:t>
            </a:r>
            <a:r>
              <a:rPr lang="it-IT" sz="2600" dirty="0">
                <a:latin typeface="+mn-lt"/>
              </a:rPr>
              <a:t> - L'Ateneo possiede un'effettiva organizzazione con poteri di decisione e di sorveglianza sulla qualità dei CdS, della formazione da loro messa a disposizione degli studenti e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AQ5</a:t>
            </a:r>
            <a:r>
              <a:rPr lang="it-IT" sz="2600" dirty="0">
                <a:latin typeface="+mn-lt"/>
              </a:rPr>
              <a:t> - Il sistema di AQ è effettivamente applicato ed è efficacemente in funzione nei Corsi di Studio visitati a campione presso 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AQ6</a:t>
            </a:r>
            <a:r>
              <a:rPr lang="it-IT" sz="2600" dirty="0">
                <a:latin typeface="+mn-lt"/>
              </a:rPr>
              <a:t> - Valutazione della Ricerca nell'ambito del sistema di Assicurazione della 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AQ7</a:t>
            </a:r>
            <a:r>
              <a:rPr lang="it-IT" sz="2600" dirty="0">
                <a:latin typeface="+mn-lt"/>
              </a:rPr>
              <a:t> - La sostenibilità della didattica (esclusivamente per le Università Statali)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11699</TotalTime>
  <Words>3923</Words>
  <Application>Microsoft Office PowerPoint</Application>
  <PresentationFormat>Widescreen</PresentationFormat>
  <Paragraphs>588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779</cp:revision>
  <cp:lastPrinted>2016-03-01T11:16:09Z</cp:lastPrinted>
  <dcterms:created xsi:type="dcterms:W3CDTF">2015-01-12T13:52:42Z</dcterms:created>
  <dcterms:modified xsi:type="dcterms:W3CDTF">2017-01-10T12:09:06Z</dcterms:modified>
</cp:coreProperties>
</file>