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56" r:id="rId2"/>
    <p:sldId id="258" r:id="rId3"/>
    <p:sldId id="257" r:id="rId4"/>
    <p:sldId id="263" r:id="rId5"/>
  </p:sldIdLst>
  <p:sldSz cx="9144000" cy="5143500" type="screen16x9"/>
  <p:notesSz cx="6858000" cy="9144000"/>
  <p:embeddedFontLst>
    <p:embeddedFont>
      <p:font typeface="Barlow Light" panose="00000400000000000000" pitchFamily="2" charset="0"/>
      <p:regular r:id="rId7"/>
      <p:italic r:id="rId8"/>
    </p:embeddedFont>
    <p:embeddedFont>
      <p:font typeface="Barlow" panose="00000500000000000000" pitchFamily="2" charset="0"/>
      <p:regular r:id="rId9"/>
      <p:bold r:id="rId10"/>
      <p:italic r:id="rId11"/>
      <p:bold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036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86654c78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86654c78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588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8a93fcc5e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8a93fcc5e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55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8a93fcc5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8a93fcc5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32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55f3ac932_0_8:notes"/>
          <p:cNvSpPr txBox="1">
            <a:spLocks noGrp="1"/>
          </p:cNvSpPr>
          <p:nvPr>
            <p:ph type="body" idx="1"/>
          </p:nvPr>
        </p:nvSpPr>
        <p:spPr>
          <a:xfrm>
            <a:off x="1436429" y="4715363"/>
            <a:ext cx="11483221" cy="446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554" tIns="60760" rIns="121554" bIns="6076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9" name="Google Shape;99;gb55f3ac93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67150" y="742950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1288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205209" y="1749978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2205209" y="3041132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2449325" y="1944750"/>
            <a:ext cx="4318800" cy="8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1243F"/>
              </a:buClr>
              <a:buSzPts val="2800"/>
              <a:buNone/>
              <a:defRPr>
                <a:solidFill>
                  <a:srgbClr val="01243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1198" y="4622398"/>
            <a:ext cx="9963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 1">
  <p:cSld name="TITLE_ONLY_1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 2">
  <p:cSld name="TITLE_ONLY_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1574641" y="97300"/>
            <a:ext cx="80106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425" rIns="0" bIns="12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2200" b="0" i="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264710" y="954472"/>
            <a:ext cx="8601000" cy="32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>
                <a:latin typeface="Barlow"/>
                <a:ea typeface="Barlow"/>
                <a:cs typeface="Barlow"/>
                <a:sym typeface="Barlow"/>
              </a:defRPr>
            </a:lvl1pPr>
            <a:lvl2pPr marL="914400" lvl="1" indent="-2921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∙"/>
              <a:defRPr/>
            </a:lvl2pPr>
            <a:lvl3pPr marL="1371600" lvl="2" indent="-2921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•"/>
              <a:defRPr/>
            </a:lvl3pPr>
            <a:lvl4pPr marL="1828800" lvl="3" indent="-2921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–"/>
              <a:defRPr/>
            </a:lvl4pPr>
            <a:lvl5pPr marL="2286000" lvl="4" indent="-2921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–"/>
              <a:defRPr/>
            </a:lvl5pPr>
            <a:lvl6pPr marL="2743200" lvl="5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6pPr>
            <a:lvl7pPr marL="3200400" lvl="6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7pPr>
            <a:lvl8pPr marL="3657600" lvl="7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8pPr>
            <a:lvl9pPr marL="4114800" lvl="8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264710" y="4478298"/>
            <a:ext cx="8601000" cy="2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42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SzPts val="500"/>
              <a:buNone/>
              <a:defRPr sz="700" i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/>
            </a:lvl5pPr>
            <a:lvl6pPr marL="2743200" lvl="5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6pPr>
            <a:lvl7pPr marL="3200400" lvl="6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7pPr>
            <a:lvl8pPr marL="3657600" lvl="7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8pPr>
            <a:lvl9pPr marL="4114800" lvl="8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9619" y="74960"/>
            <a:ext cx="1037225" cy="4801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18"/>
          <p:cNvCxnSpPr/>
          <p:nvPr/>
        </p:nvCxnSpPr>
        <p:spPr>
          <a:xfrm>
            <a:off x="1338203" y="74960"/>
            <a:ext cx="0" cy="48030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rgbClr val="01243F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28345" y="1590471"/>
            <a:ext cx="2287309" cy="9036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950112" y="3166505"/>
            <a:ext cx="5243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425" rIns="0" bIns="12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2205209" y="2780222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2205209" y="4071376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titolo">
  <p:cSld name="1_Solo titolo">
    <p:bg>
      <p:bgPr>
        <a:solidFill>
          <a:srgbClr val="01243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2205209" y="1749978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Google Shape;21;p4"/>
          <p:cNvCxnSpPr/>
          <p:nvPr/>
        </p:nvCxnSpPr>
        <p:spPr>
          <a:xfrm>
            <a:off x="2205209" y="3041132"/>
            <a:ext cx="47214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449325" y="1944750"/>
            <a:ext cx="4318800" cy="8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0" y="0"/>
            <a:ext cx="9144000" cy="783300"/>
          </a:xfrm>
          <a:prstGeom prst="rect">
            <a:avLst/>
          </a:prstGeom>
          <a:solidFill>
            <a:srgbClr val="0124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654" y="161926"/>
            <a:ext cx="1040925" cy="4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Google Shape;28;p5"/>
          <p:cNvCxnSpPr/>
          <p:nvPr/>
        </p:nvCxnSpPr>
        <p:spPr>
          <a:xfrm>
            <a:off x="1457070" y="110195"/>
            <a:ext cx="0" cy="532500"/>
          </a:xfrm>
          <a:prstGeom prst="straightConnector1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 idx="2"/>
          </p:nvPr>
        </p:nvSpPr>
        <p:spPr>
          <a:xfrm>
            <a:off x="1539000" y="110125"/>
            <a:ext cx="64254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1045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11700" y="1752550"/>
            <a:ext cx="8520600" cy="28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0" y="0"/>
            <a:ext cx="9144000" cy="783300"/>
          </a:xfrm>
          <a:prstGeom prst="rect">
            <a:avLst/>
          </a:prstGeom>
          <a:solidFill>
            <a:srgbClr val="0124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654" y="161926"/>
            <a:ext cx="1040925" cy="4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Google Shape;36;p6"/>
          <p:cNvCxnSpPr/>
          <p:nvPr/>
        </p:nvCxnSpPr>
        <p:spPr>
          <a:xfrm>
            <a:off x="1457070" y="110195"/>
            <a:ext cx="0" cy="532500"/>
          </a:xfrm>
          <a:prstGeom prst="straightConnector1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" name="Google Shape;37;p6"/>
          <p:cNvSpPr txBox="1">
            <a:spLocks noGrp="1"/>
          </p:cNvSpPr>
          <p:nvPr>
            <p:ph type="title" idx="2"/>
          </p:nvPr>
        </p:nvSpPr>
        <p:spPr>
          <a:xfrm>
            <a:off x="1539000" y="110125"/>
            <a:ext cx="64254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1019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727100"/>
            <a:ext cx="3999900" cy="28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832550" y="1727100"/>
            <a:ext cx="3999900" cy="28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0" y="0"/>
            <a:ext cx="9144000" cy="783300"/>
          </a:xfrm>
          <a:prstGeom prst="rect">
            <a:avLst/>
          </a:prstGeom>
          <a:solidFill>
            <a:srgbClr val="0124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654" y="161926"/>
            <a:ext cx="1040925" cy="4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7"/>
          <p:cNvCxnSpPr/>
          <p:nvPr/>
        </p:nvCxnSpPr>
        <p:spPr>
          <a:xfrm>
            <a:off x="1457070" y="110195"/>
            <a:ext cx="0" cy="532500"/>
          </a:xfrm>
          <a:prstGeom prst="straightConnector1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6" name="Google Shape;46;p7"/>
          <p:cNvSpPr txBox="1">
            <a:spLocks noGrp="1"/>
          </p:cNvSpPr>
          <p:nvPr>
            <p:ph type="title" idx="3"/>
          </p:nvPr>
        </p:nvSpPr>
        <p:spPr>
          <a:xfrm>
            <a:off x="1539000" y="110125"/>
            <a:ext cx="64254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sp>
        <p:nvSpPr>
          <p:cNvPr id="49" name="Google Shape;49;p8"/>
          <p:cNvSpPr/>
          <p:nvPr/>
        </p:nvSpPr>
        <p:spPr>
          <a:xfrm>
            <a:off x="0" y="0"/>
            <a:ext cx="9144000" cy="783300"/>
          </a:xfrm>
          <a:prstGeom prst="rect">
            <a:avLst/>
          </a:prstGeom>
          <a:solidFill>
            <a:srgbClr val="0124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654" y="161926"/>
            <a:ext cx="1040925" cy="4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Google Shape;51;p8"/>
          <p:cNvCxnSpPr/>
          <p:nvPr/>
        </p:nvCxnSpPr>
        <p:spPr>
          <a:xfrm>
            <a:off x="1457070" y="110195"/>
            <a:ext cx="0" cy="532500"/>
          </a:xfrm>
          <a:prstGeom prst="straightConnector1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539000" y="110125"/>
            <a:ext cx="64254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rlow"/>
              <a:buNone/>
              <a:defRPr sz="2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01243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01243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Barlow"/>
              <a:buChar char="●"/>
              <a:defRPr sz="18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  <p:sldLayoutId id="2147483661" r:id="rId11"/>
    <p:sldLayoutId id="2147483662" r:id="rId12"/>
    <p:sldLayoutId id="2147483663" r:id="rId13"/>
    <p:sldLayoutId id="214748366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-ovsgroup.ovs.it/job/view-job.php?id=83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osaria.valastro@ovs.it" TargetMode="External"/><Relationship Id="rId4" Type="http://schemas.openxmlformats.org/officeDocument/2006/relationships/hyperlink" Target="mailto:simone.pantaleo@ovs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1950112" y="3166505"/>
            <a:ext cx="5243700" cy="435600"/>
          </a:xfrm>
          <a:prstGeom prst="rect">
            <a:avLst/>
          </a:prstGeom>
        </p:spPr>
        <p:txBody>
          <a:bodyPr spcFirstLastPara="1" wrap="square" lIns="0" tIns="12425" rIns="0" bIns="1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SUMMER EXPERIENCE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198697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96887" y="612212"/>
            <a:ext cx="83652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Le nostre radici affondano nella tradizione, nella cultura e nello stile italiano, ma il nostro sguardo è rivolto al futuro e all'innovazione. Gli store online integrano la rete dei punti vendita, offrendo ai clienti un'esperienza omnichannel e multibrand. </a:t>
            </a:r>
          </a:p>
          <a:p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r>
              <a:rPr lang="it-IT" dirty="0">
                <a:solidFill>
                  <a:schemeClr val="bg1"/>
                </a:solidFill>
                <a:latin typeface="Helvetica Neue"/>
              </a:rPr>
              <a:t>Se </a:t>
            </a:r>
            <a:r>
              <a:rPr lang="it-IT" dirty="0" smtClean="0">
                <a:solidFill>
                  <a:schemeClr val="bg1"/>
                </a:solidFill>
                <a:latin typeface="Helvetica Neue"/>
              </a:rPr>
              <a:t>sei al primo o secondo anno della Laurea Triennale o al primo della Magistrale, hai la </a:t>
            </a:r>
            <a:r>
              <a:rPr lang="it-IT" dirty="0">
                <a:solidFill>
                  <a:schemeClr val="bg1"/>
                </a:solidFill>
                <a:latin typeface="Helvetica Neue"/>
              </a:rPr>
              <a:t>passione per la moda e </a:t>
            </a:r>
            <a:r>
              <a:rPr lang="it-IT" dirty="0" smtClean="0">
                <a:solidFill>
                  <a:schemeClr val="bg1"/>
                </a:solidFill>
                <a:latin typeface="Helvetica Neue"/>
              </a:rPr>
              <a:t>il </a:t>
            </a:r>
            <a:r>
              <a:rPr lang="it-IT" dirty="0">
                <a:solidFill>
                  <a:schemeClr val="bg1"/>
                </a:solidFill>
                <a:latin typeface="Helvetica Neue"/>
              </a:rPr>
              <a:t>desiderio di metterti alla prova, questa è l’occasione giusta per te. </a:t>
            </a:r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Partecipa alla </a:t>
            </a:r>
            <a:r>
              <a:rPr lang="it-IT" b="1" dirty="0" smtClean="0">
                <a:solidFill>
                  <a:schemeClr val="bg1"/>
                </a:solidFill>
                <a:latin typeface="Helvetica Neue"/>
              </a:rPr>
              <a:t>Summer Experience</a:t>
            </a:r>
            <a:r>
              <a:rPr lang="it-IT" dirty="0" smtClean="0">
                <a:solidFill>
                  <a:schemeClr val="bg1"/>
                </a:solidFill>
                <a:latin typeface="Helvetica Neue"/>
              </a:rPr>
              <a:t>, firmata OVS SPA, e dai voce alle tue idee!</a:t>
            </a:r>
          </a:p>
          <a:p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Cosa ti proponiamo:</a:t>
            </a: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Helvetica Neue"/>
              </a:rPr>
              <a:t>Un project work da svolgere nel periodo estivo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Helvetica Neue"/>
              </a:rPr>
              <a:t>La possibilità di incontrare ragazzi e ragazze appassionati come te</a:t>
            </a:r>
            <a:endParaRPr lang="it-IT" dirty="0">
              <a:solidFill>
                <a:schemeClr val="bg1"/>
              </a:solidFill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Helvetica Neue"/>
              </a:rPr>
              <a:t>Un confronto costante con i nostri esperti, che ti guideranno in questa esperienza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Helvetica Neue"/>
              </a:rPr>
              <a:t>L’opportunità </a:t>
            </a:r>
            <a:r>
              <a:rPr lang="it-IT" dirty="0">
                <a:solidFill>
                  <a:schemeClr val="bg1"/>
                </a:solidFill>
                <a:latin typeface="Helvetica Neue"/>
              </a:rPr>
              <a:t>di dimostrare il tuo talento </a:t>
            </a:r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Helvetica Neue"/>
              </a:rPr>
              <a:t>La possibilità di conoscere dall’interno </a:t>
            </a:r>
            <a:r>
              <a:rPr lang="it-IT" dirty="0">
                <a:solidFill>
                  <a:schemeClr val="bg1"/>
                </a:solidFill>
                <a:latin typeface="Helvetica Neue"/>
              </a:rPr>
              <a:t>una realtà aziendale come </a:t>
            </a:r>
            <a:r>
              <a:rPr lang="it-IT" dirty="0" smtClean="0">
                <a:solidFill>
                  <a:schemeClr val="bg1"/>
                </a:solidFill>
                <a:latin typeface="Helvetica Neue"/>
              </a:rPr>
              <a:t>OVS SPA!</a:t>
            </a:r>
          </a:p>
          <a:p>
            <a:endParaRPr lang="it-IT" dirty="0" smtClean="0">
              <a:solidFill>
                <a:schemeClr val="bg1"/>
              </a:solidFill>
              <a:latin typeface="Helvetica Neue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Il tuo futuro parte da qui. Candidati ora!</a:t>
            </a: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 </a:t>
            </a:r>
          </a:p>
          <a:p>
            <a:r>
              <a:rPr lang="it-IT" dirty="0" smtClean="0">
                <a:solidFill>
                  <a:schemeClr val="bg1"/>
                </a:solidFill>
                <a:latin typeface="Helvetica Neue"/>
              </a:rPr>
              <a:t>#WearYourChance </a:t>
            </a:r>
            <a:endParaRPr lang="it-IT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5" name="Google Shape;98;p19"/>
          <p:cNvSpPr txBox="1">
            <a:spLocks/>
          </p:cNvSpPr>
          <p:nvPr/>
        </p:nvSpPr>
        <p:spPr>
          <a:xfrm>
            <a:off x="1950150" y="101879"/>
            <a:ext cx="5243700" cy="435600"/>
          </a:xfrm>
          <a:prstGeom prst="rect">
            <a:avLst/>
          </a:prstGeom>
        </p:spPr>
        <p:txBody>
          <a:bodyPr spcFirstLastPara="1" wrap="square" lIns="0" tIns="12425" rIns="0" bIns="12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dirty="0" smtClean="0">
                <a:solidFill>
                  <a:srgbClr val="FFC000"/>
                </a:solidFill>
              </a:rPr>
              <a:t>LA NOSTRA PROPOSTA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549861"/>
            <a:ext cx="8520600" cy="20353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/>
              <a:t>30 MAGGIO – APERTURA ISCRIZIONE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/>
              <a:t>13 GIUGNO – DEADLINE ISCRIZIONI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/>
              <a:t>27 GIUGNO – LANCIO DEL BRIEF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/>
              <a:t>INCONTRO INTERMEDIO PER DUBBI (DA DEFINIRE)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/>
              <a:t>28 SETTEMBRE – PRESENTAZIONE OUTPUTS </a:t>
            </a:r>
            <a:endParaRPr dirty="0"/>
          </a:p>
        </p:txBody>
      </p:sp>
      <p:sp>
        <p:nvSpPr>
          <p:cNvPr id="5" name="Google Shape;104;gb55f3ac932_0_8"/>
          <p:cNvSpPr txBox="1">
            <a:spLocks noGrp="1"/>
          </p:cNvSpPr>
          <p:nvPr>
            <p:ph type="title"/>
          </p:nvPr>
        </p:nvSpPr>
        <p:spPr>
          <a:xfrm>
            <a:off x="1659287" y="58389"/>
            <a:ext cx="4801031" cy="646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178" tIns="31081" rIns="62178" bIns="31081" anchor="ctr" anchorCtr="0">
            <a:noAutofit/>
          </a:bodyPr>
          <a:lstStyle/>
          <a:p>
            <a:pPr lvl="0">
              <a:buClr>
                <a:srgbClr val="F7BE00"/>
              </a:buClr>
              <a:buSzPts val="3000"/>
            </a:pPr>
            <a:r>
              <a:rPr lang="it-IT" sz="2176" dirty="0" smtClean="0">
                <a:solidFill>
                  <a:srgbClr val="F7BE00"/>
                </a:solidFill>
              </a:rPr>
              <a:t>TIMELINE</a:t>
            </a:r>
            <a:endParaRPr sz="1224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55f3ac932_0_8"/>
          <p:cNvSpPr txBox="1">
            <a:spLocks noGrp="1"/>
          </p:cNvSpPr>
          <p:nvPr>
            <p:ph type="title"/>
          </p:nvPr>
        </p:nvSpPr>
        <p:spPr>
          <a:xfrm>
            <a:off x="1686788" y="39498"/>
            <a:ext cx="4801031" cy="646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178" tIns="31081" rIns="62178" bIns="31081" anchor="ctr" anchorCtr="0">
            <a:noAutofit/>
          </a:bodyPr>
          <a:lstStyle/>
          <a:p>
            <a:pPr lvl="0">
              <a:buClr>
                <a:srgbClr val="F7BE00"/>
              </a:buClr>
              <a:buSzPts val="3000"/>
            </a:pPr>
            <a:r>
              <a:rPr lang="it-IT" sz="2176" dirty="0">
                <a:solidFill>
                  <a:srgbClr val="F7BE00"/>
                </a:solidFill>
              </a:rPr>
              <a:t>INFORMAZIONI </a:t>
            </a:r>
            <a:endParaRPr sz="1224" dirty="0"/>
          </a:p>
        </p:txBody>
      </p:sp>
      <p:cxnSp>
        <p:nvCxnSpPr>
          <p:cNvPr id="106" name="Google Shape;106;gb55f3ac932_0_8"/>
          <p:cNvCxnSpPr/>
          <p:nvPr/>
        </p:nvCxnSpPr>
        <p:spPr>
          <a:xfrm rot="10800000">
            <a:off x="1188691" y="4880016"/>
            <a:ext cx="6754421" cy="0"/>
          </a:xfrm>
          <a:prstGeom prst="straightConnector1">
            <a:avLst/>
          </a:prstGeom>
          <a:noFill/>
          <a:ln w="19050" cap="flat" cmpd="sng">
            <a:solidFill>
              <a:srgbClr val="F8BF0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CasellaDiTesto 10"/>
          <p:cNvSpPr txBox="1"/>
          <p:nvPr/>
        </p:nvSpPr>
        <p:spPr>
          <a:xfrm>
            <a:off x="1266982" y="1180434"/>
            <a:ext cx="6754422" cy="261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60" b="1" dirty="0" smtClean="0">
                <a:solidFill>
                  <a:srgbClr val="F7BE00"/>
                </a:solidFill>
                <a:latin typeface="Barlow"/>
                <a:ea typeface="Barlow"/>
                <a:cs typeface="Barlow"/>
                <a:sym typeface="Calibri"/>
              </a:rPr>
              <a:t>Cosa cerchiamo</a:t>
            </a:r>
            <a:endParaRPr lang="it-IT" sz="1360" b="1" dirty="0">
              <a:solidFill>
                <a:srgbClr val="F7BE00"/>
              </a:solidFill>
              <a:latin typeface="Barlow"/>
              <a:ea typeface="Barlow"/>
              <a:cs typeface="Barlow"/>
              <a:sym typeface="Calibri"/>
            </a:endParaRPr>
          </a:p>
          <a:p>
            <a:r>
              <a:rPr lang="it-IT" sz="1224" dirty="0" smtClean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Studenti 1° e 2° anno triennale, e 1° anno magistrale</a:t>
            </a:r>
            <a:endParaRPr lang="it-IT" sz="1360" dirty="0">
              <a:solidFill>
                <a:srgbClr val="F7BE00"/>
              </a:solidFill>
              <a:latin typeface="Barlow"/>
              <a:ea typeface="Barlow"/>
              <a:cs typeface="Barlow"/>
              <a:sym typeface="Calibri"/>
            </a:endParaRPr>
          </a:p>
          <a:p>
            <a:endParaRPr lang="it-IT" sz="1360" b="1" dirty="0" smtClean="0">
              <a:solidFill>
                <a:srgbClr val="F7BE00"/>
              </a:solidFill>
              <a:latin typeface="Barlow"/>
              <a:ea typeface="Barlow"/>
              <a:cs typeface="Barlow"/>
              <a:sym typeface="Calibri"/>
            </a:endParaRPr>
          </a:p>
          <a:p>
            <a:r>
              <a:rPr lang="it-IT" sz="1360" b="1" dirty="0" smtClean="0">
                <a:solidFill>
                  <a:srgbClr val="F7BE00"/>
                </a:solidFill>
                <a:latin typeface="Barlow"/>
                <a:ea typeface="Barlow"/>
                <a:cs typeface="Barlow"/>
                <a:sym typeface="Calibri"/>
              </a:rPr>
              <a:t>Come candidarsi </a:t>
            </a:r>
            <a:r>
              <a:rPr lang="it-IT" sz="1200" dirty="0" smtClean="0"/>
              <a:t/>
            </a:r>
            <a:br>
              <a:rPr lang="it-IT" sz="1200" dirty="0" smtClean="0"/>
            </a:br>
            <a:r>
              <a:rPr lang="it-IT" sz="1200" b="1" dirty="0" smtClean="0"/>
              <a:t>OVS </a:t>
            </a:r>
            <a:r>
              <a:rPr lang="it-IT" sz="1200" b="1" dirty="0" err="1"/>
              <a:t>Summer</a:t>
            </a:r>
            <a:r>
              <a:rPr lang="it-IT" sz="1200" b="1" dirty="0"/>
              <a:t> Experience (Venezia Mestre) </a:t>
            </a:r>
            <a:r>
              <a:rPr lang="it-IT" sz="1200" u="sng" dirty="0">
                <a:hlinkClick r:id="rId3"/>
              </a:rPr>
              <a:t>https://</a:t>
            </a:r>
            <a:r>
              <a:rPr lang="it-IT" sz="1200" u="sng" dirty="0" smtClean="0">
                <a:hlinkClick r:id="rId3"/>
              </a:rPr>
              <a:t>careers-ovsgroup.ovs.it/job/view-job.php?id=831</a:t>
            </a:r>
            <a:endParaRPr lang="it-IT" sz="1200" u="sng" dirty="0" smtClean="0"/>
          </a:p>
          <a:p>
            <a:endParaRPr lang="it-IT" sz="1200" u="sng" dirty="0"/>
          </a:p>
          <a:p>
            <a:endParaRPr lang="it-IT" sz="1360" dirty="0">
              <a:solidFill>
                <a:schemeClr val="tx1"/>
              </a:solidFill>
              <a:latin typeface="Barlow"/>
              <a:ea typeface="Barlow"/>
              <a:cs typeface="Barlow"/>
            </a:endParaRPr>
          </a:p>
          <a:p>
            <a:r>
              <a:rPr lang="it-IT" sz="1360" b="1" dirty="0">
                <a:solidFill>
                  <a:srgbClr val="F7BE00"/>
                </a:solidFill>
                <a:latin typeface="Barlow"/>
                <a:ea typeface="Barlow"/>
                <a:cs typeface="Barlow"/>
                <a:sym typeface="Calibri"/>
              </a:rPr>
              <a:t>Contatti </a:t>
            </a:r>
          </a:p>
          <a:p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Per ogni altra informazione, non esitate a contattarci:</a:t>
            </a:r>
          </a:p>
          <a:p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Simone Pantaleo – </a:t>
            </a:r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  <a:hlinkClick r:id="rId4"/>
              </a:rPr>
              <a:t>simone.pantaleo@ovs.it</a:t>
            </a:r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 </a:t>
            </a:r>
          </a:p>
          <a:p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Rosaria Valastro – </a:t>
            </a:r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  <a:hlinkClick r:id="rId5"/>
              </a:rPr>
              <a:t>rosaria.valastro@ovs.it</a:t>
            </a:r>
            <a:r>
              <a:rPr lang="it-IT" sz="1224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 </a:t>
            </a:r>
          </a:p>
          <a:p>
            <a:r>
              <a:rPr lang="it-IT" sz="1088" dirty="0">
                <a:solidFill>
                  <a:schemeClr val="tx1"/>
                </a:solidFill>
                <a:latin typeface="Barlow"/>
                <a:ea typeface="Barlow"/>
                <a:cs typeface="Barl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9516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218</Words>
  <Application>Microsoft Office PowerPoint</Application>
  <PresentationFormat>Presentazione su schermo (16:9)</PresentationFormat>
  <Paragraphs>37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Barlow Light</vt:lpstr>
      <vt:lpstr>Barlow</vt:lpstr>
      <vt:lpstr>Helvetica Neue</vt:lpstr>
      <vt:lpstr>Calibri</vt:lpstr>
      <vt:lpstr>Arial</vt:lpstr>
      <vt:lpstr>Simple Light</vt:lpstr>
      <vt:lpstr>SUMMER EXPERIENCE</vt:lpstr>
      <vt:lpstr>Presentazione standard di PowerPoint</vt:lpstr>
      <vt:lpstr>TIMELINE</vt:lpstr>
      <vt:lpstr>INFORMAZIONI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EXPERIENCE</dc:title>
  <dc:creator>Chiara Tenderini</dc:creator>
  <cp:lastModifiedBy>Rosaria Valastro</cp:lastModifiedBy>
  <cp:revision>24</cp:revision>
  <dcterms:modified xsi:type="dcterms:W3CDTF">2023-06-05T13:48:34Z</dcterms:modified>
</cp:coreProperties>
</file>