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64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679" autoAdjust="0"/>
  </p:normalViewPr>
  <p:slideViewPr>
    <p:cSldViewPr snapToGrid="0">
      <p:cViewPr varScale="1">
        <p:scale>
          <a:sx n="67" d="100"/>
          <a:sy n="67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Users\alessandrogalazzi\Documents\ASSEGNO%20di%20ricerca%20uni%20UDINE%20prof%20Palese\Varie\opinioni%20tirocinio%20magistrale\Cartel1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Foglio1!$G$1:$G$13</cx:f>
        <cx:lvl ptCount="13">
          <cx:pt idx="0">Sede di stage 01</cx:pt>
          <cx:pt idx="1">Sede di stage 02</cx:pt>
          <cx:pt idx="2">Sede di stage 03</cx:pt>
          <cx:pt idx="3">Sede di stage 04</cx:pt>
          <cx:pt idx="4">Sede di stage 05</cx:pt>
          <cx:pt idx="5">Sede di stage 06</cx:pt>
          <cx:pt idx="6">Sede di stage 07</cx:pt>
          <cx:pt idx="7">Sede di stage 08</cx:pt>
          <cx:pt idx="8">Sede di stage 09</cx:pt>
          <cx:pt idx="9">Sede di stage 10</cx:pt>
          <cx:pt idx="10">Sede di stage 11</cx:pt>
          <cx:pt idx="11">Sede di stage 12</cx:pt>
          <cx:pt idx="12">Sede di stage 13</cx:pt>
        </cx:lvl>
      </cx:strDim>
      <cx:numDim type="val">
        <cx:f>Foglio1!$H$1:$H$13</cx:f>
        <cx:lvl ptCount="13" formatCode="Standard">
          <cx:pt idx="0">4.5999999999999996</cx:pt>
          <cx:pt idx="1">5</cx:pt>
          <cx:pt idx="2">5</cx:pt>
          <cx:pt idx="3">5</cx:pt>
          <cx:pt idx="4">5</cx:pt>
          <cx:pt idx="5">5</cx:pt>
          <cx:pt idx="6">5</cx:pt>
          <cx:pt idx="7">4</cx:pt>
          <cx:pt idx="8">4.7999999999999998</cx:pt>
          <cx:pt idx="9">5</cx:pt>
          <cx:pt idx="10">4</cx:pt>
          <cx:pt idx="11">5</cx:pt>
          <cx:pt idx="12">5</cx:pt>
        </cx:lvl>
      </cx:numDim>
    </cx:data>
  </cx:chartData>
  <cx:chart>
    <cx:title pos="t" align="ctr" overlay="0">
      <cx:tx>
        <cx:txData>
          <cx:v>Valutazione media complessiva per ogni sede di stage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it-IT" sz="1400" b="0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  <a:cs typeface="Calibri" panose="020F0502020204030204" pitchFamily="34" charset="0"/>
            </a:rPr>
            <a:t>Valutazione media complessiva per ogni sede di stage</a:t>
          </a:r>
        </a:p>
      </cx:txPr>
    </cx:title>
    <cx:plotArea>
      <cx:plotAreaRegion>
        <cx:series layoutId="funnel" uniqueId="{A0BE41C2-4269-194F-98E9-B00162777C3D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00" b="1">
                    <a:solidFill>
                      <a:schemeClr val="bg1"/>
                    </a:solidFill>
                  </a:defRPr>
                </a:pPr>
                <a:endParaRPr lang="it-IT" sz="10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5499A1-040A-957A-6D8C-53676525E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0158E4-A00D-B91F-0548-9E84DC484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BAC229-6451-1EBA-DF07-EEA0DEE02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0589EE-CE7F-1D68-0638-5641B48F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C537BD-6AC8-2EC5-907F-A4265BF8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46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99A421-A682-9E0B-A16B-D32F03E2F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38A504-B232-EE10-FF8F-42A636E81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E1674F-A6F7-10DF-C393-52AD9E67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1F0D3D-01E5-8BC4-94A0-5965BE43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AEF32C-96FF-366F-FC8D-B4E97754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58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FF2C92-5EE1-F408-A9C3-6E63285EE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8261460-7735-BEFD-B791-AC311122F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3BA62D-FCC1-72AC-9CD5-524246AE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2A7C0B-A4B9-62A7-DA74-21D0D7A19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EF7C99-1E5F-972B-A7C7-7D9BC9C9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5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55002-D80C-3357-398B-7179FC9C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A15336-A62E-B10C-9171-20B54C88C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0BC68F-5DB6-92D8-9D76-15199358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879BB5-4CDE-118E-CB6B-3A662A71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819BF3-E8C4-530A-34B1-ED7C3AC1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09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E6C82A-FCD3-46C2-F7BE-58D58301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4F4F66-3567-F30B-D7EE-0321F9EF6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ED32DC-3C9C-5DAB-DAAA-70539457E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86691E-7B2D-870A-136E-3825DF9A7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289924-94E8-BA9A-3EB9-933EEDB0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79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6DE1DF-9EDA-ED3E-96BB-0BF9C6EB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C2E83A-950E-3293-70F2-7AF1478C5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E051E-43BE-456E-CDEF-777388554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38DD92-59F8-FAF4-8BB4-26A7514B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AFA96C-2B18-7634-AF02-5F539BC28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720BC1-84FE-31EA-8AB1-EAAB4BA5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35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332512-7852-3D2B-D3EC-7158D22B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FBBD17-0DAE-6A6B-104F-71C13F19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47C6A8-A628-F656-89B0-80A189874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23F0413-2ADB-5F66-ACF5-ADB1109E9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917606-2274-D375-3CDB-FEF06AD6F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A0B55C8-976A-3217-46C2-9FF7C72C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C1BCB4E-D52E-F5B1-657A-286DAA6C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1AB4D57-C7EB-CC92-3AF5-11CD7909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02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4F40E-5419-747D-D726-26F6B31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AAD54EA-DAB0-0971-E3A2-A7A06CEB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E10B81-7A87-48EB-5C34-200E5966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E292867-AE2E-BE01-23CD-AD3516C4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61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0000992-BCF8-C566-6DCD-2A6E15E4F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F19E94-36DA-AD98-B81A-8256CC74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0A536CB-7F72-71C4-BE5A-E59BDC37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09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DF0CF5-AE4D-6A8B-B47B-81923ED80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6746BC-E714-D7F2-F4D7-2E232C4DC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5077A5-6694-C905-EE18-480C82E60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6A11CB-9E3E-EA28-9239-DF161926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F1EB7D-F555-7902-6329-BB592A18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12D526-A5EF-C36B-EAFA-48BCBAD8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94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5AD1E-A576-367D-DE01-814EC012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634A568-C427-2D93-E604-0CEDC6AC8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98108D-9CC2-CB2E-CBBC-1BDDE1799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289D858-7785-4652-819A-917C020F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1FBE7D-3400-69CE-ADBC-AF48C529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0FFD41-9E9F-EEA4-A33F-6D325D09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1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7A74EC2-51A8-2DF7-D460-E78AEBB8F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BB2BED-62E8-25CB-438A-51D63F7DB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3BAA4E-455D-52B0-C369-39AF8E3C4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66D6-ECB6-47CA-AB05-F752FDBEBBA8}" type="datetimeFigureOut">
              <a:rPr lang="it-IT" smtClean="0"/>
              <a:t>23/01/2024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980DA-CE33-8A55-2569-C0D73CF69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14D469-73FA-0A1A-D7F6-7299DD0BF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3E4D-1548-4007-95DD-A5CB089D9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46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17C3B6-B270-43C0-8AF6-295A954E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0076"/>
            <a:ext cx="9144000" cy="2387600"/>
          </a:xfrm>
        </p:spPr>
        <p:txBody>
          <a:bodyPr>
            <a:normAutofit/>
          </a:bodyPr>
          <a:lstStyle/>
          <a:p>
            <a:r>
              <a:rPr lang="it-IT" sz="5400" b="1" dirty="0"/>
              <a:t>Valutazione </a:t>
            </a:r>
            <a:br>
              <a:rPr lang="it-IT" sz="5400" b="1" dirty="0"/>
            </a:br>
            <a:r>
              <a:rPr lang="it-IT" sz="5400" b="1" dirty="0"/>
              <a:t>degli studenti/studentesse sull’esperienza di stage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19671E-417A-D41B-6101-FBAD85DB2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339243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/>
              <a:t>Anno Accademico 2022-2023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AE863DF-A361-F7FB-DBE0-50E6905C780C}"/>
              </a:ext>
            </a:extLst>
          </p:cNvPr>
          <p:cNvSpPr/>
          <p:nvPr/>
        </p:nvSpPr>
        <p:spPr>
          <a:xfrm>
            <a:off x="0" y="0"/>
            <a:ext cx="629265" cy="6858000"/>
          </a:xfrm>
          <a:prstGeom prst="rect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B501BD4-9DE8-9381-BC53-1A82A9038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77" y="260276"/>
            <a:ext cx="3173942" cy="104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 descr="Università degli studi di Trieste">
            <a:extLst>
              <a:ext uri="{FF2B5EF4-FFF2-40B4-BE49-F238E27FC236}">
                <a16:creationId xmlns:a16="http://schemas.microsoft.com/office/drawing/2014/main" id="{DE17AAD1-BAAA-09D0-E6C5-8BA9CF2BE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677" y="236433"/>
            <a:ext cx="2928136" cy="98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262EDDD-A71B-04D4-EEB8-B86552AFF078}"/>
              </a:ext>
            </a:extLst>
          </p:cNvPr>
          <p:cNvSpPr txBox="1"/>
          <p:nvPr/>
        </p:nvSpPr>
        <p:spPr>
          <a:xfrm>
            <a:off x="2128936" y="1699221"/>
            <a:ext cx="8253669" cy="439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2000" b="1" spc="-1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Corso di Laurea Magistrale </a:t>
            </a:r>
            <a:r>
              <a:rPr lang="it-IT" sz="2000" b="1" spc="-15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Interateneo</a:t>
            </a:r>
            <a:r>
              <a:rPr lang="it-IT" sz="2000" b="1" spc="-1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Scienze Infermieristiche e Ostetriche</a:t>
            </a:r>
          </a:p>
        </p:txBody>
      </p:sp>
    </p:spTree>
    <p:extLst>
      <p:ext uri="{BB962C8B-B14F-4D97-AF65-F5344CB8AC3E}">
        <p14:creationId xmlns:p14="http://schemas.microsoft.com/office/powerpoint/2010/main" val="308434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521697-856C-9ADB-DC5E-76180E99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9126"/>
            <a:ext cx="10515600" cy="1325563"/>
          </a:xfrm>
        </p:spPr>
        <p:txBody>
          <a:bodyPr/>
          <a:lstStyle/>
          <a:p>
            <a:r>
              <a:rPr lang="it-IT" b="1" dirty="0"/>
              <a:t>Sedi di stage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3BEBAB-DA26-A92E-8D27-0EC18E483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083" y="3304099"/>
            <a:ext cx="11018177" cy="6085412"/>
          </a:xfrm>
        </p:spPr>
        <p:txBody>
          <a:bodyPr>
            <a:normAutofit/>
          </a:bodyPr>
          <a:lstStyle/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Azienda Sanitaria Universitaria Giuliano-Isontina: Direzione Salute Mentale (Trieste), Direzione Infermieristica (Trieste), Dipartimenti di Emergenza (Trieste), SC Staff, innovazione, sviluppo organizzativo e formazione (Trieste)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Azienda Sanitaria Universitaria Friuli Centrale: Formazione e Valorizzazione del Personale (Udine), Dipartimento di Medicina Specialistica (Udine), Accreditamento, Gestione del Rischio Clinico e Valutazione delle Performance Sanitarie (Udine), Rischio Clinico (Udine)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Azienda Regionale di Coordinamento per la Salute: Coordinamento e Valorizzazione Professioni Sanitarie (Udine), Coordinamento Reti Cliniche (Udine)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Azienda Unità Sanitaria Locale (Modena)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Azienda Zero - Regione Veneto: Direzione Centrale Salute, Politiche Sociali e Disabilità nell'Area Risorse Umane ed Economico-finanziarie (Venezia)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Centrale Operativa Territoriale (San Donà di Piave, Venezia)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Istituto di Ricovero e Cura a Carattere Scientifico Burlo Garofolo: Direzione (Trieste)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Regione Emilia-Romagna: Responsabile Settore Assistenza Territoriale, Direzione Generale Cura della Persona, Salute e Welfare (Bologna)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Unità Locale Socio Sanitaria 4 - Veneto Orientale: Corso di Laurea in Infermieristica (Portogruaro, Venezia)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Università Campus Biomedico (Roma)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Università degli Studi di Trieste (Trieste)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Università degli Studi di Udine: Corso di Laurea in Infermieristica (Udine)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it-IT" sz="1200" dirty="0"/>
              <a:t>Università degli Studi di Verona: Corso di Laurea in Infermieristica (Verona) </a:t>
            </a:r>
          </a:p>
          <a:p>
            <a:pPr marL="142875" indent="-142875">
              <a:lnSpc>
                <a:spcPct val="110000"/>
              </a:lnSpc>
              <a:spcBef>
                <a:spcPts val="0"/>
              </a:spcBef>
            </a:pPr>
            <a:r>
              <a:rPr lang="en-GB" sz="1200" dirty="0" err="1"/>
              <a:t>Università</a:t>
            </a:r>
            <a:r>
              <a:rPr lang="en-GB" sz="1200" dirty="0"/>
              <a:t> Vita-Salute San Raffaele: </a:t>
            </a:r>
            <a:r>
              <a:rPr lang="en-GB" sz="1200" dirty="0" err="1"/>
              <a:t>Center</a:t>
            </a:r>
            <a:r>
              <a:rPr lang="en-GB" sz="1200" dirty="0"/>
              <a:t> for Nursing Research and Innovation (Milano) </a:t>
            </a:r>
            <a:endParaRPr lang="it-IT" sz="12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AA4E5ED-7295-3B08-0C32-860CFC084D3B}"/>
              </a:ext>
            </a:extLst>
          </p:cNvPr>
          <p:cNvSpPr/>
          <p:nvPr/>
        </p:nvSpPr>
        <p:spPr>
          <a:xfrm>
            <a:off x="0" y="0"/>
            <a:ext cx="629265" cy="6858000"/>
          </a:xfrm>
          <a:prstGeom prst="rect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27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521697-856C-9ADB-DC5E-76180E99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81" y="-246578"/>
            <a:ext cx="11069548" cy="1325563"/>
          </a:xfrm>
        </p:spPr>
        <p:txBody>
          <a:bodyPr>
            <a:normAutofit/>
          </a:bodyPr>
          <a:lstStyle/>
          <a:p>
            <a:r>
              <a:rPr lang="it-IT" sz="4000" b="1" dirty="0"/>
              <a:t>Scheda di valutazione della qualità degli Stage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AA4E5ED-7295-3B08-0C32-860CFC084D3B}"/>
              </a:ext>
            </a:extLst>
          </p:cNvPr>
          <p:cNvSpPr/>
          <p:nvPr/>
        </p:nvSpPr>
        <p:spPr>
          <a:xfrm>
            <a:off x="0" y="0"/>
            <a:ext cx="629265" cy="6858000"/>
          </a:xfrm>
          <a:prstGeom prst="rect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D741C3DE-3F8D-38AF-0BCD-5C039B1FD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372618"/>
              </p:ext>
            </p:extLst>
          </p:nvPr>
        </p:nvGraphicFramePr>
        <p:xfrm>
          <a:off x="1067529" y="761271"/>
          <a:ext cx="9345509" cy="56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650">
                  <a:extLst>
                    <a:ext uri="{9D8B030D-6E8A-4147-A177-3AD203B41FA5}">
                      <a16:colId xmlns:a16="http://schemas.microsoft.com/office/drawing/2014/main" val="1034041414"/>
                    </a:ext>
                  </a:extLst>
                </a:gridCol>
                <a:gridCol w="1872650">
                  <a:extLst>
                    <a:ext uri="{9D8B030D-6E8A-4147-A177-3AD203B41FA5}">
                      <a16:colId xmlns:a16="http://schemas.microsoft.com/office/drawing/2014/main" val="928671145"/>
                    </a:ext>
                  </a:extLst>
                </a:gridCol>
                <a:gridCol w="1872650">
                  <a:extLst>
                    <a:ext uri="{9D8B030D-6E8A-4147-A177-3AD203B41FA5}">
                      <a16:colId xmlns:a16="http://schemas.microsoft.com/office/drawing/2014/main" val="1165007764"/>
                    </a:ext>
                  </a:extLst>
                </a:gridCol>
                <a:gridCol w="1872650">
                  <a:extLst>
                    <a:ext uri="{9D8B030D-6E8A-4147-A177-3AD203B41FA5}">
                      <a16:colId xmlns:a16="http://schemas.microsoft.com/office/drawing/2014/main" val="3426339273"/>
                    </a:ext>
                  </a:extLst>
                </a:gridCol>
                <a:gridCol w="1854909">
                  <a:extLst>
                    <a:ext uri="{9D8B030D-6E8A-4147-A177-3AD203B41FA5}">
                      <a16:colId xmlns:a16="http://schemas.microsoft.com/office/drawing/2014/main" val="3348570597"/>
                    </a:ext>
                  </a:extLst>
                </a:gridCol>
              </a:tblGrid>
              <a:tr h="284659">
                <a:tc gridSpan="5">
                  <a:txBody>
                    <a:bodyPr/>
                    <a:lstStyle/>
                    <a:p>
                      <a:r>
                        <a:rPr lang="it-IT" sz="1050" dirty="0"/>
                        <a:t>1. Come valuteresti complessivamente la Tua soddisfazione relativamente all’esperienza di stage?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37752"/>
                  </a:ext>
                </a:extLst>
              </a:tr>
              <a:tr h="327857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insoddisfatto/a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insoddisfatto/a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Né insoddisfatto/a </a:t>
                      </a:r>
                    </a:p>
                    <a:p>
                      <a:pPr algn="ctr"/>
                      <a:r>
                        <a:rPr lang="it-IT" sz="1050" dirty="0"/>
                        <a:t>né 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6700618"/>
                  </a:ext>
                </a:extLst>
              </a:tr>
              <a:tr h="474432">
                <a:tc gridSpan="5">
                  <a:txBody>
                    <a:bodyPr/>
                    <a:lstStyle/>
                    <a:p>
                      <a:endParaRPr lang="it-IT" sz="1050" dirty="0"/>
                    </a:p>
                    <a:p>
                      <a:r>
                        <a:rPr lang="it-IT" sz="1050" dirty="0"/>
                        <a:t>2. Come valuteresti complessivamente la congruenza dell’esperienza di stage rispetto alle tue aspettative?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596261"/>
                  </a:ext>
                </a:extLst>
              </a:tr>
              <a:tr h="325720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incongruente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incongruente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Né incongruente </a:t>
                      </a:r>
                    </a:p>
                    <a:p>
                      <a:pPr algn="ctr"/>
                      <a:r>
                        <a:rPr lang="it-IT" sz="1050" dirty="0"/>
                        <a:t>né 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4937556"/>
                  </a:ext>
                </a:extLst>
              </a:tr>
              <a:tr h="474432">
                <a:tc gridSpan="5">
                  <a:txBody>
                    <a:bodyPr/>
                    <a:lstStyle/>
                    <a:p>
                      <a:r>
                        <a:rPr lang="it-IT" sz="1050" dirty="0"/>
                        <a:t>3. Come valuteresti complessivamente la congruenza dell’esperienza di stage con il Profilo di competenza del Laureato/a Magistrale in Scienze Infermieristiche e Ostetriche, definito dalla scheda SUA-</a:t>
                      </a:r>
                      <a:r>
                        <a:rPr lang="it-IT" sz="1050" dirty="0" err="1"/>
                        <a:t>CdS</a:t>
                      </a:r>
                      <a:r>
                        <a:rPr lang="it-IT" sz="1050" dirty="0"/>
                        <a:t>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78104"/>
                  </a:ext>
                </a:extLst>
              </a:tr>
              <a:tr h="266705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incongruente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incongruente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Né incongruente </a:t>
                      </a:r>
                    </a:p>
                    <a:p>
                      <a:pPr algn="ctr"/>
                      <a:r>
                        <a:rPr lang="it-IT" sz="1050" dirty="0"/>
                        <a:t>né 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7757458"/>
                  </a:ext>
                </a:extLst>
              </a:tr>
              <a:tr h="200134">
                <a:tc gridSpan="5">
                  <a:txBody>
                    <a:bodyPr/>
                    <a:lstStyle/>
                    <a:p>
                      <a:endParaRPr lang="it-IT" sz="1050" dirty="0"/>
                    </a:p>
                    <a:p>
                      <a:r>
                        <a:rPr lang="it-IT" sz="1050" dirty="0"/>
                        <a:t>4. Come valuteresti complessivamente la pertinenza/congruenza delle attività svolte durante l’esperienza di stage per il raggiungimento degli obiettivi di stage prefissati?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264528"/>
                  </a:ext>
                </a:extLst>
              </a:tr>
              <a:tr h="323144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Per niente </a:t>
                      </a:r>
                    </a:p>
                    <a:p>
                      <a:pPr algn="ctr"/>
                      <a:r>
                        <a:rPr lang="it-IT" sz="1050" dirty="0"/>
                        <a:t>congruenti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Poco </a:t>
                      </a:r>
                    </a:p>
                    <a:p>
                      <a:pPr algn="ctr"/>
                      <a:r>
                        <a:rPr lang="it-IT" sz="1050" dirty="0"/>
                        <a:t>congruenti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Né incongruente </a:t>
                      </a:r>
                    </a:p>
                    <a:p>
                      <a:pPr algn="ctr"/>
                      <a:r>
                        <a:rPr lang="it-IT" sz="1050" dirty="0"/>
                        <a:t>né congruente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congruenti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congruenti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7229466"/>
                  </a:ext>
                </a:extLst>
              </a:tr>
              <a:tr h="184871">
                <a:tc gridSpan="5">
                  <a:txBody>
                    <a:bodyPr/>
                    <a:lstStyle/>
                    <a:p>
                      <a:endParaRPr lang="it-IT" sz="1050" dirty="0"/>
                    </a:p>
                    <a:p>
                      <a:r>
                        <a:rPr lang="it-IT" sz="1050" dirty="0"/>
                        <a:t>5. Il Tutor di Stage è stato in grado di facilitare il tuo processo di apprendimento presso la sede di stage?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532840"/>
                  </a:ext>
                </a:extLst>
              </a:tr>
              <a:tr h="284659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Per niente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Non molto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Moltissimo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4524072"/>
                  </a:ext>
                </a:extLst>
              </a:tr>
              <a:tr h="232502">
                <a:tc gridSpan="5">
                  <a:txBody>
                    <a:bodyPr/>
                    <a:lstStyle/>
                    <a:p>
                      <a:endParaRPr lang="it-IT" sz="1050" dirty="0"/>
                    </a:p>
                    <a:p>
                      <a:r>
                        <a:rPr lang="it-IT" sz="1050" dirty="0"/>
                        <a:t>6. Come valuteresti complessivamente il livello di soddisfazione relativamente al Tutor di Stage?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481505"/>
                  </a:ext>
                </a:extLst>
              </a:tr>
              <a:tr h="339712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insoddisfatto/a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insoddisfatto/a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Né insoddisfatto/a </a:t>
                      </a:r>
                    </a:p>
                    <a:p>
                      <a:pPr algn="ctr"/>
                      <a:r>
                        <a:rPr lang="it-IT" sz="1050" dirty="0"/>
                        <a:t>né 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9553501"/>
                  </a:ext>
                </a:extLst>
              </a:tr>
              <a:tr h="265365">
                <a:tc gridSpan="5">
                  <a:txBody>
                    <a:bodyPr/>
                    <a:lstStyle/>
                    <a:p>
                      <a:endParaRPr lang="it-IT" sz="1050" dirty="0"/>
                    </a:p>
                    <a:p>
                      <a:r>
                        <a:rPr lang="it-IT" sz="1050" dirty="0"/>
                        <a:t>7. Come valuteresti complessivamente il livello di soddisfazione relativamente all’ambiente di apprendimento di stage (es. spazi, relazioni con il team, risorse, ecc.)?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548663"/>
                  </a:ext>
                </a:extLst>
              </a:tr>
              <a:tr h="474432"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insoddisfatto/a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insoddisfatto/a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Né insoddisfatto/a </a:t>
                      </a:r>
                    </a:p>
                    <a:p>
                      <a:pPr algn="ctr"/>
                      <a:r>
                        <a:rPr lang="it-IT" sz="1050" dirty="0"/>
                        <a:t>né 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Abbastanza </a:t>
                      </a:r>
                    </a:p>
                    <a:p>
                      <a:pPr algn="ctr"/>
                      <a:r>
                        <a:rPr lang="it-IT" sz="1050" dirty="0"/>
                        <a:t>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50" dirty="0"/>
                        <a:t>Molto </a:t>
                      </a:r>
                    </a:p>
                    <a:p>
                      <a:pPr algn="ctr"/>
                      <a:r>
                        <a:rPr lang="it-IT" sz="1050" dirty="0"/>
                        <a:t>soddisfatto/a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34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6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C9F003-6D67-6BCB-BBD0-42B541E4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t-IT" b="1" dirty="0"/>
              <a:t>Sintesi delle valutazioni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F8314EC-5885-50CB-7ED8-D20626D89C04}"/>
              </a:ext>
            </a:extLst>
          </p:cNvPr>
          <p:cNvSpPr/>
          <p:nvPr/>
        </p:nvSpPr>
        <p:spPr>
          <a:xfrm>
            <a:off x="0" y="0"/>
            <a:ext cx="629265" cy="6858000"/>
          </a:xfrm>
          <a:prstGeom prst="rect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DC50076-7E04-9955-5096-B29F8EE86FAA}"/>
              </a:ext>
            </a:extLst>
          </p:cNvPr>
          <p:cNvSpPr txBox="1"/>
          <p:nvPr/>
        </p:nvSpPr>
        <p:spPr>
          <a:xfrm>
            <a:off x="838200" y="6160597"/>
            <a:ext cx="11203112" cy="533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2875" indent="-142875" algn="ctr">
              <a:spcAft>
                <a:spcPts val="800"/>
              </a:spcAft>
            </a:pPr>
            <a:r>
              <a:rPr lang="it-IT" sz="1100" dirty="0"/>
              <a:t>Legenda 1- molto insoddisfatto/a, 2- abbastanza insoddisfatto/a, 3- né insoddisfatto/a né soddisfatto/a, 4- abbastanza soddisfatto/a, 5- molto soddisfatto/a.</a:t>
            </a:r>
          </a:p>
          <a:p>
            <a:pPr marL="142875" indent="-142875" algn="ctr">
              <a:spcAft>
                <a:spcPts val="800"/>
              </a:spcAft>
            </a:pPr>
            <a:r>
              <a:rPr lang="it-IT" sz="1100" dirty="0"/>
              <a:t>Il numero attribuito </a:t>
            </a:r>
            <a:r>
              <a:rPr lang="it-IT" sz="1100"/>
              <a:t>a ciascuna </a:t>
            </a:r>
            <a:r>
              <a:rPr lang="it-IT" sz="1100" dirty="0"/>
              <a:t>sede di Stage è casuale. 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B35E2AC5-325C-73B8-AF12-7D009066C835}"/>
              </a:ext>
            </a:extLst>
          </p:cNvPr>
          <p:cNvSpPr/>
          <p:nvPr/>
        </p:nvSpPr>
        <p:spPr>
          <a:xfrm>
            <a:off x="10428269" y="251048"/>
            <a:ext cx="1510301" cy="155159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/>
                </a:solidFill>
              </a:rPr>
              <a:t>Valutazione media </a:t>
            </a:r>
            <a:r>
              <a:rPr lang="it-IT" sz="2800" b="1" dirty="0">
                <a:solidFill>
                  <a:schemeClr val="accent1"/>
                </a:solidFill>
              </a:rPr>
              <a:t>4.8/5</a:t>
            </a:r>
            <a:endParaRPr lang="it-IT" sz="14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9" name="Segnaposto contenuto 8">
                <a:extLst>
                  <a:ext uri="{FF2B5EF4-FFF2-40B4-BE49-F238E27FC236}">
                    <a16:creationId xmlns:a16="http://schemas.microsoft.com/office/drawing/2014/main" id="{C9BE8E3C-68BC-16AC-7164-EC56B3036A8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47836526"/>
                  </p:ext>
                </p:extLst>
              </p:nvPr>
            </p:nvGraphicFramePr>
            <p:xfrm>
              <a:off x="838200" y="1576611"/>
              <a:ext cx="10679130" cy="460035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Segnaposto contenuto 8">
                <a:extLst>
                  <a:ext uri="{FF2B5EF4-FFF2-40B4-BE49-F238E27FC236}">
                    <a16:creationId xmlns:a16="http://schemas.microsoft.com/office/drawing/2014/main" id="{C9BE8E3C-68BC-16AC-7164-EC56B3036A8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576611"/>
                <a:ext cx="10679130" cy="46003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79258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605</Words>
  <Application>Microsoft Office PowerPoint</Application>
  <PresentationFormat>Widescreen</PresentationFormat>
  <Paragraphs>101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Valutazione  degli studenti/studentesse sull’esperienza di stage</vt:lpstr>
      <vt:lpstr>Sedi di stage</vt:lpstr>
      <vt:lpstr>Scheda di valutazione della qualità degli Stage</vt:lpstr>
      <vt:lpstr>Sintesi delle valutazioni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con OPI/OPO  FVG</dc:title>
  <dc:creator>Alvisa Palese</dc:creator>
  <cp:lastModifiedBy>Francesca Pelessoni</cp:lastModifiedBy>
  <cp:revision>128</cp:revision>
  <dcterms:created xsi:type="dcterms:W3CDTF">2022-07-12T07:49:14Z</dcterms:created>
  <dcterms:modified xsi:type="dcterms:W3CDTF">2024-01-23T08:42:11Z</dcterms:modified>
</cp:coreProperties>
</file>