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9" r:id="rId6"/>
    <p:sldId id="270" r:id="rId7"/>
    <p:sldId id="260" r:id="rId8"/>
    <p:sldId id="261" r:id="rId9"/>
    <p:sldId id="262" r:id="rId10"/>
    <p:sldId id="271" r:id="rId11"/>
    <p:sldId id="263" r:id="rId12"/>
    <p:sldId id="268" r:id="rId13"/>
    <p:sldId id="264" r:id="rId14"/>
    <p:sldId id="265" r:id="rId15"/>
    <p:sldId id="266" r:id="rId16"/>
    <p:sldId id="267" r:id="rId17"/>
    <p:sldId id="272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81"/>
  </p:normalViewPr>
  <p:slideViewPr>
    <p:cSldViewPr snapToGrid="0" snapToObjects="1">
      <p:cViewPr varScale="1">
        <p:scale>
          <a:sx n="83" d="100"/>
          <a:sy n="83" d="100"/>
        </p:scale>
        <p:origin x="232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DEE9F4-868E-AF42-AED8-58A0CB182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010FB27-8CDF-3948-87FC-0C3E70714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DE9C16-694D-EC4A-B72A-EEDA8C96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B4E7-A3E3-2248-9293-D98CC8138CB6}" type="datetimeFigureOut">
              <a:rPr lang="it-IT" smtClean="0"/>
              <a:t>06/12/21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FF0CA3-50B1-AC45-B16E-3F85F90E4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023C74-09E7-D442-BE91-7C47B441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3B9AC-3F63-2449-B054-B435DC7E6649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2" descr="University of Udine - Niki Martinel">
            <a:extLst>
              <a:ext uri="{FF2B5EF4-FFF2-40B4-BE49-F238E27FC236}">
                <a16:creationId xmlns:a16="http://schemas.microsoft.com/office/drawing/2014/main" id="{47970F8B-7ACB-3A42-B48C-51E5B81D01A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r="48304" b="86900"/>
          <a:stretch/>
        </p:blipFill>
        <p:spPr bwMode="auto">
          <a:xfrm>
            <a:off x="802105" y="1"/>
            <a:ext cx="2743200" cy="89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niversity of Udine - Niki Martinel">
            <a:extLst>
              <a:ext uri="{FF2B5EF4-FFF2-40B4-BE49-F238E27FC236}">
                <a16:creationId xmlns:a16="http://schemas.microsoft.com/office/drawing/2014/main" id="{A62967B8-8CB0-9D4D-B1B9-1E5F141E341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t="60960" r="60935" b="11437"/>
          <a:stretch/>
        </p:blipFill>
        <p:spPr bwMode="auto">
          <a:xfrm>
            <a:off x="11381348" y="0"/>
            <a:ext cx="810652" cy="81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08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D73D8A-74D2-D940-B2BF-08BDB1DD1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76AEC5A-25A1-7A42-A99B-EC2646B57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3FD116-A616-394A-9A07-9FC352836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B4E7-A3E3-2248-9293-D98CC8138CB6}" type="datetimeFigureOut">
              <a:rPr lang="it-IT" smtClean="0"/>
              <a:t>06/12/21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373AC2-8A01-9041-866B-11F7B0C2F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A7F5AB-CD27-E74A-B660-E35E7ACC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3B9AC-3F63-2449-B054-B435DC7E6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39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D322139-8AB3-7C48-B4B4-7A6922F98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B9D6116-F36A-7747-8EE8-B482FC446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985616-063C-AB47-A0E9-3C3EA74B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B4E7-A3E3-2248-9293-D98CC8138CB6}" type="datetimeFigureOut">
              <a:rPr lang="it-IT" smtClean="0"/>
              <a:t>06/12/21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BE2917-3B83-794C-9461-EF3E155C1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64495C-6CDF-5942-9C5E-E0DB0206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3B9AC-3F63-2449-B054-B435DC7E6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46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323BE-18CE-3140-A38C-4343DBFA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A53AE3-7BEF-E243-9C29-FCD1AE762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701280-1014-6B45-96DC-32A1BA5A5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B4E7-A3E3-2248-9293-D98CC8138CB6}" type="datetimeFigureOut">
              <a:rPr lang="it-IT" smtClean="0"/>
              <a:t>06/12/21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44A8AC-AD85-9344-B515-A1CAC5029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22113F-E093-174C-BABD-49F61BCC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3B9AC-3F63-2449-B054-B435DC7E6649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2" descr="University of Udine - Niki Martinel">
            <a:extLst>
              <a:ext uri="{FF2B5EF4-FFF2-40B4-BE49-F238E27FC236}">
                <a16:creationId xmlns:a16="http://schemas.microsoft.com/office/drawing/2014/main" id="{E6E4AC96-3042-B447-BBA0-62F7CB2D93C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r="48304" b="86900"/>
          <a:stretch/>
        </p:blipFill>
        <p:spPr bwMode="auto">
          <a:xfrm>
            <a:off x="802105" y="1"/>
            <a:ext cx="2743200" cy="89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niversity of Udine - Niki Martinel">
            <a:extLst>
              <a:ext uri="{FF2B5EF4-FFF2-40B4-BE49-F238E27FC236}">
                <a16:creationId xmlns:a16="http://schemas.microsoft.com/office/drawing/2014/main" id="{612C694B-1DCC-B546-9959-541D65523C2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t="60960" r="60935" b="11437"/>
          <a:stretch/>
        </p:blipFill>
        <p:spPr bwMode="auto">
          <a:xfrm>
            <a:off x="11381348" y="0"/>
            <a:ext cx="810652" cy="81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72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841898-7085-EA45-806B-96B5883AB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071453-11C4-B64A-AD3E-E4C5E4A35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9ACBFE-A5DE-234C-963C-6E99BEDBE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B4E7-A3E3-2248-9293-D98CC8138CB6}" type="datetimeFigureOut">
              <a:rPr lang="it-IT" smtClean="0"/>
              <a:t>06/12/21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194C3D-0B0B-0A49-905A-84033433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93AAED-8CF1-0641-A1EC-4192D438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3B9AC-3F63-2449-B054-B435DC7E6649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2" descr="University of Udine - Niki Martinel">
            <a:extLst>
              <a:ext uri="{FF2B5EF4-FFF2-40B4-BE49-F238E27FC236}">
                <a16:creationId xmlns:a16="http://schemas.microsoft.com/office/drawing/2014/main" id="{52A181EF-AA5C-F149-8BEC-C58D8FA64D7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r="48304" b="86900"/>
          <a:stretch/>
        </p:blipFill>
        <p:spPr bwMode="auto">
          <a:xfrm>
            <a:off x="802105" y="1"/>
            <a:ext cx="2743200" cy="89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niversity of Udine - Niki Martinel">
            <a:extLst>
              <a:ext uri="{FF2B5EF4-FFF2-40B4-BE49-F238E27FC236}">
                <a16:creationId xmlns:a16="http://schemas.microsoft.com/office/drawing/2014/main" id="{EA3A62FF-3E11-724B-92C7-48CB2E72A05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t="60960" r="60935" b="11437"/>
          <a:stretch/>
        </p:blipFill>
        <p:spPr bwMode="auto">
          <a:xfrm>
            <a:off x="11381348" y="0"/>
            <a:ext cx="810652" cy="81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58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706CCB-4AFA-DA4B-805B-3D7D6BFCB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E9B7FA-94D6-C049-8FEC-A7C717653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49C3EC8-CA66-1E4B-A372-FA262005F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424837-C305-9C45-93B5-7D8BCC5AE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B4E7-A3E3-2248-9293-D98CC8138CB6}" type="datetimeFigureOut">
              <a:rPr lang="it-IT" smtClean="0"/>
              <a:t>06/12/21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68D5257-2C4E-5742-9A8B-EC2B3D059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EE28F5-B31E-334D-BB5C-7BDD8C25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3B9AC-3F63-2449-B054-B435DC7E6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51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883705-101F-974B-9CEA-3B65289E0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467D05-84F9-BB42-8134-974F356B5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F612C5F-4058-C94E-97CB-088455C68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2940FE2-C746-2A4B-A5F1-79740EBB8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371ADEA-EA6E-C64A-9BC0-50C382649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532698D-7FA3-D547-9235-72E7FED9C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B4E7-A3E3-2248-9293-D98CC8138CB6}" type="datetimeFigureOut">
              <a:rPr lang="it-IT" smtClean="0"/>
              <a:t>06/12/21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1F7A1AA-7F2B-C144-ADE9-D85CBD73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CBDD143-0777-3D47-B0C7-EB724471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3B9AC-3F63-2449-B054-B435DC7E6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87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1C074-D1CE-7B41-B305-728034740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1C12C35-1214-F34D-8F26-71839DCEF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B4E7-A3E3-2248-9293-D98CC8138CB6}" type="datetimeFigureOut">
              <a:rPr lang="it-IT" smtClean="0"/>
              <a:t>06/12/21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4521FEE-5296-2841-BFEB-74B7509E5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57B3D6B-192F-2541-A920-3F4A4BF22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3B9AC-3F63-2449-B054-B435DC7E6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28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D875BE3-A6C9-0F49-8590-FFB555674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B4E7-A3E3-2248-9293-D98CC8138CB6}" type="datetimeFigureOut">
              <a:rPr lang="it-IT" smtClean="0"/>
              <a:t>06/12/21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3C0F4C4-642E-B448-B682-797A135AF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0D43F1C-5297-3747-B0D1-1E2B1893E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3B9AC-3F63-2449-B054-B435DC7E6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60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3CE8D3-BBC7-E24B-955B-E6867416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3721EB-B0B2-EA4D-8D5A-CE7B069BF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D490307-2CF4-5045-A6EF-0425DB877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D946F47-6DF5-924E-863B-14F0DFF47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B4E7-A3E3-2248-9293-D98CC8138CB6}" type="datetimeFigureOut">
              <a:rPr lang="it-IT" smtClean="0"/>
              <a:t>06/12/21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47AF520-32C9-4345-B6B1-3561B9708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5A2428A-13DE-D243-915F-D84FF575A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3B9AC-3F63-2449-B054-B435DC7E6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26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4FA38C-C7C2-F444-900F-0FFE67EF3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030658A-0C31-7949-9D34-700B9E801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1CF3E1B-7733-544B-A9FB-A118986DF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D2A91CE-3B0B-844A-B735-FE2011FDF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B4E7-A3E3-2248-9293-D98CC8138CB6}" type="datetimeFigureOut">
              <a:rPr lang="it-IT" smtClean="0"/>
              <a:t>06/12/21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AA0042-19E8-E046-A41D-EBFF21A1A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59AE8B-90C4-6A43-869B-98503E6FC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3B9AC-3F63-2449-B054-B435DC7E6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84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C616702-B0FE-6540-A8A4-491A9C90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3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9DA01D-5564-994A-900B-3809389A5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50775"/>
            <a:ext cx="10515600" cy="3326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9D4DAE-5D42-584E-B00A-28217DBA7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BB4E7-A3E3-2248-9293-D98CC8138CB6}" type="datetimeFigureOut">
              <a:rPr lang="it-IT" smtClean="0"/>
              <a:t>06/12/21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B868E2-F4E8-5A4F-AA8A-97B6E4C19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38A4A2-FDE7-1746-A87A-0C94AAABC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3B9AC-3F63-2449-B054-B435DC7E6649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2" descr="University of Udine - Niki Martinel">
            <a:extLst>
              <a:ext uri="{FF2B5EF4-FFF2-40B4-BE49-F238E27FC236}">
                <a16:creationId xmlns:a16="http://schemas.microsoft.com/office/drawing/2014/main" id="{650AB62C-5C51-2449-9077-CA50ACC453D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r="48304" b="86900"/>
          <a:stretch/>
        </p:blipFill>
        <p:spPr bwMode="auto">
          <a:xfrm>
            <a:off x="802105" y="1"/>
            <a:ext cx="2743200" cy="89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niversity of Udine - Niki Martinel">
            <a:extLst>
              <a:ext uri="{FF2B5EF4-FFF2-40B4-BE49-F238E27FC236}">
                <a16:creationId xmlns:a16="http://schemas.microsoft.com/office/drawing/2014/main" id="{3C309B16-47E6-F64B-8063-BA430510BAD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t="60960" r="60935" b="11437"/>
          <a:stretch/>
        </p:blipFill>
        <p:spPr bwMode="auto">
          <a:xfrm>
            <a:off x="11381348" y="0"/>
            <a:ext cx="810652" cy="81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5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Bookman Old Style" panose="02050604050505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ud.it/it/didattica/info-didattiche/regolamento-esame-laurea/laurea-scienze-motorie/laurea-scienze-motori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iYWwHepHwD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937EAD-A6F7-0047-9EED-8D5017807B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800" dirty="0"/>
              <a:t>Come s</a:t>
            </a:r>
            <a:r>
              <a:rPr lang="it-IT" sz="4800" dirty="0">
                <a:latin typeface="Bookman Old Style" panose="02050604050505020204" pitchFamily="18" charset="0"/>
              </a:rPr>
              <a:t>crivere una tesi di laurea e discuterla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BCD1436-AFAE-644D-82AB-8A1BF4C94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7"/>
            <a:ext cx="9144000" cy="1655762"/>
          </a:xfrm>
        </p:spPr>
        <p:txBody>
          <a:bodyPr>
            <a:normAutofit/>
          </a:bodyPr>
          <a:lstStyle/>
          <a:p>
            <a:r>
              <a:rPr lang="it-IT" sz="1800" dirty="0" err="1">
                <a:latin typeface="Bookman Old Style" panose="02050604050505020204" pitchFamily="18" charset="0"/>
              </a:rPr>
              <a:t>nicola.giovanelli@uniud.it</a:t>
            </a:r>
            <a:endParaRPr lang="it-IT" sz="18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University of Udine - Niki Martinel">
            <a:extLst>
              <a:ext uri="{FF2B5EF4-FFF2-40B4-BE49-F238E27FC236}">
                <a16:creationId xmlns:a16="http://schemas.microsoft.com/office/drawing/2014/main" id="{CF416708-0D91-2749-BEC3-CC4CD48AA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r="48304" b="86900"/>
          <a:stretch/>
        </p:blipFill>
        <p:spPr bwMode="auto">
          <a:xfrm>
            <a:off x="802105" y="1"/>
            <a:ext cx="2743200" cy="89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University of Udine - Niki Martinel">
            <a:extLst>
              <a:ext uri="{FF2B5EF4-FFF2-40B4-BE49-F238E27FC236}">
                <a16:creationId xmlns:a16="http://schemas.microsoft.com/office/drawing/2014/main" id="{7278E4FB-644C-9D46-8477-80E68D5FA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t="60960" r="60935" b="11437"/>
          <a:stretch/>
        </p:blipFill>
        <p:spPr bwMode="auto">
          <a:xfrm>
            <a:off x="11381348" y="0"/>
            <a:ext cx="810652" cy="81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481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9A447D-8B24-364B-930A-866FF4265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Figure/grafici/tabelle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BE15D2-E3AB-EE4D-BB97-3DE43D97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3110"/>
            <a:ext cx="5577840" cy="3326187"/>
          </a:xfrm>
        </p:spPr>
        <p:txBody>
          <a:bodyPr/>
          <a:lstStyle/>
          <a:p>
            <a:r>
              <a:rPr lang="it-IT" dirty="0"/>
              <a:t>Le figure possono essere inserite sia nella parte introduttiva che nella parte dei risultati </a:t>
            </a:r>
          </a:p>
          <a:p>
            <a:r>
              <a:rPr lang="it-IT" dirty="0"/>
              <a:t>Devono avere una citazione all’interno del testo per ordine di apparizione (Figura 1, Figura 2…). </a:t>
            </a:r>
          </a:p>
          <a:p>
            <a:r>
              <a:rPr lang="it-IT" dirty="0"/>
              <a:t>Sotto ogni figura deve essere riportata la didascalia e la fonte (se presente)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950203-8585-AC42-8F23-3ABC9F7AE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889339"/>
            <a:ext cx="4937760" cy="5161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124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5AF433-DEF1-7349-9D0F-9FB74A42E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Discussione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D95F61-F48B-A94B-B2F6-F9DD83E7A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4902"/>
            <a:ext cx="10515600" cy="3326187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Discussione base:</a:t>
            </a:r>
          </a:p>
          <a:p>
            <a:r>
              <a:rPr lang="it-IT" dirty="0"/>
              <a:t>Può essere inserita nel paragrafo "Risultati" oppure essere a parte</a:t>
            </a:r>
          </a:p>
          <a:p>
            <a:r>
              <a:rPr lang="it-IT" dirty="0"/>
              <a:t>Discutere ipotesi per ipotesi con i risultati e il confronto con la bibliografia</a:t>
            </a:r>
          </a:p>
          <a:p>
            <a:r>
              <a:rPr lang="it-IT" dirty="0"/>
              <a:t>Presentare altre informazioni, non precedentemente ipotizzate</a:t>
            </a:r>
          </a:p>
          <a:p>
            <a:r>
              <a:rPr lang="it-IT" dirty="0"/>
              <a:t>Inserire i limiti dello studio</a:t>
            </a:r>
          </a:p>
          <a:p>
            <a:r>
              <a:rPr lang="it-IT" dirty="0"/>
              <a:t>Nella parte conclusiva riprendere i risultati principali dello studio o revisione bibliografica</a:t>
            </a:r>
          </a:p>
        </p:txBody>
      </p:sp>
    </p:spTree>
    <p:extLst>
      <p:ext uri="{BB962C8B-B14F-4D97-AF65-F5344CB8AC3E}">
        <p14:creationId xmlns:p14="http://schemas.microsoft.com/office/powerpoint/2010/main" val="1939096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149D64-A5A0-6348-9F30-20DC97FC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Bibliografia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5EA520-99C6-9E40-8B0E-853C2AED2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499"/>
            <a:ext cx="10515600" cy="4749501"/>
          </a:xfrm>
        </p:spPr>
        <p:txBody>
          <a:bodyPr>
            <a:normAutofit/>
          </a:bodyPr>
          <a:lstStyle/>
          <a:p>
            <a:pPr marL="228600" lvl="1">
              <a:lnSpc>
                <a:spcPct val="150000"/>
              </a:lnSpc>
            </a:pPr>
            <a:r>
              <a:rPr lang="it-IT" sz="2200" dirty="0"/>
              <a:t>Tutto il materiale NON ORIGINALE deve avere il riferimento (autore, sito, libro…) </a:t>
            </a:r>
            <a:r>
              <a:rPr lang="it-IT" sz="2200" dirty="0">
                <a:sym typeface="Wingdings" pitchFamily="2" charset="2"/>
              </a:rPr>
              <a:t> altrimenti: PLAGIO!!</a:t>
            </a:r>
            <a:endParaRPr lang="it-IT" sz="2200" dirty="0"/>
          </a:p>
          <a:p>
            <a:pPr marL="228600" lvl="1">
              <a:lnSpc>
                <a:spcPct val="150000"/>
              </a:lnSpc>
            </a:pPr>
            <a:r>
              <a:rPr lang="it-IT" sz="2200" dirty="0"/>
              <a:t>Nel testo DEVONO essere citati gli articoli di riferimenti utilizzando</a:t>
            </a:r>
            <a:r>
              <a:rPr lang="it-IT" sz="2200" i="1" dirty="0"/>
              <a:t> nome autore et al. anno</a:t>
            </a:r>
            <a:r>
              <a:rPr lang="it-IT" sz="2200" dirty="0"/>
              <a:t> (</a:t>
            </a:r>
            <a:r>
              <a:rPr lang="it-IT" sz="2200" i="1" dirty="0"/>
              <a:t>Giovanelli et al. 2016</a:t>
            </a:r>
            <a:r>
              <a:rPr lang="it-IT" sz="2200" dirty="0"/>
              <a:t>)</a:t>
            </a:r>
            <a:r>
              <a:rPr lang="it-IT" sz="2200" i="1" dirty="0"/>
              <a:t> </a:t>
            </a:r>
            <a:r>
              <a:rPr lang="it-IT" sz="2200" dirty="0"/>
              <a:t>oppure [1] oppure </a:t>
            </a:r>
            <a:r>
              <a:rPr lang="it-IT" sz="2200" baseline="30000" dirty="0"/>
              <a:t>[1]</a:t>
            </a:r>
            <a:endParaRPr lang="it-IT" sz="2200" dirty="0"/>
          </a:p>
          <a:p>
            <a:pPr marL="228600" lvl="1" indent="-214313">
              <a:lnSpc>
                <a:spcPct val="150000"/>
              </a:lnSpc>
            </a:pPr>
            <a:r>
              <a:rPr lang="it-IT" sz="2200" dirty="0"/>
              <a:t>Alla fine della tesi, nella sezione </a:t>
            </a:r>
            <a:r>
              <a:rPr lang="it-IT" sz="2200" i="1" dirty="0"/>
              <a:t>Bibliografia </a:t>
            </a:r>
            <a:r>
              <a:rPr lang="it-IT" sz="2200" dirty="0"/>
              <a:t>, vanno inseriti tutti gli autori, il titolo, il nome della rivista e l’anno </a:t>
            </a:r>
            <a:r>
              <a:rPr lang="it-IT" sz="2200" dirty="0">
                <a:sym typeface="Wingdings" pitchFamily="2" charset="2"/>
              </a:rPr>
              <a:t> </a:t>
            </a:r>
            <a:r>
              <a:rPr lang="it-IT" dirty="0"/>
              <a:t>Giovanelli </a:t>
            </a:r>
            <a:r>
              <a:rPr lang="it-IT" dirty="0" err="1"/>
              <a:t>N</a:t>
            </a:r>
            <a:r>
              <a:rPr lang="it-IT" dirty="0"/>
              <a:t>, </a:t>
            </a:r>
            <a:r>
              <a:rPr lang="it-IT" dirty="0" err="1"/>
              <a:t>Taboga</a:t>
            </a:r>
            <a:r>
              <a:rPr lang="it-IT" dirty="0"/>
              <a:t> </a:t>
            </a:r>
            <a:r>
              <a:rPr lang="it-IT" dirty="0" err="1"/>
              <a:t>P</a:t>
            </a:r>
            <a:r>
              <a:rPr lang="it-IT" dirty="0"/>
              <a:t>, </a:t>
            </a:r>
            <a:r>
              <a:rPr lang="it-IT" dirty="0" err="1"/>
              <a:t>Rejc</a:t>
            </a:r>
            <a:r>
              <a:rPr lang="it-IT" dirty="0"/>
              <a:t> E, </a:t>
            </a:r>
            <a:r>
              <a:rPr lang="it-IT" dirty="0" err="1"/>
              <a:t>Simunic</a:t>
            </a:r>
            <a:r>
              <a:rPr lang="it-IT" dirty="0"/>
              <a:t> B, </a:t>
            </a:r>
            <a:r>
              <a:rPr lang="it-IT" dirty="0" err="1"/>
              <a:t>Antonutto</a:t>
            </a:r>
            <a:r>
              <a:rPr lang="it-IT" dirty="0"/>
              <a:t> G, </a:t>
            </a:r>
            <a:r>
              <a:rPr lang="it-IT" dirty="0" err="1"/>
              <a:t>Lazzer</a:t>
            </a:r>
            <a:r>
              <a:rPr lang="it-IT" dirty="0"/>
              <a:t> </a:t>
            </a:r>
            <a:r>
              <a:rPr lang="it-IT" dirty="0" err="1"/>
              <a:t>S</a:t>
            </a:r>
            <a:r>
              <a:rPr lang="it-IT" dirty="0"/>
              <a:t> (2016) </a:t>
            </a:r>
            <a:r>
              <a:rPr lang="it-IT" dirty="0" err="1"/>
              <a:t>Effects</a:t>
            </a:r>
            <a:r>
              <a:rPr lang="it-IT" dirty="0"/>
              <a:t> of an </a:t>
            </a:r>
            <a:r>
              <a:rPr lang="it-IT" dirty="0" err="1"/>
              <a:t>Uphill</a:t>
            </a:r>
            <a:r>
              <a:rPr lang="it-IT" dirty="0"/>
              <a:t> Marathon on Running </a:t>
            </a:r>
            <a:r>
              <a:rPr lang="it-IT" dirty="0" err="1"/>
              <a:t>Mechanics</a:t>
            </a:r>
            <a:r>
              <a:rPr lang="it-IT" dirty="0"/>
              <a:t> and Lower-</a:t>
            </a:r>
            <a:r>
              <a:rPr lang="it-IT" dirty="0" err="1"/>
              <a:t>Limb</a:t>
            </a:r>
            <a:r>
              <a:rPr lang="it-IT" dirty="0"/>
              <a:t> </a:t>
            </a:r>
            <a:r>
              <a:rPr lang="it-IT" dirty="0" err="1"/>
              <a:t>Muscle</a:t>
            </a:r>
            <a:r>
              <a:rPr lang="it-IT" dirty="0"/>
              <a:t> </a:t>
            </a:r>
            <a:r>
              <a:rPr lang="it-IT" dirty="0" err="1"/>
              <a:t>Fatigue</a:t>
            </a:r>
            <a:r>
              <a:rPr lang="it-IT" dirty="0"/>
              <a:t>. </a:t>
            </a:r>
            <a:r>
              <a:rPr lang="it-IT" dirty="0" err="1"/>
              <a:t>Int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Sports </a:t>
            </a:r>
            <a:r>
              <a:rPr lang="it-IT" dirty="0" err="1"/>
              <a:t>Physiol</a:t>
            </a:r>
            <a:r>
              <a:rPr lang="it-IT" dirty="0"/>
              <a:t> </a:t>
            </a:r>
            <a:r>
              <a:rPr lang="it-IT" dirty="0" err="1"/>
              <a:t>Perform</a:t>
            </a:r>
            <a:r>
              <a:rPr lang="it-IT" dirty="0"/>
              <a:t> 11 (4):522-529. doi:10.1123/ijspp.2014-0602</a:t>
            </a:r>
          </a:p>
          <a:p>
            <a:pPr marL="228600" lvl="1" indent="-214313">
              <a:lnSpc>
                <a:spcPct val="150000"/>
              </a:lnSpc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51314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F32836-5D87-0245-B126-59E0A46E6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DISCUSSIONE e PRESENTAZIONE PPT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994809-C796-9146-84BA-C88D61DEA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7162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F7722F4-A32A-444D-B5F5-7DD67E526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2706243-603D-2C42-B0EB-DF89EC359AE9}"/>
              </a:ext>
            </a:extLst>
          </p:cNvPr>
          <p:cNvSpPr txBox="1"/>
          <p:nvPr/>
        </p:nvSpPr>
        <p:spPr>
          <a:xfrm>
            <a:off x="4850970" y="3107560"/>
            <a:ext cx="664792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40"/>
              </a:lnSpc>
            </a:pP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 Giovanelli</a:t>
            </a:r>
          </a:p>
          <a:p>
            <a:pPr>
              <a:lnSpc>
                <a:spcPts val="3040"/>
              </a:lnSpc>
            </a:pPr>
            <a:endParaRPr lang="it-I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40"/>
              </a:lnSpc>
            </a:pP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Presentazione per discussione</a:t>
            </a:r>
          </a:p>
          <a:p>
            <a:pPr>
              <a:lnSpc>
                <a:spcPts val="3040"/>
              </a:lnSpc>
            </a:pPr>
            <a:endParaRPr lang="it-I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40"/>
              </a:lnSpc>
            </a:pPr>
            <a:r>
              <a:rPr lang="it-IT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Corso di Laurea in Scienze Motorie</a:t>
            </a:r>
            <a:endParaRPr lang="it-I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437EBD6-7FB6-8149-9821-74397D15DE48}"/>
              </a:ext>
            </a:extLst>
          </p:cNvPr>
          <p:cNvSpPr txBox="1"/>
          <p:nvPr/>
        </p:nvSpPr>
        <p:spPr>
          <a:xfrm>
            <a:off x="1438406" y="3098570"/>
            <a:ext cx="5490575" cy="814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40"/>
              </a:lnSpc>
            </a:pP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A.A. 2019/20</a:t>
            </a:r>
          </a:p>
          <a:p>
            <a:pPr>
              <a:lnSpc>
                <a:spcPts val="2840"/>
              </a:lnSpc>
            </a:pPr>
            <a:endParaRPr lang="it-I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89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5AFB08A-48B1-DF48-81D2-71F3730D9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7FB98A3-FD2F-AF49-926A-D08D5A849C8B}"/>
              </a:ext>
            </a:extLst>
          </p:cNvPr>
          <p:cNvSpPr txBox="1"/>
          <p:nvPr/>
        </p:nvSpPr>
        <p:spPr>
          <a:xfrm>
            <a:off x="337931" y="723134"/>
            <a:ext cx="8885582" cy="531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40"/>
              </a:lnSpc>
            </a:pPr>
            <a:r>
              <a:rPr lang="it-IT" sz="3200" b="1" dirty="0">
                <a:solidFill>
                  <a:srgbClr val="DA3B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Titolo</a:t>
            </a:r>
          </a:p>
          <a:p>
            <a:pPr>
              <a:lnSpc>
                <a:spcPts val="2860"/>
              </a:lnSpc>
            </a:pPr>
            <a:endParaRPr lang="it-IT" sz="2800" dirty="0">
              <a:solidFill>
                <a:srgbClr val="606E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60"/>
              </a:lnSpc>
            </a:pP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molestie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viverra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ornare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gravida odio.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. Nulla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nulla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in.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, ut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orci. In ut eros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odio cursus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est.</a:t>
            </a:r>
          </a:p>
        </p:txBody>
      </p:sp>
    </p:spTree>
    <p:extLst>
      <p:ext uri="{BB962C8B-B14F-4D97-AF65-F5344CB8AC3E}">
        <p14:creationId xmlns:p14="http://schemas.microsoft.com/office/powerpoint/2010/main" val="2055287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5E9CC3-BFF8-D54B-9497-8E5C8685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38F12E-1612-E747-8254-C81D4C7D8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5826"/>
            <a:ext cx="10515600" cy="4007225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it-IT" sz="2800" dirty="0"/>
              <a:t>10 minuti di tempo per l’esposizione</a:t>
            </a:r>
          </a:p>
          <a:p>
            <a:pPr>
              <a:buFontTx/>
              <a:buChar char="-"/>
            </a:pPr>
            <a:r>
              <a:rPr lang="it-IT" sz="2800" dirty="0"/>
              <a:t>3 – 5 minuti di tempo per rispondere alle domande della commissione</a:t>
            </a:r>
          </a:p>
          <a:p>
            <a:pPr>
              <a:buFontTx/>
              <a:buChar char="-"/>
            </a:pPr>
            <a:r>
              <a:rPr lang="it-IT" sz="2800" dirty="0"/>
              <a:t>1 slide = 1 minuto</a:t>
            </a:r>
          </a:p>
          <a:p>
            <a:pPr>
              <a:buFontTx/>
              <a:buChar char="-"/>
            </a:pPr>
            <a:r>
              <a:rPr lang="it-IT" sz="2800" dirty="0"/>
              <a:t>10 slide: 8 centrali, 1 di apertura e 1 di chiusura;</a:t>
            </a:r>
          </a:p>
          <a:p>
            <a:pPr>
              <a:buFontTx/>
              <a:buChar char="-"/>
            </a:pPr>
            <a:r>
              <a:rPr lang="it-IT" sz="2800" dirty="0"/>
              <a:t>Delle 8 slide centrali: 2 slide di introduzione (obiettivo della tesi), 2 slide materiali e metodi, 2 slide di risultati,  2 slide di conclusioni (ho la risposta alle domande poste nell’introduzione)</a:t>
            </a:r>
          </a:p>
          <a:p>
            <a:pPr marL="0" indent="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599043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9047A8-53A4-914F-BA1B-00CCA3556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Differenze tra tesi sperimentale/bibliografica/tirocinio?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4618D4-2F79-394D-92CE-A9B0900AA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parte bibliografica deve essere SEMPRE presente </a:t>
            </a:r>
          </a:p>
          <a:p>
            <a:r>
              <a:rPr lang="it-IT" dirty="0"/>
              <a:t>Razionale e obiettivo devono essere SEMPRE presenti</a:t>
            </a:r>
          </a:p>
          <a:p>
            <a:r>
              <a:rPr lang="it-IT" dirty="0"/>
              <a:t>Nella relazione di tirocinio è importante dedicare una sezione anche a quello che concerne l'esperienza personale, quello che si è ottenuto grazie al tirocinio</a:t>
            </a:r>
          </a:p>
          <a:p>
            <a:r>
              <a:rPr lang="it-IT" dirty="0"/>
              <a:t>Sarebbe preferibile avere della applicazioni pratiche, in tutte le tipologie di tesi</a:t>
            </a:r>
          </a:p>
        </p:txBody>
      </p:sp>
    </p:spTree>
    <p:extLst>
      <p:ext uri="{BB962C8B-B14F-4D97-AF65-F5344CB8AC3E}">
        <p14:creationId xmlns:p14="http://schemas.microsoft.com/office/powerpoint/2010/main" val="402639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2C39A1-B197-5443-918A-FB6C3812D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Linee guida </a:t>
            </a:r>
            <a:r>
              <a:rPr lang="it-IT" dirty="0">
                <a:sym typeface="Wingdings" pitchFamily="2" charset="2"/>
              </a:rPr>
              <a:t> </a:t>
            </a:r>
            <a:r>
              <a:rPr lang="it-IT" dirty="0">
                <a:sym typeface="Wingdings" pitchFamily="2" charset="2"/>
                <a:hlinkClick r:id="rId2"/>
              </a:rPr>
              <a:t>sito </a:t>
            </a:r>
            <a:r>
              <a:rPr lang="it-IT" dirty="0" err="1">
                <a:sym typeface="Wingdings" pitchFamily="2" charset="2"/>
                <a:hlinkClick r:id="rId2"/>
              </a:rPr>
              <a:t>uniud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BF42DC-91AB-1B45-A3F5-CF1E04026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Tipo di tesi: </a:t>
            </a:r>
          </a:p>
          <a:p>
            <a:pPr lvl="1"/>
            <a:r>
              <a:rPr lang="it-IT" dirty="0">
                <a:sym typeface="Wingdings" pitchFamily="2" charset="2"/>
              </a:rPr>
              <a:t>Sperimentale</a:t>
            </a:r>
          </a:p>
          <a:p>
            <a:pPr lvl="1"/>
            <a:r>
              <a:rPr lang="it-IT" dirty="0">
                <a:sym typeface="Wingdings" pitchFamily="2" charset="2"/>
              </a:rPr>
              <a:t>Bibliografica</a:t>
            </a:r>
          </a:p>
          <a:p>
            <a:pPr lvl="1"/>
            <a:r>
              <a:rPr lang="it-IT" dirty="0">
                <a:sym typeface="Wingdings" pitchFamily="2" charset="2"/>
              </a:rPr>
              <a:t>Relazione di tirocinio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681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264D1-4892-F44E-9C4D-5CCFD027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72" y="9137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Bookman Old Style" panose="02050604050505020204" pitchFamily="18" charset="0"/>
              </a:rPr>
              <a:t>Scrivere una tesi (o articolo scientifico) è come fare una pizza </a:t>
            </a:r>
            <a:r>
              <a:rPr lang="it-IT" sz="2700" dirty="0">
                <a:latin typeface="Bookman Old Style" panose="02050604050505020204" pitchFamily="18" charset="0"/>
              </a:rPr>
              <a:t>(Dr. </a:t>
            </a:r>
            <a:r>
              <a:rPr lang="it-IT" sz="2700" dirty="0" err="1">
                <a:latin typeface="Bookman Old Style" panose="02050604050505020204" pitchFamily="18" charset="0"/>
              </a:rPr>
              <a:t>Kram</a:t>
            </a:r>
            <a:r>
              <a:rPr lang="it-IT" sz="2700" dirty="0">
                <a:latin typeface="Bookman Old Style" panose="02050604050505020204" pitchFamily="18" charset="0"/>
              </a:rPr>
              <a:t>)</a:t>
            </a:r>
            <a:br>
              <a:rPr lang="it-IT" sz="2700" dirty="0">
                <a:latin typeface="Bookman Old Style" panose="02050604050505020204" pitchFamily="18" charset="0"/>
              </a:rPr>
            </a:br>
            <a:endParaRPr lang="it-IT" dirty="0">
              <a:latin typeface="Bookman Old Style" panose="02050604050505020204" pitchFamily="18" charset="0"/>
            </a:endParaRPr>
          </a:p>
        </p:txBody>
      </p:sp>
      <p:pic>
        <p:nvPicPr>
          <p:cNvPr id="5" name="Immagine 4">
            <a:hlinkClick r:id="rId2"/>
            <a:extLst>
              <a:ext uri="{FF2B5EF4-FFF2-40B4-BE49-F238E27FC236}">
                <a16:creationId xmlns:a16="http://schemas.microsoft.com/office/drawing/2014/main" id="{1A30833D-43DD-BF43-81E1-4CF45F632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806" y="2239328"/>
            <a:ext cx="8126655" cy="4533818"/>
          </a:xfrm>
          <a:prstGeom prst="rect">
            <a:avLst/>
          </a:prstGeom>
        </p:spPr>
      </p:pic>
      <p:pic>
        <p:nvPicPr>
          <p:cNvPr id="6" name="Picture 2" descr="University of Udine - Niki Martinel">
            <a:extLst>
              <a:ext uri="{FF2B5EF4-FFF2-40B4-BE49-F238E27FC236}">
                <a16:creationId xmlns:a16="http://schemas.microsoft.com/office/drawing/2014/main" id="{27E0E3B6-DF99-6A48-B9B6-E229E05BF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r="48304" b="86900"/>
          <a:stretch/>
        </p:blipFill>
        <p:spPr bwMode="auto">
          <a:xfrm>
            <a:off x="802105" y="1"/>
            <a:ext cx="2743200" cy="89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niversity of Udine - Niki Martinel">
            <a:extLst>
              <a:ext uri="{FF2B5EF4-FFF2-40B4-BE49-F238E27FC236}">
                <a16:creationId xmlns:a16="http://schemas.microsoft.com/office/drawing/2014/main" id="{D4556AC9-96FF-704A-9164-A97D986AA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t="60960" r="60935" b="11437"/>
          <a:stretch/>
        </p:blipFill>
        <p:spPr bwMode="auto">
          <a:xfrm>
            <a:off x="11381348" y="0"/>
            <a:ext cx="810652" cy="81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16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15ED6C-C7A3-4741-A37A-EA33C2C3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CED7B1-8419-104B-A6D3-F8F99DF2D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1985"/>
            <a:ext cx="10515600" cy="3326187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it-IT" dirty="0"/>
              <a:t>Fare un indice/scaletta</a:t>
            </a:r>
          </a:p>
          <a:p>
            <a:pPr marL="457200" indent="-457200">
              <a:buAutoNum type="arabicPeriod"/>
            </a:pPr>
            <a:r>
              <a:rPr lang="it-IT" dirty="0"/>
              <a:t>Leggere/informarsi su riviste scientifiche </a:t>
            </a:r>
            <a:r>
              <a:rPr lang="it-IT" dirty="0">
                <a:sym typeface="Wingdings" pitchFamily="2" charset="2"/>
              </a:rPr>
              <a:t> </a:t>
            </a:r>
            <a:r>
              <a:rPr lang="it-IT" dirty="0" err="1">
                <a:sym typeface="Wingdings" pitchFamily="2" charset="2"/>
              </a:rPr>
              <a:t>Pubmed</a:t>
            </a:r>
            <a:endParaRPr lang="it-IT" dirty="0"/>
          </a:p>
          <a:p>
            <a:pPr marL="457200" indent="-457200">
              <a:buAutoNum type="arabicPeriod"/>
            </a:pPr>
            <a:r>
              <a:rPr lang="it-IT" dirty="0"/>
              <a:t>Individuare un obiettivo specifico e fare delle ipotesi (se pertinente)</a:t>
            </a:r>
          </a:p>
          <a:p>
            <a:pPr marL="457200" indent="-457200">
              <a:buAutoNum type="arabicPeriod"/>
            </a:pPr>
            <a:r>
              <a:rPr lang="it-IT" dirty="0"/>
              <a:t>Indicare i metodi </a:t>
            </a:r>
          </a:p>
          <a:p>
            <a:pPr marL="457200" indent="-457200">
              <a:buAutoNum type="arabicPeriod"/>
            </a:pPr>
            <a:r>
              <a:rPr lang="it-IT" dirty="0"/>
              <a:t>Elencare i risultati e discuterli (in un unico paragrafo o separatamente)</a:t>
            </a:r>
          </a:p>
          <a:p>
            <a:pPr marL="457200" indent="-457200">
              <a:buAutoNum type="arabicPeriod"/>
            </a:pPr>
            <a:r>
              <a:rPr lang="it-IT" dirty="0"/>
              <a:t>Conclusioni e applicazioni pratiche</a:t>
            </a:r>
          </a:p>
          <a:p>
            <a:pPr marL="457200" indent="-457200">
              <a:buAutoNum type="arabicPeriod"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1259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4B43A6-6D62-D445-86AA-38AA07D4D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Frontespizio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7B348C9-AFFD-904C-89CB-E60C84474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376" y="0"/>
            <a:ext cx="5050760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B24DB50-BA8D-5F4A-A1F9-D2BF132A78D7}"/>
              </a:ext>
            </a:extLst>
          </p:cNvPr>
          <p:cNvSpPr txBox="1"/>
          <p:nvPr/>
        </p:nvSpPr>
        <p:spPr>
          <a:xfrm>
            <a:off x="1338864" y="2905235"/>
            <a:ext cx="240161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Bookman Old Style" panose="02050604050505020204" pitchFamily="18" charset="0"/>
              </a:rPr>
              <a:t>Titolo tesi</a:t>
            </a:r>
          </a:p>
          <a:p>
            <a:r>
              <a:rPr lang="it-IT" sz="2000" dirty="0">
                <a:latin typeface="Bookman Old Style" panose="02050604050505020204" pitchFamily="18" charset="0"/>
              </a:rPr>
              <a:t>Corso di Laurea</a:t>
            </a:r>
          </a:p>
          <a:p>
            <a:r>
              <a:rPr lang="it-IT" sz="2000" dirty="0">
                <a:latin typeface="Bookman Old Style" panose="02050604050505020204" pitchFamily="18" charset="0"/>
              </a:rPr>
              <a:t>Laureando</a:t>
            </a:r>
          </a:p>
          <a:p>
            <a:r>
              <a:rPr lang="it-IT" sz="2000" dirty="0">
                <a:latin typeface="Bookman Old Style" panose="02050604050505020204" pitchFamily="18" charset="0"/>
              </a:rPr>
              <a:t>Relatore</a:t>
            </a:r>
          </a:p>
          <a:p>
            <a:r>
              <a:rPr lang="it-IT" sz="2000" dirty="0">
                <a:latin typeface="Bookman Old Style" panose="02050604050505020204" pitchFamily="18" charset="0"/>
              </a:rPr>
              <a:t>Anno Accademico</a:t>
            </a:r>
          </a:p>
        </p:txBody>
      </p:sp>
    </p:spTree>
    <p:extLst>
      <p:ext uri="{BB962C8B-B14F-4D97-AF65-F5344CB8AC3E}">
        <p14:creationId xmlns:p14="http://schemas.microsoft.com/office/powerpoint/2010/main" val="776653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151A0C-511A-FA4B-B498-ECD23E936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B18C231-A2A6-8647-ABC4-E161B7268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0286" y="218786"/>
            <a:ext cx="4461965" cy="6420427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025B1EA-DE47-5942-9A89-2CB085667AB2}"/>
              </a:ext>
            </a:extLst>
          </p:cNvPr>
          <p:cNvSpPr txBox="1"/>
          <p:nvPr/>
        </p:nvSpPr>
        <p:spPr>
          <a:xfrm>
            <a:off x="650929" y="2712203"/>
            <a:ext cx="5705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Bookman Old Style" panose="02050604050505020204" pitchFamily="18" charset="0"/>
              </a:rPr>
              <a:t>Suddivisione in paragrafi</a:t>
            </a:r>
          </a:p>
          <a:p>
            <a:r>
              <a:rPr lang="it-IT" dirty="0">
                <a:latin typeface="Bookman Old Style" panose="02050604050505020204" pitchFamily="18" charset="0"/>
              </a:rPr>
              <a:t>Numero di pagina</a:t>
            </a:r>
          </a:p>
          <a:p>
            <a:r>
              <a:rPr lang="it-IT" dirty="0">
                <a:latin typeface="Bookman Old Style" panose="02050604050505020204" pitchFamily="18" charset="0"/>
              </a:rPr>
              <a:t>Sezione bibliografica e sperimentale (se presente)</a:t>
            </a:r>
          </a:p>
        </p:txBody>
      </p:sp>
    </p:spTree>
    <p:extLst>
      <p:ext uri="{BB962C8B-B14F-4D97-AF65-F5344CB8AC3E}">
        <p14:creationId xmlns:p14="http://schemas.microsoft.com/office/powerpoint/2010/main" val="4051840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AEFC28-0BA5-1A44-9A62-78FCDC23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Introduzione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51B901-F12F-CC4B-B7F5-04013D9FB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4902"/>
            <a:ext cx="10515600" cy="3326187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Deve contenere:</a:t>
            </a:r>
          </a:p>
          <a:p>
            <a:r>
              <a:rPr lang="it-IT" dirty="0"/>
              <a:t>Informazioni generali sull'argomento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Alla fine della parte introduttiva deve esserci:</a:t>
            </a:r>
          </a:p>
          <a:p>
            <a:r>
              <a:rPr lang="it-IT" dirty="0"/>
              <a:t>Razionale (motivo per il quale dovreste fare uno studio su un certo argomento)</a:t>
            </a:r>
          </a:p>
          <a:p>
            <a:r>
              <a:rPr lang="it-IT" dirty="0"/>
              <a:t>Domanda dello studio</a:t>
            </a:r>
          </a:p>
          <a:p>
            <a:r>
              <a:rPr lang="it-IT" dirty="0"/>
              <a:t>Ipotesi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2465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7232FA-802F-C84E-9D68-158CDBF29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Materiali e metodi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AA02A1-3DA0-DF43-9A6E-75E00A2B7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Devono essere dettagliati al punto da permettere a chiunque di replicare lo studio</a:t>
            </a:r>
          </a:p>
          <a:p>
            <a:r>
              <a:rPr lang="it-IT" dirty="0"/>
              <a:t>Vengono descritti i soggetti, il protocollo di studio, le misure effettuate, l'analisi statistica</a:t>
            </a:r>
          </a:p>
        </p:txBody>
      </p:sp>
    </p:spTree>
    <p:extLst>
      <p:ext uri="{BB962C8B-B14F-4D97-AF65-F5344CB8AC3E}">
        <p14:creationId xmlns:p14="http://schemas.microsoft.com/office/powerpoint/2010/main" val="3644682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0B328A-F520-A249-BBE1-BD995FD4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13690C-1AF5-AD42-B06A-1004937BA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it-IT" dirty="0"/>
              <a:t>Fare grafici e tabelle (medie e DS o SEM)</a:t>
            </a:r>
          </a:p>
          <a:p>
            <a:pPr marL="457200" indent="-457200">
              <a:buAutoNum type="arabicPeriod"/>
            </a:pPr>
            <a:r>
              <a:rPr lang="it-IT" dirty="0"/>
              <a:t>Scrivere le didascalie/legende</a:t>
            </a:r>
          </a:p>
          <a:p>
            <a:pPr marL="457200" indent="-457200">
              <a:buAutoNum type="arabicPeriod"/>
            </a:pPr>
            <a:r>
              <a:rPr lang="it-IT" dirty="0"/>
              <a:t>Descrivere nel testo quello che è stato illustrato nelle figure</a:t>
            </a:r>
          </a:p>
        </p:txBody>
      </p:sp>
    </p:spTree>
    <p:extLst>
      <p:ext uri="{BB962C8B-B14F-4D97-AF65-F5344CB8AC3E}">
        <p14:creationId xmlns:p14="http://schemas.microsoft.com/office/powerpoint/2010/main" val="34785818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716</Words>
  <Application>Microsoft Macintosh PowerPoint</Application>
  <PresentationFormat>Widescreen</PresentationFormat>
  <Paragraphs>75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Bookman Old Style</vt:lpstr>
      <vt:lpstr>Calibri</vt:lpstr>
      <vt:lpstr>Tema di Office</vt:lpstr>
      <vt:lpstr>Come scrivere una tesi di laurea e discuterla </vt:lpstr>
      <vt:lpstr>Linee guida  sito uniud</vt:lpstr>
      <vt:lpstr>Scrivere una tesi (o articolo scientifico) è come fare una pizza (Dr. Kram) </vt:lpstr>
      <vt:lpstr>Presentazione standard di PowerPoint</vt:lpstr>
      <vt:lpstr>Frontespizio</vt:lpstr>
      <vt:lpstr>Indice</vt:lpstr>
      <vt:lpstr>Introduzione</vt:lpstr>
      <vt:lpstr>Materiali e metodi</vt:lpstr>
      <vt:lpstr>Risultati</vt:lpstr>
      <vt:lpstr>Figure/grafici/tabelle</vt:lpstr>
      <vt:lpstr>Discussione</vt:lpstr>
      <vt:lpstr>Bibliografia</vt:lpstr>
      <vt:lpstr>DISCUSSIONE e PRESENTAZIONE PPT</vt:lpstr>
      <vt:lpstr>Presentazione standard di PowerPoint</vt:lpstr>
      <vt:lpstr>Presentazione standard di PowerPoint</vt:lpstr>
      <vt:lpstr>Indicazioni</vt:lpstr>
      <vt:lpstr>Differenze tra tesi sperimentale/bibliografica/tirocinio?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Scrivere una tesi di laurea e presentarla </dc:title>
  <dc:creator>Nicola Giovanelli</dc:creator>
  <cp:lastModifiedBy>Nicola Giovanelli</cp:lastModifiedBy>
  <cp:revision>6</cp:revision>
  <dcterms:created xsi:type="dcterms:W3CDTF">2021-12-06T07:25:34Z</dcterms:created>
  <dcterms:modified xsi:type="dcterms:W3CDTF">2021-12-06T12:57:19Z</dcterms:modified>
</cp:coreProperties>
</file>