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6858000" cy="9906000" type="A4"/>
  <p:notesSz cx="6797675" cy="9926638"/>
  <p:embeddedFontLst>
    <p:embeddedFont>
      <p:font typeface="Montserrat" panose="00000500000000000000" pitchFamily="2" charset="0"/>
      <p:regular r:id="rId3"/>
    </p:embeddedFont>
    <p:embeddedFont>
      <p:font typeface="Montserrat Bold" panose="00000800000000000000" charset="0"/>
      <p:regular r:id="rId4"/>
    </p:embeddedFont>
    <p:embeddedFont>
      <p:font typeface="Montserrat Semi-Bold" panose="020B0604020202020204" charset="0"/>
      <p:regular r:id="rId5"/>
    </p:embeddedFont>
  </p:embeddedFontLst>
  <p:defaultTextStyle>
    <a:defPPr>
      <a:defRPr lang="en-US"/>
    </a:defPPr>
    <a:lvl1pPr marL="0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1pPr>
    <a:lvl2pPr marL="296997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2pPr>
    <a:lvl3pPr marL="593994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3pPr>
    <a:lvl4pPr marL="890991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4pPr>
    <a:lvl5pPr marL="1187988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5pPr>
    <a:lvl6pPr marL="1484986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6pPr>
    <a:lvl7pPr marL="1781983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7pPr>
    <a:lvl8pPr marL="2078980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8pPr>
    <a:lvl9pPr marL="2375977" algn="l" defTabSz="593994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pos="18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3186" y="78"/>
      </p:cViewPr>
      <p:guideLst>
        <p:guide orient="horz" pos="1416"/>
        <p:guide pos="18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824" y="1396413"/>
            <a:ext cx="4984675" cy="9635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9649" y="2547257"/>
            <a:ext cx="4105026" cy="11487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6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6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9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52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5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1634" y="180015"/>
            <a:ext cx="1319473" cy="38354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216" y="180015"/>
            <a:ext cx="3860679" cy="38354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241" y="2888556"/>
            <a:ext cx="4984675" cy="892789"/>
          </a:xfrm>
        </p:spPr>
        <p:txBody>
          <a:bodyPr anchor="t"/>
          <a:lstStyle>
            <a:lvl1pPr algn="l">
              <a:defRPr sz="25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241" y="1905241"/>
            <a:ext cx="4984675" cy="983316"/>
          </a:xfrm>
        </p:spPr>
        <p:txBody>
          <a:bodyPr anchor="b"/>
          <a:lstStyle>
            <a:lvl1pPr marL="0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1pPr>
            <a:lvl2pPr marL="293202" indent="0">
              <a:buNone/>
              <a:defRPr sz="1154">
                <a:solidFill>
                  <a:schemeClr val="tx1">
                    <a:tint val="75000"/>
                  </a:schemeClr>
                </a:solidFill>
              </a:defRPr>
            </a:lvl2pPr>
            <a:lvl3pPr marL="586405" indent="0">
              <a:buNone/>
              <a:defRPr sz="1026">
                <a:solidFill>
                  <a:schemeClr val="tx1">
                    <a:tint val="75000"/>
                  </a:schemeClr>
                </a:solidFill>
              </a:defRPr>
            </a:lvl3pPr>
            <a:lvl4pPr marL="87960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4pPr>
            <a:lvl5pPr marL="117280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5pPr>
            <a:lvl6pPr marL="1466012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6pPr>
            <a:lvl7pPr marL="1759214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7pPr>
            <a:lvl8pPr marL="205241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8pPr>
            <a:lvl9pPr marL="234561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216" y="1048871"/>
            <a:ext cx="2590076" cy="2966598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1031" y="1048871"/>
            <a:ext cx="2590076" cy="2966598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16" y="1006208"/>
            <a:ext cx="2591094" cy="419340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216" y="1425548"/>
            <a:ext cx="2591094" cy="258992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78995" y="1006208"/>
            <a:ext cx="2592112" cy="419340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78995" y="1425548"/>
            <a:ext cx="2592112" cy="258992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16" y="178974"/>
            <a:ext cx="1929322" cy="761680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2788" y="178974"/>
            <a:ext cx="3278319" cy="3836494"/>
          </a:xfrm>
        </p:spPr>
        <p:txBody>
          <a:bodyPr/>
          <a:lstStyle>
            <a:lvl1pPr>
              <a:defRPr sz="2052"/>
            </a:lvl1pPr>
            <a:lvl2pPr>
              <a:defRPr sz="1796"/>
            </a:lvl2pPr>
            <a:lvl3pPr>
              <a:defRPr sz="1539"/>
            </a:lvl3pPr>
            <a:lvl4pPr>
              <a:defRPr sz="1283"/>
            </a:lvl4pPr>
            <a:lvl5pPr>
              <a:defRPr sz="1283"/>
            </a:lvl5pPr>
            <a:lvl6pPr>
              <a:defRPr sz="1283"/>
            </a:lvl6pPr>
            <a:lvl7pPr>
              <a:defRPr sz="1283"/>
            </a:lvl7pPr>
            <a:lvl8pPr>
              <a:defRPr sz="1283"/>
            </a:lvl8pPr>
            <a:lvl9pPr>
              <a:defRPr sz="12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3216" y="940654"/>
            <a:ext cx="1929322" cy="3074814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448" y="3146612"/>
            <a:ext cx="3518594" cy="371475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9448" y="401651"/>
            <a:ext cx="3518594" cy="2697096"/>
          </a:xfrm>
        </p:spPr>
        <p:txBody>
          <a:bodyPr/>
          <a:lstStyle>
            <a:lvl1pPr marL="0" indent="0">
              <a:buNone/>
              <a:defRPr sz="2052"/>
            </a:lvl1pPr>
            <a:lvl2pPr marL="293202" indent="0">
              <a:buNone/>
              <a:defRPr sz="1796"/>
            </a:lvl2pPr>
            <a:lvl3pPr marL="586405" indent="0">
              <a:buNone/>
              <a:defRPr sz="1539"/>
            </a:lvl3pPr>
            <a:lvl4pPr marL="879607" indent="0">
              <a:buNone/>
              <a:defRPr sz="1283"/>
            </a:lvl4pPr>
            <a:lvl5pPr marL="1172809" indent="0">
              <a:buNone/>
              <a:defRPr sz="1283"/>
            </a:lvl5pPr>
            <a:lvl6pPr marL="1466012" indent="0">
              <a:buNone/>
              <a:defRPr sz="1283"/>
            </a:lvl6pPr>
            <a:lvl7pPr marL="1759214" indent="0">
              <a:buNone/>
              <a:defRPr sz="1283"/>
            </a:lvl7pPr>
            <a:lvl8pPr marL="2052417" indent="0">
              <a:buNone/>
              <a:defRPr sz="1283"/>
            </a:lvl8pPr>
            <a:lvl9pPr marL="2345619" indent="0">
              <a:buNone/>
              <a:defRPr sz="128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9448" y="3518087"/>
            <a:ext cx="3518594" cy="527557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216" y="180015"/>
            <a:ext cx="5277891" cy="749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16" y="1048871"/>
            <a:ext cx="5277891" cy="296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3216" y="4166347"/>
            <a:ext cx="1368342" cy="23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3644" y="4166347"/>
            <a:ext cx="1857036" cy="23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02765" y="4166347"/>
            <a:ext cx="1368342" cy="23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6405" rtl="0" eaLnBrk="1" latinLnBrk="0" hangingPunct="1">
        <a:spcBef>
          <a:spcPct val="0"/>
        </a:spcBef>
        <a:buNone/>
        <a:defRPr sz="2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902" indent="-219902" algn="l" defTabSz="586405" rtl="0" eaLnBrk="1" latinLnBrk="0" hangingPunct="1">
        <a:spcBef>
          <a:spcPct val="20000"/>
        </a:spcBef>
        <a:buFont typeface="Arial" pitchFamily="34" charset="0"/>
        <a:buChar char="•"/>
        <a:defRPr sz="2052" kern="1200">
          <a:solidFill>
            <a:schemeClr val="tx1"/>
          </a:solidFill>
          <a:latin typeface="+mn-lt"/>
          <a:ea typeface="+mn-ea"/>
          <a:cs typeface="+mn-cs"/>
        </a:defRPr>
      </a:lvl1pPr>
      <a:lvl2pPr marL="476454" indent="-183251" algn="l" defTabSz="586405" rtl="0" eaLnBrk="1" latinLnBrk="0" hangingPunct="1">
        <a:spcBef>
          <a:spcPct val="20000"/>
        </a:spcBef>
        <a:buFont typeface="Arial" pitchFamily="34" charset="0"/>
        <a:buChar char="–"/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733006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026208" indent="-146601" algn="l" defTabSz="586405" rtl="0" eaLnBrk="1" latinLnBrk="0" hangingPunct="1">
        <a:spcBef>
          <a:spcPct val="20000"/>
        </a:spcBef>
        <a:buFont typeface="Arial" pitchFamily="34" charset="0"/>
        <a:buChar char="–"/>
        <a:defRPr sz="1283" kern="1200">
          <a:solidFill>
            <a:schemeClr val="tx1"/>
          </a:solidFill>
          <a:latin typeface="+mn-lt"/>
          <a:ea typeface="+mn-ea"/>
          <a:cs typeface="+mn-cs"/>
        </a:defRPr>
      </a:lvl4pPr>
      <a:lvl5pPr marL="1319411" indent="-146601" algn="l" defTabSz="586405" rtl="0" eaLnBrk="1" latinLnBrk="0" hangingPunct="1">
        <a:spcBef>
          <a:spcPct val="20000"/>
        </a:spcBef>
        <a:buFont typeface="Arial" pitchFamily="34" charset="0"/>
        <a:buChar char="»"/>
        <a:defRPr sz="1283" kern="1200">
          <a:solidFill>
            <a:schemeClr val="tx1"/>
          </a:solidFill>
          <a:latin typeface="+mn-lt"/>
          <a:ea typeface="+mn-ea"/>
          <a:cs typeface="+mn-cs"/>
        </a:defRPr>
      </a:lvl5pPr>
      <a:lvl6pPr marL="1612613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6pPr>
      <a:lvl7pPr marL="1905815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7pPr>
      <a:lvl8pPr marL="2199018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8pPr>
      <a:lvl9pPr marL="2492220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1pPr>
      <a:lvl2pPr marL="29320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2pPr>
      <a:lvl3pPr marL="586405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3pPr>
      <a:lvl4pPr marL="87960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4pPr>
      <a:lvl5pPr marL="117280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5pPr>
      <a:lvl6pPr marL="146601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6pPr>
      <a:lvl7pPr marL="1759214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7pPr>
      <a:lvl8pPr marL="205241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8pPr>
      <a:lvl9pPr marL="234561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61991" y="9240911"/>
            <a:ext cx="867030" cy="262052"/>
          </a:xfrm>
          <a:custGeom>
            <a:avLst/>
            <a:gdLst/>
            <a:ahLst/>
            <a:cxnLst/>
            <a:rect l="l" t="t" r="r" b="b"/>
            <a:pathLst>
              <a:path w="1351924" h="408607">
                <a:moveTo>
                  <a:pt x="0" y="0"/>
                </a:moveTo>
                <a:lnTo>
                  <a:pt x="1351924" y="0"/>
                </a:lnTo>
                <a:lnTo>
                  <a:pt x="1351924" y="408606"/>
                </a:lnTo>
                <a:lnTo>
                  <a:pt x="0" y="4086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5791"/>
            </a:stretch>
          </a:blipFill>
        </p:spPr>
        <p:txBody>
          <a:bodyPr/>
          <a:lstStyle/>
          <a:p>
            <a:endParaRPr lang="it-IT" sz="750"/>
          </a:p>
        </p:txBody>
      </p:sp>
      <p:sp>
        <p:nvSpPr>
          <p:cNvPr id="3" name="AutoShape 3"/>
          <p:cNvSpPr/>
          <p:nvPr/>
        </p:nvSpPr>
        <p:spPr>
          <a:xfrm flipH="1">
            <a:off x="366580" y="3046797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4" name="AutoShape 4"/>
          <p:cNvSpPr/>
          <p:nvPr/>
        </p:nvSpPr>
        <p:spPr>
          <a:xfrm flipH="1">
            <a:off x="366580" y="1251838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5" name="AutoShape 5"/>
          <p:cNvSpPr/>
          <p:nvPr/>
        </p:nvSpPr>
        <p:spPr>
          <a:xfrm flipH="1">
            <a:off x="350230" y="3777954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6" name="AutoShape 6"/>
          <p:cNvSpPr/>
          <p:nvPr/>
        </p:nvSpPr>
        <p:spPr>
          <a:xfrm flipH="1">
            <a:off x="366580" y="5099441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7" name="AutoShape 7"/>
          <p:cNvSpPr/>
          <p:nvPr/>
        </p:nvSpPr>
        <p:spPr>
          <a:xfrm flipH="1">
            <a:off x="366580" y="7080030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9" name="TextBox 9"/>
          <p:cNvSpPr txBox="1"/>
          <p:nvPr/>
        </p:nvSpPr>
        <p:spPr>
          <a:xfrm>
            <a:off x="366580" y="1401360"/>
            <a:ext cx="6147667" cy="1355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29"/>
              </a:lnSpc>
            </a:pP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Piano Nazionale di 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Ripresa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e 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Resilienza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</a:t>
            </a:r>
          </a:p>
          <a:p>
            <a:pPr>
              <a:lnSpc>
                <a:spcPts val="2729"/>
              </a:lnSpc>
            </a:pP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Missione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4 - 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Componente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2 - 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Investimento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1.5</a:t>
            </a:r>
          </a:p>
          <a:p>
            <a:pPr>
              <a:lnSpc>
                <a:spcPts val="2729"/>
              </a:lnSpc>
            </a:pP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Avviso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“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Ecosistemi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</a:t>
            </a:r>
            <a:r>
              <a:rPr lang="en-US" sz="2052" dirty="0" err="1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dell’Innovazione</a:t>
            </a:r>
            <a:r>
              <a:rPr lang="en-US" sz="2052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”</a:t>
            </a:r>
          </a:p>
          <a:p>
            <a:pPr>
              <a:lnSpc>
                <a:spcPts val="2729"/>
              </a:lnSpc>
            </a:pPr>
            <a:r>
              <a:rPr lang="en-US" sz="1796" dirty="0">
                <a:solidFill>
                  <a:srgbClr val="054D93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Progetto Young Researchers’ Call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66580" y="3099121"/>
            <a:ext cx="6147667" cy="493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Titolo</a:t>
            </a:r>
            <a:r>
              <a:rPr lang="en-US" sz="1410" dirty="0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del </a:t>
            </a: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progetto</a:t>
            </a: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Titolo</a:t>
            </a: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 del </a:t>
            </a:r>
            <a:r>
              <a:rPr lang="en-US" sz="1410" dirty="0" err="1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progetto</a:t>
            </a:r>
            <a:endParaRPr lang="en-US" sz="1410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66581" y="3777954"/>
            <a:ext cx="5152945" cy="493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Abstract</a:t>
            </a:r>
          </a:p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Descrizione</a:t>
            </a: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 del </a:t>
            </a:r>
            <a:r>
              <a:rPr lang="en-US" sz="1410" dirty="0" err="1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progetto</a:t>
            </a:r>
            <a:endParaRPr lang="en-US" sz="1410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66580" y="5157474"/>
            <a:ext cx="1888928" cy="493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Soggetto</a:t>
            </a:r>
            <a:r>
              <a:rPr lang="en-US" sz="1410" dirty="0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attuatore</a:t>
            </a: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2491402" y="5157474"/>
            <a:ext cx="3881745" cy="750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Università </a:t>
            </a:r>
            <a:r>
              <a:rPr lang="en-US" sz="141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degli</a:t>
            </a:r>
            <a:r>
              <a:rPr lang="en-US" sz="141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1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Studi</a:t>
            </a:r>
            <a:r>
              <a:rPr lang="en-US" sz="141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di Udine</a:t>
            </a: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66580" y="7138063"/>
            <a:ext cx="6147667" cy="493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Importo</a:t>
            </a: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algn="just">
              <a:lnSpc>
                <a:spcPts val="1975"/>
              </a:lnSpc>
            </a:pPr>
            <a:r>
              <a:rPr lang="it-IT" sz="141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39.500,00 €</a:t>
            </a:r>
            <a:endParaRPr lang="en-US" sz="1411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AutoShape 15"/>
          <p:cNvSpPr/>
          <p:nvPr/>
        </p:nvSpPr>
        <p:spPr>
          <a:xfrm flipV="1">
            <a:off x="3090594" y="414576"/>
            <a:ext cx="0" cy="659995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16" name="AutoShape 16"/>
          <p:cNvSpPr/>
          <p:nvPr/>
        </p:nvSpPr>
        <p:spPr>
          <a:xfrm flipV="1">
            <a:off x="1797740" y="428175"/>
            <a:ext cx="0" cy="659995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17" name="Freeform 17"/>
          <p:cNvSpPr/>
          <p:nvPr/>
        </p:nvSpPr>
        <p:spPr>
          <a:xfrm>
            <a:off x="480691" y="392191"/>
            <a:ext cx="1237754" cy="310985"/>
          </a:xfrm>
          <a:custGeom>
            <a:avLst/>
            <a:gdLst/>
            <a:ahLst/>
            <a:cxnLst/>
            <a:rect l="l" t="t" r="r" b="b"/>
            <a:pathLst>
              <a:path w="1929980" h="484907">
                <a:moveTo>
                  <a:pt x="0" y="0"/>
                </a:moveTo>
                <a:lnTo>
                  <a:pt x="1929979" y="0"/>
                </a:lnTo>
                <a:lnTo>
                  <a:pt x="1929979" y="484907"/>
                </a:lnTo>
                <a:lnTo>
                  <a:pt x="0" y="4849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 sz="750"/>
          </a:p>
        </p:txBody>
      </p:sp>
      <p:sp>
        <p:nvSpPr>
          <p:cNvPr id="18" name="Freeform 18"/>
          <p:cNvSpPr/>
          <p:nvPr/>
        </p:nvSpPr>
        <p:spPr>
          <a:xfrm>
            <a:off x="1932012" y="427112"/>
            <a:ext cx="897617" cy="269659"/>
          </a:xfrm>
          <a:custGeom>
            <a:avLst/>
            <a:gdLst/>
            <a:ahLst/>
            <a:cxnLst/>
            <a:rect l="l" t="t" r="r" b="b"/>
            <a:pathLst>
              <a:path w="1399618" h="420469">
                <a:moveTo>
                  <a:pt x="0" y="0"/>
                </a:moveTo>
                <a:lnTo>
                  <a:pt x="1399618" y="0"/>
                </a:lnTo>
                <a:lnTo>
                  <a:pt x="1399618" y="420469"/>
                </a:lnTo>
                <a:lnTo>
                  <a:pt x="0" y="4204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 sz="750"/>
          </a:p>
        </p:txBody>
      </p:sp>
      <p:sp>
        <p:nvSpPr>
          <p:cNvPr id="19" name="Freeform 19"/>
          <p:cNvSpPr/>
          <p:nvPr/>
        </p:nvSpPr>
        <p:spPr>
          <a:xfrm>
            <a:off x="3217869" y="414748"/>
            <a:ext cx="976947" cy="312357"/>
          </a:xfrm>
          <a:custGeom>
            <a:avLst/>
            <a:gdLst/>
            <a:ahLst/>
            <a:cxnLst/>
            <a:rect l="l" t="t" r="r" b="b"/>
            <a:pathLst>
              <a:path w="1523314" h="487045">
                <a:moveTo>
                  <a:pt x="0" y="0"/>
                </a:moveTo>
                <a:lnTo>
                  <a:pt x="1523314" y="0"/>
                </a:lnTo>
                <a:lnTo>
                  <a:pt x="1523314" y="487045"/>
                </a:lnTo>
                <a:lnTo>
                  <a:pt x="0" y="48704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6758" t="-94214" r="-18209" b="-104294"/>
            </a:stretch>
          </a:blipFill>
        </p:spPr>
        <p:txBody>
          <a:bodyPr/>
          <a:lstStyle/>
          <a:p>
            <a:endParaRPr lang="it-IT" sz="750"/>
          </a:p>
        </p:txBody>
      </p:sp>
      <p:sp>
        <p:nvSpPr>
          <p:cNvPr id="20" name="AutoShape 20"/>
          <p:cNvSpPr/>
          <p:nvPr/>
        </p:nvSpPr>
        <p:spPr>
          <a:xfrm flipV="1">
            <a:off x="361991" y="428175"/>
            <a:ext cx="0" cy="659995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21" name="Freeform 21"/>
          <p:cNvSpPr/>
          <p:nvPr/>
        </p:nvSpPr>
        <p:spPr>
          <a:xfrm>
            <a:off x="5519526" y="370701"/>
            <a:ext cx="1070836" cy="677547"/>
          </a:xfrm>
          <a:custGeom>
            <a:avLst/>
            <a:gdLst/>
            <a:ahLst/>
            <a:cxnLst/>
            <a:rect l="l" t="t" r="r" b="b"/>
            <a:pathLst>
              <a:path w="1669711" h="1056472">
                <a:moveTo>
                  <a:pt x="0" y="0"/>
                </a:moveTo>
                <a:lnTo>
                  <a:pt x="1669711" y="0"/>
                </a:lnTo>
                <a:lnTo>
                  <a:pt x="1669711" y="1056472"/>
                </a:lnTo>
                <a:lnTo>
                  <a:pt x="0" y="105647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it-IT" sz="750"/>
          </a:p>
        </p:txBody>
      </p:sp>
      <p:sp>
        <p:nvSpPr>
          <p:cNvPr id="22" name="AutoShape 22"/>
          <p:cNvSpPr/>
          <p:nvPr/>
        </p:nvSpPr>
        <p:spPr>
          <a:xfrm flipV="1">
            <a:off x="5418364" y="414748"/>
            <a:ext cx="0" cy="659995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23" name="AutoShape 23"/>
          <p:cNvSpPr/>
          <p:nvPr/>
        </p:nvSpPr>
        <p:spPr>
          <a:xfrm flipH="1">
            <a:off x="366580" y="9087146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4BB95CD0-875B-3F18-6460-8DCABE6F7378}"/>
              </a:ext>
            </a:extLst>
          </p:cNvPr>
          <p:cNvSpPr/>
          <p:nvPr/>
        </p:nvSpPr>
        <p:spPr>
          <a:xfrm flipH="1">
            <a:off x="350230" y="5626560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/>
          </a:p>
        </p:txBody>
      </p:sp>
      <p:sp>
        <p:nvSpPr>
          <p:cNvPr id="30" name="TextBox 12">
            <a:extLst>
              <a:ext uri="{FF2B5EF4-FFF2-40B4-BE49-F238E27FC236}">
                <a16:creationId xmlns:a16="http://schemas.microsoft.com/office/drawing/2014/main" id="{CFE96CCD-7764-4C31-4E0A-9BAC76C4A182}"/>
              </a:ext>
            </a:extLst>
          </p:cNvPr>
          <p:cNvSpPr txBox="1"/>
          <p:nvPr/>
        </p:nvSpPr>
        <p:spPr>
          <a:xfrm>
            <a:off x="350230" y="5809245"/>
            <a:ext cx="1888928" cy="493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PI</a:t>
            </a: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31" name="TextBox 13">
            <a:extLst>
              <a:ext uri="{FF2B5EF4-FFF2-40B4-BE49-F238E27FC236}">
                <a16:creationId xmlns:a16="http://schemas.microsoft.com/office/drawing/2014/main" id="{233457FE-E4F8-FB90-B7C2-104272D3B610}"/>
              </a:ext>
            </a:extLst>
          </p:cNvPr>
          <p:cNvSpPr txBox="1"/>
          <p:nvPr/>
        </p:nvSpPr>
        <p:spPr>
          <a:xfrm>
            <a:off x="2475052" y="5809245"/>
            <a:ext cx="3881745" cy="750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………………………………………….</a:t>
            </a: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00000"/>
              </a:solidFill>
              <a:highlight>
                <a:srgbClr val="FFFF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" name="TextBox 12">
            <a:extLst>
              <a:ext uri="{FF2B5EF4-FFF2-40B4-BE49-F238E27FC236}">
                <a16:creationId xmlns:a16="http://schemas.microsoft.com/office/drawing/2014/main" id="{FA65FE4D-F26E-D0F3-BFDE-9D554FEC4773}"/>
              </a:ext>
            </a:extLst>
          </p:cNvPr>
          <p:cNvSpPr txBox="1"/>
          <p:nvPr/>
        </p:nvSpPr>
        <p:spPr>
          <a:xfrm>
            <a:off x="350230" y="6115254"/>
            <a:ext cx="1888928" cy="493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Gruppo di ricerca</a:t>
            </a:r>
          </a:p>
          <a:p>
            <a:pPr>
              <a:lnSpc>
                <a:spcPts val="1975"/>
              </a:lnSpc>
            </a:pP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33" name="TextBox 13">
            <a:extLst>
              <a:ext uri="{FF2B5EF4-FFF2-40B4-BE49-F238E27FC236}">
                <a16:creationId xmlns:a16="http://schemas.microsoft.com/office/drawing/2014/main" id="{CB98E54F-8A3E-4D8A-FB33-C8D2D722FBB6}"/>
              </a:ext>
            </a:extLst>
          </p:cNvPr>
          <p:cNvSpPr txBox="1"/>
          <p:nvPr/>
        </p:nvSpPr>
        <p:spPr>
          <a:xfrm>
            <a:off x="2475052" y="6115254"/>
            <a:ext cx="3881745" cy="750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………………………………………….</a:t>
            </a:r>
          </a:p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………………………………………….</a:t>
            </a:r>
          </a:p>
          <a:p>
            <a:pPr>
              <a:lnSpc>
                <a:spcPts val="1975"/>
              </a:lnSpc>
            </a:pPr>
            <a:r>
              <a:rPr lang="en-US" sz="1410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………………………………………….</a:t>
            </a:r>
          </a:p>
        </p:txBody>
      </p:sp>
      <p:sp>
        <p:nvSpPr>
          <p:cNvPr id="34" name="AutoShape 7">
            <a:extLst>
              <a:ext uri="{FF2B5EF4-FFF2-40B4-BE49-F238E27FC236}">
                <a16:creationId xmlns:a16="http://schemas.microsoft.com/office/drawing/2014/main" id="{739C0016-AC1B-ECF9-AA4A-542AFA7C8565}"/>
              </a:ext>
            </a:extLst>
          </p:cNvPr>
          <p:cNvSpPr/>
          <p:nvPr/>
        </p:nvSpPr>
        <p:spPr>
          <a:xfrm flipH="1">
            <a:off x="350230" y="7622931"/>
            <a:ext cx="6147667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750" dirty="0"/>
          </a:p>
        </p:txBody>
      </p:sp>
      <p:sp>
        <p:nvSpPr>
          <p:cNvPr id="35" name="TextBox 14">
            <a:extLst>
              <a:ext uri="{FF2B5EF4-FFF2-40B4-BE49-F238E27FC236}">
                <a16:creationId xmlns:a16="http://schemas.microsoft.com/office/drawing/2014/main" id="{F89DA66F-812A-EC86-B3CC-82B8F717BF78}"/>
              </a:ext>
            </a:extLst>
          </p:cNvPr>
          <p:cNvSpPr txBox="1"/>
          <p:nvPr/>
        </p:nvSpPr>
        <p:spPr>
          <a:xfrm>
            <a:off x="350230" y="7680962"/>
            <a:ext cx="6147667" cy="750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5"/>
              </a:lnSpc>
            </a:pPr>
            <a:r>
              <a:rPr lang="en-US" sz="1410" dirty="0" err="1">
                <a:solidFill>
                  <a:srgbClr val="054D93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Durata</a:t>
            </a:r>
            <a:endParaRPr lang="en-US" sz="1410" dirty="0">
              <a:solidFill>
                <a:srgbClr val="054D93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algn="just">
              <a:lnSpc>
                <a:spcPts val="1975"/>
              </a:lnSpc>
            </a:pPr>
            <a:r>
              <a:rPr lang="it-IT" sz="141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Data di avvio</a:t>
            </a:r>
            <a:r>
              <a:rPr lang="it-IT" sz="1411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:  1 maggio/giugno/luglio </a:t>
            </a:r>
            <a:r>
              <a:rPr lang="it-IT" sz="141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2024</a:t>
            </a:r>
          </a:p>
          <a:p>
            <a:pPr algn="just">
              <a:lnSpc>
                <a:spcPts val="1975"/>
              </a:lnSpc>
            </a:pPr>
            <a:r>
              <a:rPr lang="it-IT" sz="141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Data di conclusione</a:t>
            </a:r>
            <a:r>
              <a:rPr lang="it-IT" sz="1411" dirty="0">
                <a:solidFill>
                  <a:srgbClr val="000000"/>
                </a:solidFill>
                <a:highlight>
                  <a:srgbClr val="FFFF00"/>
                </a:highlight>
                <a:latin typeface="Montserrat"/>
                <a:ea typeface="Montserrat"/>
                <a:cs typeface="Montserrat"/>
                <a:sym typeface="Montserrat"/>
              </a:rPr>
              <a:t>: 30 aprile/31 maggio/30 giugno </a:t>
            </a:r>
            <a:r>
              <a:rPr lang="it-IT" sz="141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2025</a:t>
            </a:r>
            <a:endParaRPr lang="en-US" sz="1411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77</Words>
  <Application>Microsoft Office PowerPoint</Application>
  <PresentationFormat>A4 (21x29,7 cm)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Montserrat</vt:lpstr>
      <vt:lpstr>Arial</vt:lpstr>
      <vt:lpstr>Montserrat Bold</vt:lpstr>
      <vt:lpstr>Calibri</vt:lpstr>
      <vt:lpstr>Montserrat Semi-Bold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Locandina_A3_rendicontazione_Spoke3</dc:title>
  <dc:creator>Mara Bon</dc:creator>
  <cp:lastModifiedBy>Elisa Micelli</cp:lastModifiedBy>
  <cp:revision>8</cp:revision>
  <cp:lastPrinted>2024-07-23T10:03:58Z</cp:lastPrinted>
  <dcterms:created xsi:type="dcterms:W3CDTF">2006-08-16T00:00:00Z</dcterms:created>
  <dcterms:modified xsi:type="dcterms:W3CDTF">2024-08-08T10:36:58Z</dcterms:modified>
  <dc:identifier>DAGEopXXbds</dc:identifier>
</cp:coreProperties>
</file>