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78" r:id="rId3"/>
    <p:sldId id="279" r:id="rId4"/>
    <p:sldId id="282" r:id="rId5"/>
    <p:sldId id="280" r:id="rId6"/>
    <p:sldId id="293" r:id="rId7"/>
    <p:sldId id="287" r:id="rId8"/>
    <p:sldId id="298" r:id="rId9"/>
    <p:sldId id="291" r:id="rId10"/>
    <p:sldId id="297" r:id="rId11"/>
    <p:sldId id="289" r:id="rId12"/>
    <p:sldId id="272" r:id="rId13"/>
    <p:sldId id="264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04"/>
  </p:normalViewPr>
  <p:slideViewPr>
    <p:cSldViewPr snapToGrid="0" snapToObjects="1">
      <p:cViewPr varScale="1">
        <p:scale>
          <a:sx n="50" d="100"/>
          <a:sy n="50" d="100"/>
        </p:scale>
        <p:origin x="14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opertina-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presentazione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pertina-bianc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433FF"/>
                </a:solidFill>
              </a:defRPr>
            </a:lvl1pPr>
          </a:lstStyle>
          <a:p>
            <a:r>
              <a:t>Titolo presentazione</a:t>
            </a:r>
          </a:p>
        </p:txBody>
      </p:sp>
      <p:pic>
        <p:nvPicPr>
          <p:cNvPr id="21" name="logo-universita-blu.png" descr="logo-universita-bl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83" y="556739"/>
            <a:ext cx="5628152" cy="204458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zione-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logo-uniud-bianco.png" descr="logo-uniud-bi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3" y="613663"/>
            <a:ext cx="3075599" cy="658261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uo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8374191" y="2346391"/>
            <a:ext cx="15329833" cy="6311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Titolo presentazione</a:t>
            </a:r>
          </a:p>
        </p:txBody>
      </p:sp>
      <p:pic>
        <p:nvPicPr>
          <p:cNvPr id="3" name="logo-universita-bianco.png" descr="logo-universita-bianc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883" y="556739"/>
            <a:ext cx="5628152" cy="2044588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7" r:id="rId4"/>
  </p:sldLayoutIdLst>
  <p:transition spd="med"/>
  <p:txStyles>
    <p:titleStyle>
      <a:lvl1pPr marL="0" marR="0" indent="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1pPr>
      <a:lvl2pPr marL="0" marR="0" indent="4572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2pPr>
      <a:lvl3pPr marL="0" marR="0" indent="9144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3pPr>
      <a:lvl4pPr marL="0" marR="0" indent="13716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4pPr>
      <a:lvl5pPr marL="0" marR="0" indent="18288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5pPr>
      <a:lvl6pPr marL="0" marR="0" indent="22860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6pPr>
      <a:lvl7pPr marL="0" marR="0" indent="27432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7pPr>
      <a:lvl8pPr marL="0" marR="0" indent="32004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8pPr>
      <a:lvl9pPr marL="0" marR="0" indent="36576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9pPr>
    </p:titleStyle>
    <p:bodyStyle>
      <a:lvl1pPr marL="0" marR="0" indent="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1pPr>
      <a:lvl2pPr marL="0" marR="0" indent="4572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9144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13716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18288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22860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27432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32004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36576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aniele.casciano@uniud.it" TargetMode="External"/><Relationship Id="rId2" Type="http://schemas.openxmlformats.org/officeDocument/2006/relationships/hyperlink" Target="mailto:marina.brollo@uniud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lessandra.spangaro@uniud.it" TargetMode="External"/><Relationship Id="rId4" Type="http://schemas.openxmlformats.org/officeDocument/2006/relationships/hyperlink" Target="mailto:cristina.galliussi@uniud.it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hortlink.uk/1nW9j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olo presentazione…"/>
          <p:cNvSpPr txBox="1">
            <a:spLocks noGrp="1"/>
          </p:cNvSpPr>
          <p:nvPr>
            <p:ph type="ctrTitle"/>
          </p:nvPr>
        </p:nvSpPr>
        <p:spPr>
          <a:xfrm>
            <a:off x="1660357" y="2747778"/>
            <a:ext cx="22073996" cy="820095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DOTTORATO IN DIRITTO </a:t>
            </a:r>
            <a:b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L’INNOVAZIONE </a:t>
            </a:r>
            <a:b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NELLO SPAZIO GIURIDICO EUROPEO</a:t>
            </a:r>
            <a:b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(42° ciclo)</a:t>
            </a:r>
          </a:p>
        </p:txBody>
      </p:sp>
      <p:sp>
        <p:nvSpPr>
          <p:cNvPr id="87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88" name="Udine, 22 settembre 2023"/>
          <p:cNvSpPr txBox="1"/>
          <p:nvPr/>
        </p:nvSpPr>
        <p:spPr>
          <a:xfrm>
            <a:off x="635000" y="12422716"/>
            <a:ext cx="252312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</a:t>
            </a:r>
            <a:r>
              <a:rPr lang="it-IT" dirty="0">
                <a:latin typeface="Work Sans" pitchFamily="2" charset="77"/>
              </a:rPr>
              <a:t> 22</a:t>
            </a:r>
            <a:r>
              <a:rPr dirty="0">
                <a:latin typeface="Work Sans" pitchFamily="2" charset="77"/>
              </a:rPr>
              <a:t>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90" name="Dipartimento di Lingue e Letterature,…"/>
          <p:cNvSpPr txBox="1"/>
          <p:nvPr/>
        </p:nvSpPr>
        <p:spPr>
          <a:xfrm>
            <a:off x="12315825" y="12484778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b="1" dirty="0">
                <a:latin typeface="Work Sans" pitchFamily="2" charset="77"/>
              </a:rPr>
              <a:t>Di</a:t>
            </a:r>
            <a:r>
              <a:rPr lang="it-IT" b="1" dirty="0" err="1">
                <a:latin typeface="Work Sans" pitchFamily="2" charset="77"/>
              </a:rPr>
              <a:t>rezione</a:t>
            </a:r>
            <a:r>
              <a:rPr lang="it-IT" b="1" dirty="0">
                <a:latin typeface="Work Sans" pitchFamily="2" charset="77"/>
              </a:rPr>
              <a:t> RICERCA, BIBLIOTECHE E TERZA MISSIONE</a:t>
            </a:r>
            <a:endParaRPr b="1" dirty="0">
              <a:latin typeface="Work Sans" pitchFamily="2" charset="77"/>
            </a:endParaRPr>
          </a:p>
        </p:txBody>
      </p:sp>
      <p:sp>
        <p:nvSpPr>
          <p:cNvPr id="91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/>
          </a:p>
        </p:txBody>
      </p:sp>
      <p:sp>
        <p:nvSpPr>
          <p:cNvPr id="93" name="Linea"/>
          <p:cNvSpPr/>
          <p:nvPr/>
        </p:nvSpPr>
        <p:spPr>
          <a:xfrm>
            <a:off x="12315825" y="12439650"/>
            <a:ext cx="5661806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BB7CF-583D-60C5-D538-989BCB3A5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EAD86A7F-A9DF-378A-CA2B-9525583B40E1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B80949E0-5002-E1DE-7F40-6EF470296255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323E8F1C-CBFD-AB6D-B3F1-064660436185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85B0B03D-9597-2B75-36CD-D49C5D45C4AC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3C77EC9-DCD8-4468-35EC-9CC71A5DCDD6}"/>
              </a:ext>
            </a:extLst>
          </p:cNvPr>
          <p:cNvSpPr txBox="1"/>
          <p:nvPr/>
        </p:nvSpPr>
        <p:spPr>
          <a:xfrm>
            <a:off x="7386918" y="1222091"/>
            <a:ext cx="15196635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Svolgimento del concorso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2F18B1E-A8B7-DCC3-94DB-21C2ED2EE6D8}"/>
              </a:ext>
            </a:extLst>
          </p:cNvPr>
          <p:cNvSpPr txBox="1"/>
          <p:nvPr/>
        </p:nvSpPr>
        <p:spPr>
          <a:xfrm>
            <a:off x="2550694" y="2762580"/>
            <a:ext cx="20032859" cy="75815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/>
            <a:endParaRPr lang="it-IT" sz="5400" dirty="0">
              <a:solidFill>
                <a:srgbClr val="0033CC"/>
              </a:solidFill>
              <a:latin typeface="Work Sans" pitchFamily="2" charset="0"/>
            </a:endParaRP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Commissione:</a:t>
            </a:r>
          </a:p>
          <a:p>
            <a:pPr algn="just"/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Proff. Linda Miotto, Claudia Candelmo, Luca Penasa, Samantha Buttus (supplenti, Proff. Natalia Rombi, Paolo Cuomo) 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Date delle prove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: </a:t>
            </a:r>
          </a:p>
          <a:p>
            <a:pPr algn="just"/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riunione preliminare, 8 giugno; Riunione di verbalizzazione giovedì 11 giugno; </a:t>
            </a:r>
            <a:r>
              <a:rPr lang="it-IT" sz="5400" b="1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prima giornata di orali: mercoledì 24 giugno, ore 9:30 </a:t>
            </a:r>
          </a:p>
        </p:txBody>
      </p:sp>
    </p:spTree>
    <p:extLst>
      <p:ext uri="{BB962C8B-B14F-4D97-AF65-F5344CB8AC3E}">
        <p14:creationId xmlns:p14="http://schemas.microsoft.com/office/powerpoint/2010/main" val="75838533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73F4D0-960A-47A5-BB59-BB033BC23982}"/>
              </a:ext>
            </a:extLst>
          </p:cNvPr>
          <p:cNvSpPr txBox="1"/>
          <p:nvPr/>
        </p:nvSpPr>
        <p:spPr>
          <a:xfrm>
            <a:off x="7386918" y="1222091"/>
            <a:ext cx="15196635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Ruoli e contatti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CD46D1-99A9-4823-80A2-6E4D5EB255E0}"/>
              </a:ext>
            </a:extLst>
          </p:cNvPr>
          <p:cNvSpPr txBox="1"/>
          <p:nvPr/>
        </p:nvSpPr>
        <p:spPr>
          <a:xfrm>
            <a:off x="2677416" y="2880068"/>
            <a:ext cx="19392858" cy="84125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Collegio dei docenti:</a:t>
            </a:r>
          </a:p>
          <a:p>
            <a:pPr algn="l"/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27 professori </a:t>
            </a:r>
            <a:r>
              <a:rPr lang="it-IT" sz="5400" dirty="0" err="1">
                <a:solidFill>
                  <a:srgbClr val="0033CC"/>
                </a:solidFill>
                <a:latin typeface="Work Sans" pitchFamily="2" charset="0"/>
              </a:rPr>
              <a:t>UniUD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, di cui una Emerita, un Senior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5400" b="1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Coordinatrice:</a:t>
            </a:r>
            <a:endParaRPr lang="it-IT" sz="5400" b="1" dirty="0">
              <a:solidFill>
                <a:srgbClr val="0033CC"/>
              </a:solidFill>
              <a:latin typeface="Work Sans" pitchFamily="2" charset="0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540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Prof.ssa Marina BROLLO (</a:t>
            </a:r>
            <a:r>
              <a:rPr kumimoji="0" lang="it-IT" sz="540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marina.brollo@uniud.it</a:t>
            </a:r>
            <a:r>
              <a:rPr kumimoji="0" lang="it-IT" sz="540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)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5400" b="1" i="0" dirty="0">
                <a:solidFill>
                  <a:srgbClr val="0033CC"/>
                </a:solidFill>
                <a:latin typeface="Work Sans" pitchFamily="2" charset="0"/>
              </a:rPr>
              <a:t>Vice-coordinatore: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5400" b="0" i="0" dirty="0">
                <a:solidFill>
                  <a:srgbClr val="0033CC"/>
                </a:solidFill>
                <a:latin typeface="Work Sans" pitchFamily="2" charset="0"/>
              </a:rPr>
              <a:t>Prof. Daniele CASCIANO (</a:t>
            </a:r>
            <a:r>
              <a:rPr lang="it-IT" sz="5400" b="0" i="0" dirty="0">
                <a:solidFill>
                  <a:srgbClr val="0033CC"/>
                </a:solidFill>
                <a:latin typeface="Work Sans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daniele.casciano@uniud.it</a:t>
            </a:r>
            <a:r>
              <a:rPr lang="it-IT" sz="5400" b="0" i="0" dirty="0">
                <a:solidFill>
                  <a:srgbClr val="0033CC"/>
                </a:solidFill>
                <a:latin typeface="Work Sans" pitchFamily="2" charset="0"/>
              </a:rPr>
              <a:t>) </a:t>
            </a:r>
          </a:p>
          <a:p>
            <a:pPr algn="l"/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Assistenza: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 </a:t>
            </a:r>
          </a:p>
          <a:p>
            <a:pPr algn="l"/>
            <a:r>
              <a:rPr lang="it-IT" sz="5400" dirty="0" err="1">
                <a:solidFill>
                  <a:srgbClr val="0033CC"/>
                </a:solidFill>
                <a:latin typeface="Work Sans" pitchFamily="2" charset="0"/>
              </a:rPr>
              <a:t>dott.sse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 Cristina GALLIUSSI (per il Dipartimento: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  <a:hlinkClick r:id="rId4"/>
              </a:rPr>
              <a:t>cristina.galliussi@uniud.it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), Alessandra SPANGARO (per l’Area ricerca: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  <a:hlinkClick r:id="rId5"/>
              </a:rPr>
              <a:t>alessandra.spangaro@uniud.it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1335911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olo presentazione…"/>
          <p:cNvSpPr txBox="1">
            <a:spLocks noGrp="1"/>
          </p:cNvSpPr>
          <p:nvPr>
            <p:ph type="ctrTitle"/>
          </p:nvPr>
        </p:nvSpPr>
        <p:spPr>
          <a:xfrm>
            <a:off x="6332740" y="3565925"/>
            <a:ext cx="17401613" cy="631130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t-IT" sz="6000" dirty="0">
                <a:latin typeface="Work Sans" pitchFamily="2" charset="77"/>
              </a:rPr>
              <a:t>Grazie alla collaborazione</a:t>
            </a:r>
            <a:br>
              <a:rPr lang="it-IT" sz="6000" dirty="0">
                <a:latin typeface="Work Sans" pitchFamily="2" charset="77"/>
              </a:rPr>
            </a:br>
            <a:r>
              <a:rPr lang="it-IT" sz="6000" dirty="0">
                <a:latin typeface="Work Sans" pitchFamily="2" charset="77"/>
              </a:rPr>
              <a:t>della dottoranda Gioia CODOGNOTTO </a:t>
            </a:r>
            <a:br>
              <a:rPr lang="it-IT" sz="6000" dirty="0">
                <a:latin typeface="Work Sans" pitchFamily="2" charset="77"/>
              </a:rPr>
            </a:br>
            <a:r>
              <a:rPr lang="it-IT" sz="6000" dirty="0">
                <a:latin typeface="Work Sans" pitchFamily="2" charset="77"/>
              </a:rPr>
              <a:t>e del dottorando Matteo FELTRIN</a:t>
            </a:r>
            <a:endParaRPr sz="6000" dirty="0">
              <a:latin typeface="Work Sans" pitchFamily="2" charset="77"/>
            </a:endParaRPr>
          </a:p>
        </p:txBody>
      </p:sp>
      <p:sp>
        <p:nvSpPr>
          <p:cNvPr id="87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88" name="Udine, 22 settembre 2023"/>
          <p:cNvSpPr txBox="1"/>
          <p:nvPr/>
        </p:nvSpPr>
        <p:spPr>
          <a:xfrm>
            <a:off x="635000" y="12422716"/>
            <a:ext cx="252312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</a:t>
            </a:r>
            <a:r>
              <a:rPr lang="it-IT" dirty="0">
                <a:latin typeface="Work Sans" pitchFamily="2" charset="77"/>
              </a:rPr>
              <a:t> 22</a:t>
            </a:r>
            <a:r>
              <a:rPr dirty="0">
                <a:latin typeface="Work Sans" pitchFamily="2" charset="77"/>
              </a:rPr>
              <a:t>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90" name="Dipartimento di Lingue e Letterature,…"/>
          <p:cNvSpPr txBox="1"/>
          <p:nvPr/>
        </p:nvSpPr>
        <p:spPr>
          <a:xfrm>
            <a:off x="12315825" y="12484778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b="1" dirty="0">
                <a:latin typeface="Work Sans" pitchFamily="2" charset="77"/>
              </a:rPr>
              <a:t>Di</a:t>
            </a:r>
            <a:r>
              <a:rPr lang="it-IT" b="1" dirty="0" err="1">
                <a:latin typeface="Work Sans" pitchFamily="2" charset="77"/>
              </a:rPr>
              <a:t>rezione</a:t>
            </a:r>
            <a:r>
              <a:rPr lang="it-IT" b="1" dirty="0">
                <a:latin typeface="Work Sans" pitchFamily="2" charset="77"/>
              </a:rPr>
              <a:t> RICERCA, BIBLIOTECHE E TERZA MISSIONE</a:t>
            </a:r>
            <a:endParaRPr b="1" dirty="0">
              <a:latin typeface="Work Sans" pitchFamily="2" charset="77"/>
            </a:endParaRPr>
          </a:p>
        </p:txBody>
      </p:sp>
      <p:sp>
        <p:nvSpPr>
          <p:cNvPr id="91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/>
          </a:p>
        </p:txBody>
      </p:sp>
      <p:sp>
        <p:nvSpPr>
          <p:cNvPr id="93" name="Linea"/>
          <p:cNvSpPr/>
          <p:nvPr/>
        </p:nvSpPr>
        <p:spPr>
          <a:xfrm>
            <a:off x="12315825" y="12439650"/>
            <a:ext cx="5661806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5457782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olo sezione…"/>
          <p:cNvSpPr txBox="1"/>
          <p:nvPr/>
        </p:nvSpPr>
        <p:spPr>
          <a:xfrm>
            <a:off x="8163820" y="2927747"/>
            <a:ext cx="15999375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160" name="Eventuale sottotitolo dalla…"/>
          <p:cNvSpPr txBox="1"/>
          <p:nvPr/>
        </p:nvSpPr>
        <p:spPr>
          <a:xfrm>
            <a:off x="8343863" y="5385189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161" name="Udine, 22 settembre 2023"/>
          <p:cNvSpPr txBox="1"/>
          <p:nvPr/>
        </p:nvSpPr>
        <p:spPr>
          <a:xfrm>
            <a:off x="635000" y="12422716"/>
            <a:ext cx="246381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</a:t>
            </a:r>
            <a:r>
              <a:rPr lang="it-IT" dirty="0">
                <a:latin typeface="Work Sans" pitchFamily="2" charset="77"/>
              </a:rPr>
              <a:t>22</a:t>
            </a:r>
            <a:r>
              <a:rPr dirty="0">
                <a:latin typeface="Work Sans" pitchFamily="2" charset="77"/>
              </a:rPr>
              <a:t>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162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163" name="Dipartimento di Lingue e Letterature,…"/>
          <p:cNvSpPr txBox="1"/>
          <p:nvPr/>
        </p:nvSpPr>
        <p:spPr>
          <a:xfrm>
            <a:off x="12259733" y="12422716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lang="it-IT" b="1">
                <a:latin typeface="Work Sans" pitchFamily="2" charset="77"/>
              </a:rPr>
              <a:t>Direzione RICERCA, BIBLIOTECHE E TERZA MISSIONE</a:t>
            </a:r>
            <a:endParaRPr lang="it-IT" b="1" dirty="0">
              <a:latin typeface="Work Sans" pitchFamily="2" charset="77"/>
            </a:endParaRPr>
          </a:p>
        </p:txBody>
      </p:sp>
      <p:sp>
        <p:nvSpPr>
          <p:cNvPr id="164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6" name="Linea"/>
          <p:cNvSpPr/>
          <p:nvPr/>
        </p:nvSpPr>
        <p:spPr>
          <a:xfrm flipV="1">
            <a:off x="12315825" y="12439650"/>
            <a:ext cx="5462221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7" name="1"/>
          <p:cNvSpPr txBox="1"/>
          <p:nvPr/>
        </p:nvSpPr>
        <p:spPr>
          <a:xfrm>
            <a:off x="6908272" y="1711105"/>
            <a:ext cx="102656" cy="3503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100" b="1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4B7912-E812-4C3C-B82B-5FED8BF739EF}"/>
              </a:ext>
            </a:extLst>
          </p:cNvPr>
          <p:cNvSpPr txBox="1"/>
          <p:nvPr/>
        </p:nvSpPr>
        <p:spPr>
          <a:xfrm>
            <a:off x="6695620" y="9703664"/>
            <a:ext cx="16419561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Per ulteriori informazioni sulle procedure di ammissione contattare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Direzione ricerca, biblioteche e terza missione - Ufficio formazione per la ricerca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800" dirty="0">
                <a:solidFill>
                  <a:schemeClr val="bg1"/>
                </a:solidFill>
                <a:latin typeface="Work Sans" pitchFamily="2" charset="0"/>
              </a:rPr>
              <a:t>dottorato.rice@uniud.it</a:t>
            </a: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 </a:t>
            </a:r>
          </a:p>
        </p:txBody>
      </p:sp>
      <p:sp>
        <p:nvSpPr>
          <p:cNvPr id="13" name="Titolo presentazione…">
            <a:extLst>
              <a:ext uri="{FF2B5EF4-FFF2-40B4-BE49-F238E27FC236}">
                <a16:creationId xmlns:a16="http://schemas.microsoft.com/office/drawing/2014/main" id="{F04DF812-8E71-4AD2-BCCC-1D44F0775F71}"/>
              </a:ext>
            </a:extLst>
          </p:cNvPr>
          <p:cNvSpPr txBox="1">
            <a:spLocks/>
          </p:cNvSpPr>
          <p:nvPr/>
        </p:nvSpPr>
        <p:spPr>
          <a:xfrm>
            <a:off x="6332740" y="2778056"/>
            <a:ext cx="17401613" cy="6311305"/>
          </a:xfrm>
          <a:prstGeom prst="rect">
            <a:avLst/>
          </a:prstGeom>
        </p:spPr>
        <p:txBody>
          <a:bodyPr/>
          <a:lstStyle>
            <a:lvl1pPr marL="0" marR="0" indent="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1pPr>
            <a:lvl2pPr marL="0" marR="0" indent="4572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2pPr>
            <a:lvl3pPr marL="0" marR="0" indent="9144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3pPr>
            <a:lvl4pPr marL="0" marR="0" indent="13716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4pPr>
            <a:lvl5pPr marL="0" marR="0" indent="18288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5pPr>
            <a:lvl6pPr marL="0" marR="0" indent="22860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6pPr>
            <a:lvl7pPr marL="0" marR="0" indent="27432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7pPr>
            <a:lvl8pPr marL="0" marR="0" indent="32004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8pPr>
            <a:lvl9pPr marL="0" marR="0" indent="36576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9pPr>
          </a:lstStyle>
          <a:p>
            <a:pPr hangingPunct="1"/>
            <a:r>
              <a:rPr lang="it-IT" sz="5400" dirty="0">
                <a:latin typeface="Work Sans" pitchFamily="2" charset="77"/>
              </a:rPr>
              <a:t>Il sito del nuovo dottorato è disponibile in:</a:t>
            </a:r>
          </a:p>
          <a:p>
            <a:pPr hangingPunct="1"/>
            <a:r>
              <a:rPr lang="it-IT" sz="5400" dirty="0">
                <a:solidFill>
                  <a:schemeClr val="bg1"/>
                </a:solidFill>
                <a:latin typeface="Work Sans" pitchFamily="2" charset="77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https://shortlink.uk/1nW9j</a:t>
            </a:r>
            <a:endParaRPr lang="it-IT" sz="5400" dirty="0">
              <a:solidFill>
                <a:schemeClr val="bg1"/>
              </a:solidFill>
              <a:latin typeface="Work Sans" pitchFamily="2" charset="77"/>
            </a:endParaRPr>
          </a:p>
          <a:p>
            <a:pPr hangingPunct="1"/>
            <a:endParaRPr lang="it-IT" sz="5400" dirty="0">
              <a:latin typeface="Work Sans" pitchFamily="2" charset="77"/>
            </a:endParaRPr>
          </a:p>
          <a:p>
            <a:pPr hangingPunct="1"/>
            <a:r>
              <a:rPr lang="it-IT" sz="5400" dirty="0">
                <a:latin typeface="Work Sans" pitchFamily="2" charset="77"/>
              </a:rPr>
              <a:t>Il bando per l’ammissione al corso di dottorato è disponibile al sito:  </a:t>
            </a:r>
            <a:r>
              <a:rPr lang="it-IT" sz="5400" u="sng" dirty="0">
                <a:latin typeface="Work Sans" pitchFamily="2" charset="77"/>
              </a:rPr>
              <a:t>https://shortlink.uk/1nW8P</a:t>
            </a:r>
          </a:p>
          <a:p>
            <a:pPr hangingPunct="1"/>
            <a:endParaRPr lang="it-IT" sz="6000" dirty="0">
              <a:latin typeface="Work Sans" pitchFamily="2" charset="77"/>
            </a:endParaRPr>
          </a:p>
          <a:p>
            <a:pPr hangingPunct="1"/>
            <a:endParaRPr lang="it-IT" sz="6000" dirty="0">
              <a:latin typeface="Work Sans" pitchFamily="2" charset="77"/>
            </a:endParaRPr>
          </a:p>
          <a:p>
            <a:pPr hangingPunct="1"/>
            <a:br>
              <a:rPr lang="it-IT" sz="6000" dirty="0">
                <a:latin typeface="Work Sans" pitchFamily="2" charset="77"/>
              </a:rPr>
            </a:br>
            <a:endParaRPr lang="it-IT" sz="6000" dirty="0">
              <a:latin typeface="Work Sans" pitchFamily="2" charset="77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73F4D0-960A-47A5-BB59-BB033BC23982}"/>
              </a:ext>
            </a:extLst>
          </p:cNvPr>
          <p:cNvSpPr txBox="1"/>
          <p:nvPr/>
        </p:nvSpPr>
        <p:spPr>
          <a:xfrm>
            <a:off x="6882063" y="1222091"/>
            <a:ext cx="15888289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Finalità e obiettivi formativi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CD46D1-99A9-4823-80A2-6E4D5EB255E0}"/>
              </a:ext>
            </a:extLst>
          </p:cNvPr>
          <p:cNvSpPr txBox="1"/>
          <p:nvPr/>
        </p:nvSpPr>
        <p:spPr>
          <a:xfrm>
            <a:off x="737657" y="3200578"/>
            <a:ext cx="22032695" cy="92435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/>
            <a:r>
              <a:rPr lang="it-IT" sz="5400" b="1" dirty="0">
                <a:solidFill>
                  <a:srgbClr val="002060"/>
                </a:solidFill>
                <a:highlight>
                  <a:srgbClr val="FFFF00"/>
                </a:highlight>
              </a:rPr>
              <a:t>NUOVO</a:t>
            </a:r>
            <a:r>
              <a:rPr lang="it-IT" sz="5400" b="1" dirty="0">
                <a:solidFill>
                  <a:srgbClr val="002060"/>
                </a:solidFill>
              </a:rPr>
              <a:t> </a:t>
            </a:r>
            <a:r>
              <a:rPr lang="it-IT" sz="5400" dirty="0">
                <a:solidFill>
                  <a:srgbClr val="002060"/>
                </a:solidFill>
              </a:rPr>
              <a:t>Dottorato in «</a:t>
            </a:r>
            <a:r>
              <a:rPr lang="it-IT" sz="5400" b="1" dirty="0">
                <a:solidFill>
                  <a:srgbClr val="002060"/>
                </a:solidFill>
              </a:rPr>
              <a:t>D</a:t>
            </a:r>
            <a:r>
              <a:rPr lang="it-IT" sz="5400" dirty="0">
                <a:solidFill>
                  <a:srgbClr val="002060"/>
                </a:solidFill>
              </a:rPr>
              <a:t>iritto per l’</a:t>
            </a:r>
            <a:r>
              <a:rPr lang="it-IT" sz="5400" b="1" dirty="0">
                <a:solidFill>
                  <a:srgbClr val="002060"/>
                </a:solidFill>
              </a:rPr>
              <a:t>I</a:t>
            </a:r>
            <a:r>
              <a:rPr lang="it-IT" sz="5400" dirty="0">
                <a:solidFill>
                  <a:srgbClr val="002060"/>
                </a:solidFill>
              </a:rPr>
              <a:t>nnovazione nello </a:t>
            </a:r>
            <a:r>
              <a:rPr lang="it-IT" sz="5400" b="1" dirty="0">
                <a:solidFill>
                  <a:srgbClr val="002060"/>
                </a:solidFill>
              </a:rPr>
              <a:t>S</a:t>
            </a:r>
            <a:r>
              <a:rPr lang="it-IT" sz="5400" dirty="0">
                <a:solidFill>
                  <a:srgbClr val="002060"/>
                </a:solidFill>
              </a:rPr>
              <a:t>pazio </a:t>
            </a:r>
            <a:r>
              <a:rPr lang="it-IT" sz="5400" b="1" dirty="0">
                <a:solidFill>
                  <a:srgbClr val="002060"/>
                </a:solidFill>
              </a:rPr>
              <a:t>G</a:t>
            </a:r>
            <a:r>
              <a:rPr lang="it-IT" sz="5400" dirty="0">
                <a:solidFill>
                  <a:srgbClr val="002060"/>
                </a:solidFill>
              </a:rPr>
              <a:t>iuridico </a:t>
            </a:r>
            <a:r>
              <a:rPr lang="it-IT" sz="5400" b="1" dirty="0">
                <a:solidFill>
                  <a:srgbClr val="002060"/>
                </a:solidFill>
              </a:rPr>
              <a:t>E</a:t>
            </a:r>
            <a:r>
              <a:rPr lang="it-IT" sz="5400" dirty="0">
                <a:solidFill>
                  <a:srgbClr val="002060"/>
                </a:solidFill>
              </a:rPr>
              <a:t>uropeo» (</a:t>
            </a:r>
            <a:r>
              <a:rPr lang="it-IT" sz="5400" b="1" dirty="0">
                <a:solidFill>
                  <a:srgbClr val="002060"/>
                </a:solidFill>
              </a:rPr>
              <a:t>DISGE</a:t>
            </a:r>
            <a:r>
              <a:rPr lang="it-IT" sz="5400" dirty="0">
                <a:solidFill>
                  <a:srgbClr val="002060"/>
                </a:solidFill>
              </a:rPr>
              <a:t>)</a:t>
            </a:r>
          </a:p>
          <a:p>
            <a:pPr algn="just"/>
            <a:r>
              <a:rPr lang="it-IT" sz="5400" dirty="0">
                <a:solidFill>
                  <a:srgbClr val="FF0000"/>
                </a:solidFill>
              </a:rPr>
              <a:t>Perché </a:t>
            </a:r>
            <a:r>
              <a:rPr lang="it-IT" sz="5400" b="1" dirty="0">
                <a:solidFill>
                  <a:srgbClr val="FF0000"/>
                </a:solidFill>
              </a:rPr>
              <a:t>nuovo</a:t>
            </a:r>
            <a:r>
              <a:rPr lang="it-IT" sz="5400" dirty="0">
                <a:solidFill>
                  <a:srgbClr val="FF0000"/>
                </a:solidFill>
              </a:rPr>
              <a:t>? </a:t>
            </a:r>
            <a:r>
              <a:rPr lang="it-IT" sz="5400" b="1" dirty="0">
                <a:solidFill>
                  <a:srgbClr val="002060"/>
                </a:solidFill>
              </a:rPr>
              <a:t>Università degli Studi di UDINE, </a:t>
            </a:r>
            <a:r>
              <a:rPr lang="it-IT" sz="5400" dirty="0">
                <a:solidFill>
                  <a:srgbClr val="002060"/>
                </a:solidFill>
              </a:rPr>
              <a:t>Dipartimento di Scienze Giuridiche (DISG)</a:t>
            </a:r>
          </a:p>
          <a:p>
            <a:pPr algn="just"/>
            <a:r>
              <a:rPr lang="it-IT" sz="5400" dirty="0">
                <a:solidFill>
                  <a:srgbClr val="FF0000"/>
                </a:solidFill>
              </a:rPr>
              <a:t>Perché </a:t>
            </a:r>
            <a:r>
              <a:rPr lang="it-IT" sz="5400" b="1" dirty="0">
                <a:solidFill>
                  <a:srgbClr val="FF0000"/>
                </a:solidFill>
              </a:rPr>
              <a:t>DISGE</a:t>
            </a:r>
            <a:r>
              <a:rPr lang="it-IT" sz="5400" dirty="0">
                <a:solidFill>
                  <a:srgbClr val="FF0000"/>
                </a:solidFill>
              </a:rPr>
              <a:t>? </a:t>
            </a:r>
            <a:r>
              <a:rPr lang="it-IT" sz="5400" dirty="0">
                <a:solidFill>
                  <a:srgbClr val="002060"/>
                </a:solidFill>
              </a:rPr>
              <a:t>Per approfondire le modalità con cui le diverse materie giuridiche affrontano il </a:t>
            </a:r>
            <a:r>
              <a:rPr lang="it-IT" sz="5400" dirty="0">
                <a:solidFill>
                  <a:srgbClr val="002060"/>
                </a:solidFill>
                <a:highlight>
                  <a:srgbClr val="FFFF00"/>
                </a:highlight>
              </a:rPr>
              <a:t>tema dell’INNOVAZIONE </a:t>
            </a:r>
            <a:r>
              <a:rPr lang="it-IT" sz="5400" dirty="0">
                <a:solidFill>
                  <a:srgbClr val="002060"/>
                </a:solidFill>
              </a:rPr>
              <a:t>e per fornire ai/</a:t>
            </a:r>
            <a:r>
              <a:rPr lang="it-IT" sz="5400" dirty="0" err="1">
                <a:solidFill>
                  <a:srgbClr val="002060"/>
                </a:solidFill>
              </a:rPr>
              <a:t>lle</a:t>
            </a:r>
            <a:r>
              <a:rPr lang="it-IT" sz="5400" dirty="0">
                <a:solidFill>
                  <a:srgbClr val="002060"/>
                </a:solidFill>
              </a:rPr>
              <a:t> dottorandi/e gli strumenti necessari per affrontare le trasformazioni organizzative, tecnologiche, digitali, ambientali e di progettazione delle istituzioni pubbliche e private. </a:t>
            </a:r>
          </a:p>
          <a:p>
            <a:pPr algn="just"/>
            <a:r>
              <a:rPr lang="it-IT" sz="5400" dirty="0">
                <a:solidFill>
                  <a:srgbClr val="002060"/>
                </a:solidFill>
              </a:rPr>
              <a:t>Il contesto </a:t>
            </a:r>
            <a:r>
              <a:rPr lang="it-IT" sz="5400" dirty="0">
                <a:solidFill>
                  <a:srgbClr val="002060"/>
                </a:solidFill>
                <a:highlight>
                  <a:srgbClr val="FFFF00"/>
                </a:highlight>
              </a:rPr>
              <a:t>EUROPEO</a:t>
            </a:r>
            <a:r>
              <a:rPr lang="it-IT" sz="5400" dirty="0">
                <a:solidFill>
                  <a:srgbClr val="002060"/>
                </a:solidFill>
              </a:rPr>
              <a:t> è imprescindibile, data la sempre più stretta interconnessione tra ordinamenti nazionali e sovranazionali.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6995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73F4D0-960A-47A5-BB59-BB033BC23982}"/>
              </a:ext>
            </a:extLst>
          </p:cNvPr>
          <p:cNvSpPr txBox="1"/>
          <p:nvPr/>
        </p:nvSpPr>
        <p:spPr>
          <a:xfrm>
            <a:off x="7386918" y="1222091"/>
            <a:ext cx="15196635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Struttura del Dottorato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CD46D1-99A9-4823-80A2-6E4D5EB255E0}"/>
              </a:ext>
            </a:extLst>
          </p:cNvPr>
          <p:cNvSpPr txBox="1"/>
          <p:nvPr/>
        </p:nvSpPr>
        <p:spPr>
          <a:xfrm>
            <a:off x="2459203" y="3002179"/>
            <a:ext cx="20188518" cy="100745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5400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Il Corso di Dottorato prevede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2 </a:t>
            </a:r>
            <a:r>
              <a:rPr kumimoji="0" lang="it-IT" sz="5400" b="1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curricula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:</a:t>
            </a:r>
            <a:endParaRPr kumimoji="0" lang="it-IT" sz="5400" i="0" u="none" strike="noStrike" cap="none" spc="0" normalizeH="0" baseline="0" dirty="0">
              <a:ln>
                <a:noFill/>
              </a:ln>
              <a:solidFill>
                <a:srgbClr val="0033CC"/>
              </a:solidFill>
              <a:effectLst/>
              <a:uFillTx/>
              <a:latin typeface="Work Sans" pitchFamily="2" charset="0"/>
              <a:sym typeface="Helvetica Neue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sz="5400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Regolazione privata e sistemi giuridici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sz="5400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Governance pubblica e sistemi di giustizia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5400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Accorpa diverse materie di ricerca in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2</a:t>
            </a:r>
            <a:r>
              <a:rPr kumimoji="0" lang="it-IT" sz="5400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 macro-aree, riconducibili all’area CUN 12, </a:t>
            </a:r>
            <a:r>
              <a:rPr kumimoji="0" lang="it-IT" sz="5400" b="1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Scienze giuridiche</a:t>
            </a:r>
            <a:r>
              <a:rPr kumimoji="0" lang="it-IT" sz="5400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. 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Ciò permette: approfondimento tematico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specialistico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e un </a:t>
            </a:r>
            <a:r>
              <a:rPr kumimoji="0" lang="it-IT" sz="5400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appro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ccio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multidisciplinare.</a:t>
            </a:r>
          </a:p>
          <a:p>
            <a:pPr algn="l"/>
            <a:r>
              <a:rPr lang="it-IT" sz="5400" b="1" dirty="0">
                <a:solidFill>
                  <a:srgbClr val="FF0000"/>
                </a:solidFill>
                <a:latin typeface="Work Sans" pitchFamily="2" charset="0"/>
              </a:rPr>
              <a:t>Con quali prospettive occupazionali?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 Attività di ricerca accademica ed </a:t>
            </a:r>
            <a:r>
              <a:rPr lang="it-IT" sz="5400" dirty="0" err="1">
                <a:solidFill>
                  <a:srgbClr val="0033CC"/>
                </a:solidFill>
                <a:latin typeface="Work Sans" pitchFamily="2" charset="0"/>
              </a:rPr>
              <a:t>extraccademica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, professioni giuridiche (avvocatura, magistratura, notariato, consulenza del lavoro, ecc.), carriera nella pubblica amministrazione, nelle imprese private, nelle Istituzioni, Professioni emergenti.</a:t>
            </a:r>
          </a:p>
        </p:txBody>
      </p:sp>
    </p:spTree>
    <p:extLst>
      <p:ext uri="{BB962C8B-B14F-4D97-AF65-F5344CB8AC3E}">
        <p14:creationId xmlns:p14="http://schemas.microsoft.com/office/powerpoint/2010/main" val="53768417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73F4D0-960A-47A5-BB59-BB033BC23982}"/>
              </a:ext>
            </a:extLst>
          </p:cNvPr>
          <p:cNvSpPr txBox="1"/>
          <p:nvPr/>
        </p:nvSpPr>
        <p:spPr>
          <a:xfrm>
            <a:off x="7386918" y="1222091"/>
            <a:ext cx="15196635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Struttura del Dottorato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CD46D1-99A9-4823-80A2-6E4D5EB255E0}"/>
              </a:ext>
            </a:extLst>
          </p:cNvPr>
          <p:cNvSpPr txBox="1"/>
          <p:nvPr/>
        </p:nvSpPr>
        <p:spPr>
          <a:xfrm>
            <a:off x="2581834" y="4080231"/>
            <a:ext cx="21533225" cy="75815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5400" i="1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1. Curriculum</a:t>
            </a:r>
            <a:r>
              <a:rPr kumimoji="0" lang="it-IT" sz="5400" b="1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 </a:t>
            </a:r>
            <a:r>
              <a:rPr kumimoji="0" lang="it-IT" sz="5400" b="1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highlight>
                  <a:srgbClr val="FFFF00"/>
                </a:highlight>
                <a:uFillTx/>
                <a:latin typeface="Work Sans" pitchFamily="2" charset="0"/>
                <a:sym typeface="Helvetica Neue"/>
              </a:rPr>
              <a:t>Regolazione</a:t>
            </a:r>
            <a:r>
              <a:rPr kumimoji="0" lang="it-IT" sz="5400" b="1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 privata e sistemi giuridici</a:t>
            </a:r>
            <a:endParaRPr kumimoji="0" lang="it-IT" sz="5400" b="0" i="0" u="none" strike="noStrike" cap="none" spc="0" normalizeH="0" baseline="0" dirty="0">
              <a:ln>
                <a:noFill/>
              </a:ln>
              <a:solidFill>
                <a:srgbClr val="0033CC"/>
              </a:solidFill>
              <a:effectLst/>
              <a:uFillTx/>
              <a:latin typeface="Work Sans" pitchFamily="2" charset="0"/>
              <a:sym typeface="Helvetica Neue"/>
            </a:endParaRP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GIUR-01/A – Diritto privato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GIUR-02/A – </a:t>
            </a:r>
            <a:r>
              <a:rPr lang="it-IT" sz="5400" dirty="0">
                <a:solidFill>
                  <a:srgbClr val="0033CC"/>
                </a:solidFill>
                <a:highlight>
                  <a:srgbClr val="00FF00"/>
                </a:highlight>
                <a:latin typeface="Work Sans" pitchFamily="2" charset="0"/>
              </a:rPr>
              <a:t>Diritto commerciale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GIUR-02/B – Diritto della navigazione e dei trasporti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GIUR-03/B – Diritto agrario e alimentare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GIUR-04/A – </a:t>
            </a:r>
            <a:r>
              <a:rPr lang="it-IT" sz="5400" dirty="0">
                <a:solidFill>
                  <a:srgbClr val="0033CC"/>
                </a:solidFill>
                <a:highlight>
                  <a:srgbClr val="00FF00"/>
                </a:highlight>
                <a:latin typeface="Work Sans" pitchFamily="2" charset="0"/>
              </a:rPr>
              <a:t>Diritto del lavoro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GIUR-11/A – Diritto privato comparato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GIUR-15/A – Diritto romano e fondamenti del diritto europeo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GIUR-17/A – Filosofia del diritto.</a:t>
            </a:r>
          </a:p>
        </p:txBody>
      </p:sp>
    </p:spTree>
    <p:extLst>
      <p:ext uri="{BB962C8B-B14F-4D97-AF65-F5344CB8AC3E}">
        <p14:creationId xmlns:p14="http://schemas.microsoft.com/office/powerpoint/2010/main" val="365636083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73F4D0-960A-47A5-BB59-BB033BC23982}"/>
              </a:ext>
            </a:extLst>
          </p:cNvPr>
          <p:cNvSpPr txBox="1"/>
          <p:nvPr/>
        </p:nvSpPr>
        <p:spPr>
          <a:xfrm>
            <a:off x="7386918" y="1222091"/>
            <a:ext cx="15196635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Struttura del Dottorato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CD46D1-99A9-4823-80A2-6E4D5EB255E0}"/>
              </a:ext>
            </a:extLst>
          </p:cNvPr>
          <p:cNvSpPr txBox="1"/>
          <p:nvPr/>
        </p:nvSpPr>
        <p:spPr>
          <a:xfrm>
            <a:off x="2581834" y="4076698"/>
            <a:ext cx="20582965" cy="84125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5400" i="1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2. Curriculum</a:t>
            </a:r>
            <a:r>
              <a:rPr kumimoji="0" lang="it-IT" sz="5400" b="1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 </a:t>
            </a:r>
            <a:r>
              <a:rPr kumimoji="0" lang="it-IT" sz="5400" b="1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highlight>
                  <a:srgbClr val="FFFF00"/>
                </a:highlight>
                <a:uFillTx/>
                <a:latin typeface="Work Sans" pitchFamily="2" charset="0"/>
                <a:sym typeface="Helvetica Neue"/>
              </a:rPr>
              <a:t>Governanc</a:t>
            </a:r>
            <a:r>
              <a:rPr lang="it-IT" sz="5400" b="1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e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 pubblica e sistemi di giustizia</a:t>
            </a:r>
            <a:endParaRPr kumimoji="0" lang="it-IT" sz="5400" b="0" i="0" u="none" strike="noStrike" cap="none" spc="0" normalizeH="0" baseline="0" dirty="0">
              <a:ln>
                <a:noFill/>
              </a:ln>
              <a:solidFill>
                <a:srgbClr val="0033CC"/>
              </a:solidFill>
              <a:effectLst/>
              <a:uFillTx/>
              <a:latin typeface="Work Sans" pitchFamily="2" charset="0"/>
              <a:sym typeface="Helvetica Neue"/>
            </a:endParaRP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GIUR-05/A – </a:t>
            </a:r>
            <a:r>
              <a:rPr lang="it-IT" sz="5400" dirty="0">
                <a:solidFill>
                  <a:srgbClr val="0033CC"/>
                </a:solidFill>
                <a:highlight>
                  <a:srgbClr val="00FF00"/>
                </a:highlight>
                <a:latin typeface="Work Sans" pitchFamily="2" charset="0"/>
              </a:rPr>
              <a:t>Diritto costituzionale e pubblico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GIUR-06/A – Diritto amministrativo e pubblico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GIUR-08/A – </a:t>
            </a:r>
            <a:r>
              <a:rPr lang="it-IT" sz="5400" dirty="0">
                <a:solidFill>
                  <a:srgbClr val="0033CC"/>
                </a:solidFill>
                <a:highlight>
                  <a:srgbClr val="00FF00"/>
                </a:highlight>
                <a:latin typeface="Work Sans" pitchFamily="2" charset="0"/>
              </a:rPr>
              <a:t>Diritto tributario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GIUR-09/A – </a:t>
            </a:r>
            <a:r>
              <a:rPr lang="it-IT" sz="5400" dirty="0">
                <a:solidFill>
                  <a:srgbClr val="0033CC"/>
                </a:solidFill>
                <a:highlight>
                  <a:srgbClr val="00FF00"/>
                </a:highlight>
                <a:latin typeface="Work Sans" pitchFamily="2" charset="0"/>
              </a:rPr>
              <a:t>Diritto internazionale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GIUR-10/A – </a:t>
            </a:r>
            <a:r>
              <a:rPr lang="it-IT" sz="5400" dirty="0">
                <a:solidFill>
                  <a:srgbClr val="0033CC"/>
                </a:solidFill>
                <a:highlight>
                  <a:srgbClr val="00FF00"/>
                </a:highlight>
                <a:latin typeface="Work Sans" pitchFamily="2" charset="0"/>
              </a:rPr>
              <a:t>Diritto dell'Unione europea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GIUR-11/B – Diritto pubblico comparato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GIUR-12/A – </a:t>
            </a:r>
            <a:r>
              <a:rPr lang="it-IT" sz="5400" dirty="0">
                <a:solidFill>
                  <a:srgbClr val="0033CC"/>
                </a:solidFill>
                <a:highlight>
                  <a:srgbClr val="00FF00"/>
                </a:highlight>
                <a:latin typeface="Work Sans" pitchFamily="2" charset="0"/>
              </a:rPr>
              <a:t>Diritto processuale civile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GIUR-13/A – </a:t>
            </a:r>
            <a:r>
              <a:rPr lang="it-IT" sz="5400" dirty="0">
                <a:solidFill>
                  <a:srgbClr val="0033CC"/>
                </a:solidFill>
                <a:highlight>
                  <a:srgbClr val="00FF00"/>
                </a:highlight>
                <a:latin typeface="Work Sans" pitchFamily="2" charset="0"/>
              </a:rPr>
              <a:t>Diritto processuale penale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GIUR-14/A – Diritto penale.</a:t>
            </a:r>
          </a:p>
        </p:txBody>
      </p:sp>
    </p:spTree>
    <p:extLst>
      <p:ext uri="{BB962C8B-B14F-4D97-AF65-F5344CB8AC3E}">
        <p14:creationId xmlns:p14="http://schemas.microsoft.com/office/powerpoint/2010/main" val="48527685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73F4D0-960A-47A5-BB59-BB033BC23982}"/>
              </a:ext>
            </a:extLst>
          </p:cNvPr>
          <p:cNvSpPr txBox="1"/>
          <p:nvPr/>
        </p:nvSpPr>
        <p:spPr>
          <a:xfrm>
            <a:off x="7386918" y="1222091"/>
            <a:ext cx="15196635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Progetto formativo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CD46D1-99A9-4823-80A2-6E4D5EB255E0}"/>
              </a:ext>
            </a:extLst>
          </p:cNvPr>
          <p:cNvSpPr txBox="1"/>
          <p:nvPr/>
        </p:nvSpPr>
        <p:spPr>
          <a:xfrm>
            <a:off x="2581835" y="4080232"/>
            <a:ext cx="20188518" cy="75815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kumimoji="0" lang="it-IT" sz="540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Il progetto formativo, nell’arco di </a:t>
            </a:r>
            <a:r>
              <a:rPr kumimoji="0" lang="it-IT" sz="5400" b="1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3 anni</a:t>
            </a:r>
            <a:r>
              <a:rPr kumimoji="0" lang="it-IT" sz="540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,</a:t>
            </a:r>
            <a:r>
              <a:rPr kumimoji="0" lang="it-IT" sz="5400" b="1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prevede</a:t>
            </a:r>
            <a:r>
              <a:rPr kumimoji="0" lang="it-IT" sz="5400" b="0" i="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:</a:t>
            </a:r>
          </a:p>
          <a:p>
            <a:pPr marL="342900" marR="0" indent="-3429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Lo sviluppo, sotto la guida del Supervisore, di un </a:t>
            </a:r>
            <a:r>
              <a:rPr lang="it-IT" sz="5400" b="1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programma di ricerca individuale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riferito ad un ambito disciplinare specifico (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SSD GIUR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) fra quelli del Corso;</a:t>
            </a:r>
            <a:endParaRPr lang="it-IT" sz="5400" b="1" dirty="0">
              <a:solidFill>
                <a:srgbClr val="0033CC"/>
              </a:solidFill>
              <a:latin typeface="Work Sans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Il programma di ricerca individuale si conclude con la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stesura della </a:t>
            </a:r>
            <a:r>
              <a:rPr lang="it-IT" sz="5400" b="1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TESI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. La tesi, redatta in lingua italiana o inglese, deve contribuire all'avanzamento delle conoscenze o delle metodologie nel campo di indagine prescelto.</a:t>
            </a:r>
            <a:endParaRPr kumimoji="0" lang="it-IT" sz="5400" b="0" i="0" u="none" strike="noStrike" cap="none" spc="0" normalizeH="0" baseline="0" dirty="0">
              <a:ln>
                <a:noFill/>
              </a:ln>
              <a:solidFill>
                <a:srgbClr val="0033CC"/>
              </a:solidFill>
              <a:effectLst/>
              <a:uFillTx/>
              <a:latin typeface="Work Sans" pitchFamily="2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24379287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73F4D0-960A-47A5-BB59-BB033BC23982}"/>
              </a:ext>
            </a:extLst>
          </p:cNvPr>
          <p:cNvSpPr txBox="1"/>
          <p:nvPr/>
        </p:nvSpPr>
        <p:spPr>
          <a:xfrm>
            <a:off x="7386918" y="1222091"/>
            <a:ext cx="15196635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Attività didattica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CD46D1-99A9-4823-80A2-6E4D5EB255E0}"/>
              </a:ext>
            </a:extLst>
          </p:cNvPr>
          <p:cNvSpPr txBox="1"/>
          <p:nvPr/>
        </p:nvSpPr>
        <p:spPr>
          <a:xfrm>
            <a:off x="2581834" y="3454864"/>
            <a:ext cx="20728962" cy="92435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La frequenza di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attività didattiche,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di livello dottorale complementare alla ricerca, non inferiori a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30 CFU:</a:t>
            </a:r>
          </a:p>
          <a:p>
            <a:pPr marL="685800" marR="0" indent="-6858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Almeno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9 CFU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 su </a:t>
            </a:r>
            <a:r>
              <a:rPr lang="it-IT" sz="5400" b="1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corsi specialistici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di carattere generale e nel SSD;</a:t>
            </a:r>
          </a:p>
          <a:p>
            <a:pPr marL="685800" marR="0" indent="-6858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it-IT" sz="540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Almeno </a:t>
            </a:r>
            <a:r>
              <a:rPr kumimoji="0" lang="it-IT" sz="5400" b="1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10 CFU </a:t>
            </a:r>
            <a:r>
              <a:rPr kumimoji="0" lang="it-IT" sz="540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acquisiti con la frequenza di corsi e seminari </a:t>
            </a:r>
            <a:r>
              <a:rPr kumimoji="0" lang="it-IT" sz="5400" b="1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highlight>
                  <a:srgbClr val="FFFF00"/>
                </a:highlight>
                <a:uFillTx/>
                <a:latin typeface="Work Sans" pitchFamily="2" charset="0"/>
                <a:sym typeface="Helvetica Neue"/>
              </a:rPr>
              <a:t>trasversali</a:t>
            </a:r>
            <a:r>
              <a:rPr kumimoji="0" lang="it-IT" sz="5400" u="none" strike="noStrike" cap="none" spc="0" normalizeH="0" baseline="0" dirty="0">
                <a:ln>
                  <a:noFill/>
                </a:ln>
                <a:solidFill>
                  <a:srgbClr val="0033CC"/>
                </a:solidFill>
                <a:effectLst/>
                <a:uFillTx/>
                <a:latin typeface="Work Sans" pitchFamily="2" charset="0"/>
                <a:sym typeface="Helvetica Neue"/>
              </a:rPr>
              <a:t> programmati dall’Ateneo;</a:t>
            </a:r>
          </a:p>
          <a:p>
            <a:pPr marL="685800" indent="-685800" algn="l">
              <a:buFontTx/>
              <a:buChar char="-"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Almeno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11 CFU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 acquisiti con la partecipazione a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seminari e convegni, ecc.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organizzati Università, altri Enti, Associazioni scientifiche;</a:t>
            </a:r>
          </a:p>
          <a:p>
            <a:pPr marL="685800" marR="0" indent="-6858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Altre attività didattiche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fuori offerta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, purché </a:t>
            </a:r>
            <a:r>
              <a:rPr lang="it-IT" sz="5400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autorizzate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 dal Supervisore.</a:t>
            </a:r>
          </a:p>
        </p:txBody>
      </p:sp>
    </p:spTree>
    <p:extLst>
      <p:ext uri="{BB962C8B-B14F-4D97-AF65-F5344CB8AC3E}">
        <p14:creationId xmlns:p14="http://schemas.microsoft.com/office/powerpoint/2010/main" val="172155595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504AB-CCCE-FCB8-F910-6701FB8A0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3879FDD3-5CD8-4483-E314-3CCE8F53F1B0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1091939C-4225-219A-4A51-1017E1EFEFC6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20DD3FC1-681D-29FF-717A-E0E74D0F6E61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A1D70AA5-F0AE-1506-2E85-93B4860D98AC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35E3FAF-0E96-B8A8-D37B-22006E166D82}"/>
              </a:ext>
            </a:extLst>
          </p:cNvPr>
          <p:cNvSpPr txBox="1"/>
          <p:nvPr/>
        </p:nvSpPr>
        <p:spPr>
          <a:xfrm>
            <a:off x="7386918" y="1222091"/>
            <a:ext cx="15196635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Didattica 2026-2027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AF94441-F869-ACA3-8936-89ADF0CAA810}"/>
              </a:ext>
            </a:extLst>
          </p:cNvPr>
          <p:cNvSpPr txBox="1"/>
          <p:nvPr/>
        </p:nvSpPr>
        <p:spPr>
          <a:xfrm>
            <a:off x="2725541" y="4004954"/>
            <a:ext cx="20657444" cy="68736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it-IT" sz="4400" b="1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INNOVAZIONE E DIRITTO: </a:t>
            </a:r>
          </a:p>
          <a:p>
            <a:pPr algn="l"/>
            <a:r>
              <a:rPr lang="it-IT" sz="4400" b="1" dirty="0">
                <a:solidFill>
                  <a:srgbClr val="0033CC"/>
                </a:solidFill>
                <a:latin typeface="Work Sans" pitchFamily="2" charset="0"/>
              </a:rPr>
              <a:t>TRA DOGMATICA GIURIDICA E LEGAL HACKING, </a:t>
            </a:r>
            <a:r>
              <a:rPr lang="it-IT" sz="4400" b="1" dirty="0"/>
              <a:t> </a:t>
            </a:r>
            <a:r>
              <a:rPr lang="it-IT" sz="4400" dirty="0">
                <a:solidFill>
                  <a:srgbClr val="0033CC"/>
                </a:solidFill>
                <a:latin typeface="Work Sans" pitchFamily="2" charset="0"/>
              </a:rPr>
              <a:t>quale applicazione di mentalità creativa, tecnologia e design per risolvere problemi legali, migliorare i sistemi giuridici e rendere la legge più accessibile. 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sz="4400" dirty="0">
                <a:solidFill>
                  <a:srgbClr val="0033CC"/>
                </a:solidFill>
                <a:latin typeface="Work Sans" pitchFamily="2" charset="0"/>
              </a:rPr>
              <a:t>L'obiettivo è la formazione di base di un professionista della ricerca "a tutto tondo", rafforzando l’approccio multidisciplinare, interdisciplinare e transdisciplinare dei frequentanti;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it-IT" sz="4400" dirty="0">
                <a:solidFill>
                  <a:srgbClr val="0033CC"/>
                </a:solidFill>
                <a:latin typeface="Work Sans" pitchFamily="2" charset="0"/>
              </a:rPr>
              <a:t>Parte generale e parti specialistiche (</a:t>
            </a:r>
            <a:r>
              <a:rPr lang="it-IT" sz="4400" b="1" dirty="0">
                <a:solidFill>
                  <a:srgbClr val="0033CC"/>
                </a:solidFill>
                <a:latin typeface="Work Sans" pitchFamily="2" charset="0"/>
              </a:rPr>
              <a:t>Regolazione e Governance</a:t>
            </a:r>
            <a:r>
              <a:rPr lang="it-IT" sz="4400" dirty="0">
                <a:solidFill>
                  <a:srgbClr val="0033CC"/>
                </a:solidFill>
                <a:latin typeface="Work Sans" pitchFamily="2" charset="0"/>
              </a:rPr>
              <a:t>), con il coinvolgimento di docenti interni ed esterni, oltre a seminari e convegni specialistici e trasversali. </a:t>
            </a:r>
          </a:p>
        </p:txBody>
      </p:sp>
    </p:spTree>
    <p:extLst>
      <p:ext uri="{BB962C8B-B14F-4D97-AF65-F5344CB8AC3E}">
        <p14:creationId xmlns:p14="http://schemas.microsoft.com/office/powerpoint/2010/main" val="388489249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73F4D0-960A-47A5-BB59-BB033BC23982}"/>
              </a:ext>
            </a:extLst>
          </p:cNvPr>
          <p:cNvSpPr txBox="1"/>
          <p:nvPr/>
        </p:nvSpPr>
        <p:spPr>
          <a:xfrm>
            <a:off x="7386918" y="1222091"/>
            <a:ext cx="15196635" cy="14106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8500" b="1" kern="1200" dirty="0">
                <a:solidFill>
                  <a:srgbClr val="1D00FF"/>
                </a:solidFill>
                <a:latin typeface="Work Sans" pitchFamily="2" charset="0"/>
                <a:ea typeface="+mj-ea"/>
                <a:cs typeface="+mj-cs"/>
              </a:rPr>
              <a:t>Svolgimento del concorso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CD46D1-99A9-4823-80A2-6E4D5EB255E0}"/>
              </a:ext>
            </a:extLst>
          </p:cNvPr>
          <p:cNvSpPr txBox="1"/>
          <p:nvPr/>
        </p:nvSpPr>
        <p:spPr>
          <a:xfrm>
            <a:off x="2629288" y="3638552"/>
            <a:ext cx="20846531" cy="84125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La valutazione della Commissione accerta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l’attitudine alla ricerca scientifica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e la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preparazione di base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per il corso.</a:t>
            </a:r>
          </a:p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Il concorso si articola in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due fasi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: </a:t>
            </a:r>
          </a:p>
          <a:p>
            <a:pPr marL="685800" marR="0" indent="-6858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Valutazione dei titoli </a:t>
            </a:r>
          </a:p>
          <a:p>
            <a:pPr marL="685800" marR="0" indent="-68580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5400" b="1" dirty="0">
                <a:solidFill>
                  <a:srgbClr val="0033CC"/>
                </a:solidFill>
                <a:highlight>
                  <a:srgbClr val="FFFF00"/>
                </a:highlight>
                <a:latin typeface="Work Sans" pitchFamily="2" charset="0"/>
              </a:rPr>
              <a:t>Prova orale: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in presenza, in lingua italiana, discussione su:</a:t>
            </a:r>
          </a:p>
          <a:p>
            <a:pPr marL="685800" indent="-685800" algn="l">
              <a:buFontTx/>
              <a:buChar char="-"/>
            </a:pP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Progetto di ricerca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allegato alla domanda di partecipazione</a:t>
            </a:r>
          </a:p>
          <a:p>
            <a:pPr marL="685800" indent="-685800" algn="l">
              <a:buFontTx/>
              <a:buChar char="-"/>
            </a:pP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Titoli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 allegati </a:t>
            </a:r>
          </a:p>
          <a:p>
            <a:pPr marL="685800" indent="-685800" algn="l">
              <a:buFontTx/>
              <a:buChar char="-"/>
            </a:pP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Domande inerenti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tematiche generali riconducibili agli SSD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indicati </a:t>
            </a: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nella domanda di partecipazione </a:t>
            </a:r>
          </a:p>
          <a:p>
            <a:pPr marL="685800" indent="-685800" algn="l">
              <a:buFontTx/>
              <a:buChar char="-"/>
            </a:pPr>
            <a:r>
              <a:rPr lang="it-IT" sz="5400" dirty="0">
                <a:solidFill>
                  <a:srgbClr val="0033CC"/>
                </a:solidFill>
                <a:latin typeface="Work Sans" pitchFamily="2" charset="0"/>
              </a:rPr>
              <a:t>Conoscenza della </a:t>
            </a:r>
            <a:r>
              <a:rPr lang="it-IT" sz="5400" b="1" dirty="0">
                <a:solidFill>
                  <a:srgbClr val="0033CC"/>
                </a:solidFill>
                <a:latin typeface="Work Sans" pitchFamily="2" charset="0"/>
              </a:rPr>
              <a:t>lingua inglese.</a:t>
            </a:r>
            <a:endParaRPr lang="it-IT" sz="5400" dirty="0">
              <a:solidFill>
                <a:srgbClr val="0033CC"/>
              </a:solidFill>
              <a:latin typeface="Work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76861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WorkSans-Bold"/>
        <a:ea typeface="WorkSans-Bold"/>
        <a:cs typeface="WorkSans-Bold"/>
      </a:majorFont>
      <a:minorFont>
        <a:latin typeface="WorkSans-Bold"/>
        <a:ea typeface="WorkSans-Bold"/>
        <a:cs typeface="WorkSans-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WorkSans-Bold"/>
        <a:ea typeface="WorkSans-Bold"/>
        <a:cs typeface="WorkSans-Bold"/>
      </a:majorFont>
      <a:minorFont>
        <a:latin typeface="WorkSans-Bold"/>
        <a:ea typeface="WorkSans-Bold"/>
        <a:cs typeface="WorkSans-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951</Words>
  <Application>Microsoft Macintosh PowerPoint</Application>
  <PresentationFormat>Personalizzato</PresentationFormat>
  <Paragraphs>90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WorkSans-Bold</vt:lpstr>
      <vt:lpstr>Arial</vt:lpstr>
      <vt:lpstr>Helvetica</vt:lpstr>
      <vt:lpstr>Helvetica Neue</vt:lpstr>
      <vt:lpstr>Work Sans</vt:lpstr>
      <vt:lpstr>Work Sans Medium</vt:lpstr>
      <vt:lpstr>21_BasicWhite</vt:lpstr>
      <vt:lpstr>DOTTORATO IN DIRITTO   PER L’INNOVAZIONE   NELLO SPAZIO GIURIDICO EUROPEO  (42° ciclo)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Grazie alla collaborazione della dottoranda Gioia CODOGNOTTO  e del dottorando Matteo FELTRIN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presentazione da scrivere su più righe massimo tre righe</dc:title>
  <dc:creator>Sabrina Di Santolo</dc:creator>
  <cp:lastModifiedBy>Marina Brollo</cp:lastModifiedBy>
  <cp:revision>81</cp:revision>
  <dcterms:modified xsi:type="dcterms:W3CDTF">2026-04-22T07:46:00Z</dcterms:modified>
</cp:coreProperties>
</file>