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68" r:id="rId4"/>
    <p:sldId id="369" r:id="rId5"/>
    <p:sldId id="257" r:id="rId6"/>
    <p:sldId id="371" r:id="rId7"/>
    <p:sldId id="264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0A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53" d="100"/>
          <a:sy n="53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pertina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pertina-bianc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433FF"/>
                </a:solidFill>
              </a:defRPr>
            </a:lvl1pPr>
          </a:lstStyle>
          <a:p>
            <a:r>
              <a:t>Titolo presentazione</a:t>
            </a:r>
          </a:p>
        </p:txBody>
      </p:sp>
      <p:pic>
        <p:nvPicPr>
          <p:cNvPr id="21" name="logo-universita-blu.png" descr="logo-universita-bl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zione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logo-uniud-bianco.png" descr="logo-uniud-bi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3" y="613663"/>
            <a:ext cx="3075599" cy="658261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uo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748974-6F3D-C34F-AC7B-0B0F9560E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A31B34-6BA8-744C-B83B-66A1661C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18E0BC-DF5E-1246-BBF5-F02A6BEE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8EB9-81CC-5C49-9544-1EC13ECDF4C9}" type="datetimeFigureOut">
              <a:rPr lang="it-IT" smtClean="0"/>
              <a:t>30/04/2026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ACC3B7-0A9E-4E42-82AE-3565E414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882142-702B-B944-B235-47FCA753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74155" y="13076008"/>
            <a:ext cx="423193" cy="379591"/>
          </a:xfrm>
        </p:spPr>
        <p:txBody>
          <a:bodyPr/>
          <a:lstStyle/>
          <a:p>
            <a:fld id="{F0FEDC1A-FFED-0C44-BAA7-04A4126DB4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636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8374191" y="2346391"/>
            <a:ext cx="15329833" cy="631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Titolo presentazione</a:t>
            </a:r>
          </a:p>
        </p:txBody>
      </p:sp>
      <p:pic>
        <p:nvPicPr>
          <p:cNvPr id="3" name="logo-universita-bianco.png" descr="logo-universita-bianc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7" r:id="rId4"/>
    <p:sldLayoutId id="2147483658" r:id="rId5"/>
  </p:sldLayoutIdLst>
  <p:transition spd="med"/>
  <p:txStyles>
    <p:titleStyle>
      <a:lvl1pPr marL="0" marR="0" indent="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1pPr>
      <a:lvl2pPr marL="0" marR="0" indent="457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2pPr>
      <a:lvl3pPr marL="0" marR="0" indent="914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3pPr>
      <a:lvl4pPr marL="0" marR="0" indent="1371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4pPr>
      <a:lvl5pPr marL="0" marR="0" indent="18288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5pPr>
      <a:lvl6pPr marL="0" marR="0" indent="22860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6pPr>
      <a:lvl7pPr marL="0" marR="0" indent="2743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7pPr>
      <a:lvl8pPr marL="0" marR="0" indent="3200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8pPr>
      <a:lvl9pPr marL="0" marR="0" indent="3657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9pPr>
    </p:titleStyle>
    <p:bodyStyle>
      <a:lvl1pPr marL="0" marR="0" indent="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457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914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1371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18288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22860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2743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3200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3657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5694786" y="3580576"/>
            <a:ext cx="17824433" cy="6311305"/>
          </a:xfrm>
          <a:prstGeom prst="rect">
            <a:avLst/>
          </a:prstGeom>
        </p:spPr>
        <p:txBody>
          <a:bodyPr/>
          <a:lstStyle/>
          <a:p>
            <a:r>
              <a:rPr lang="it-IT" dirty="0">
                <a:latin typeface="Work Sans" pitchFamily="2" charset="77"/>
              </a:rPr>
              <a:t>Open PhD 2026</a:t>
            </a:r>
            <a:br>
              <a:rPr lang="it-IT" dirty="0">
                <a:latin typeface="Work Sans" pitchFamily="2" charset="77"/>
              </a:rPr>
            </a:b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Presentazione Dottorati di ricerca </a:t>
            </a: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2026/27 42° ciclo</a:t>
            </a:r>
            <a:endParaRPr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84778"/>
            <a:ext cx="2468625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</a:t>
            </a:r>
            <a:r>
              <a:rPr lang="it-IT" dirty="0">
                <a:latin typeface="Work Sans" pitchFamily="2" charset="77"/>
              </a:rPr>
              <a:t>9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5607119" y="4741909"/>
            <a:ext cx="16983505" cy="6311305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Delegato per la ricerca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 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Prof. Francesco Pitassio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br>
              <a:rPr lang="it-IT" dirty="0">
                <a:latin typeface="Work Sans" pitchFamily="2" charset="77"/>
              </a:rPr>
            </a:b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0" marR="0" lvl="0" indent="0" algn="l" defTabSz="825500" rtl="0" eaLnBrk="1" fontAlgn="auto" latinLnBrk="0" hangingPunct="0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kumimoji="0" sz="5100" b="0" i="0" u="none" strike="noStrike" kern="0" cap="none" spc="0" normalizeH="0" baseline="0" noProof="0" dirty="0">
              <a:ln>
                <a:noFill/>
              </a:ln>
              <a:solidFill>
                <a:srgbClr val="B3B6B7"/>
              </a:solidFill>
              <a:effectLst/>
              <a:uLnTx/>
              <a:uFillTx/>
              <a:latin typeface="Work Sans Medium" pitchFamily="2" charset="77"/>
              <a:cs typeface="Helvetica"/>
              <a:sym typeface="Helvetica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2468625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all" spc="0" normalizeH="0" baseline="0" noProof="0" dirty="0">
                <a:ln>
                  <a:noFill/>
                </a:ln>
                <a:solidFill>
                  <a:srgbClr val="0433FF"/>
                </a:solidFill>
                <a:effectLst/>
                <a:uLnTx/>
                <a:uFillTx/>
                <a:latin typeface="Work Sans" pitchFamily="2" charset="77"/>
                <a:sym typeface="WorkSans-Bold"/>
              </a:rPr>
              <a:t>Udine, </a:t>
            </a:r>
            <a:r>
              <a:rPr kumimoji="0" lang="it-IT" sz="1600" b="1" i="0" u="none" strike="noStrike" kern="0" cap="all" spc="0" normalizeH="0" baseline="0" noProof="0" dirty="0">
                <a:ln>
                  <a:noFill/>
                </a:ln>
                <a:solidFill>
                  <a:srgbClr val="0433FF"/>
                </a:solidFill>
                <a:effectLst/>
                <a:uLnTx/>
                <a:uFillTx/>
                <a:latin typeface="Work Sans" pitchFamily="2" charset="77"/>
                <a:sym typeface="WorkSans-Bold"/>
              </a:rPr>
              <a:t>29 aprile 2026</a:t>
            </a: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0" marR="0" lvl="0" indent="0" algn="l" defTabSz="825500" rtl="0" eaLnBrk="1" fontAlgn="auto" latinLnBrk="0" hangingPunct="0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kumimoji="0" sz="1600" b="1" i="0" u="none" strike="noStrike" kern="0" cap="all" spc="0" normalizeH="0" baseline="0" noProof="0" dirty="0">
              <a:ln>
                <a:noFill/>
              </a:ln>
              <a:solidFill>
                <a:srgbClr val="0433FF"/>
              </a:solidFill>
              <a:effectLst/>
              <a:uLnTx/>
              <a:uFillTx/>
              <a:latin typeface="Work Sans" pitchFamily="2" charset="77"/>
              <a:sym typeface="WorkSans-Bold"/>
            </a:endParaRPr>
          </a:p>
        </p:txBody>
      </p:sp>
      <p:sp>
        <p:nvSpPr>
          <p:cNvPr id="100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0433FF"/>
            </a:solidFill>
            <a:miter lim="400000"/>
          </a:ln>
        </p:spPr>
        <p:txBody>
          <a:bodyPr lIns="50800" tIns="50800" rIns="50800" bIns="50800" anchor="ctr"/>
          <a:lstStyle/>
          <a:p>
            <a:pPr marL="0" marR="0" lvl="0" indent="0" algn="ctr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0440619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title"/>
          </p:nvPr>
        </p:nvSpPr>
        <p:spPr>
          <a:xfrm>
            <a:off x="1492395" y="2725431"/>
            <a:ext cx="11092717" cy="8265138"/>
          </a:xfrm>
          <a:prstGeom prst="rect">
            <a:avLst/>
          </a:prstGeom>
          <a:ln w="38100">
            <a:noFill/>
          </a:ln>
          <a:effectLst>
            <a:glow rad="101600">
              <a:srgbClr val="0000FF">
                <a:alpha val="60000"/>
              </a:srgbClr>
            </a:glow>
          </a:effectLst>
        </p:spPr>
        <p:txBody>
          <a:bodyPr>
            <a:normAutofit fontScale="90000"/>
          </a:bodyPr>
          <a:lstStyle/>
          <a:p>
            <a:r>
              <a:rPr lang="it-IT" sz="3800" dirty="0">
                <a:latin typeface="Work Sans" pitchFamily="2" charset="77"/>
              </a:rPr>
              <a:t>AREA SOCIAL SCIENCES AND HUMANITIES </a:t>
            </a:r>
            <a:br>
              <a:rPr lang="it-IT" sz="3800" dirty="0">
                <a:latin typeface="Work Sans" pitchFamily="2" charset="77"/>
              </a:rPr>
            </a:br>
            <a:r>
              <a:rPr lang="it-IT" sz="3800" b="0" dirty="0">
                <a:latin typeface="Work Sans" pitchFamily="2" charset="77"/>
              </a:rPr>
              <a:t>Diritto  per l’innovazione nello spazio giuridico europeo</a:t>
            </a:r>
            <a:br>
              <a:rPr lang="it-IT" sz="3800" b="0" dirty="0">
                <a:latin typeface="Work Sans" pitchFamily="2" charset="77"/>
              </a:rPr>
            </a:br>
            <a:r>
              <a:rPr lang="it-IT" sz="3800" b="0" dirty="0">
                <a:latin typeface="Work Sans" pitchFamily="2" charset="77"/>
              </a:rPr>
              <a:t>Studi storici e filosofici</a:t>
            </a:r>
            <a:br>
              <a:rPr lang="it-IT" sz="3800" b="0" dirty="0">
                <a:latin typeface="Work Sans" pitchFamily="2" charset="77"/>
              </a:rPr>
            </a:br>
            <a:r>
              <a:rPr lang="it-IT" sz="3800" b="0" dirty="0">
                <a:latin typeface="Work Sans" pitchFamily="2" charset="77"/>
              </a:rPr>
              <a:t>Storia dell’arte, cinema, media audiovisivi e musica</a:t>
            </a:r>
            <a:br>
              <a:rPr lang="it-IT" sz="3800" b="0" dirty="0">
                <a:latin typeface="Work Sans" pitchFamily="2" charset="77"/>
              </a:rPr>
            </a:br>
            <a:r>
              <a:rPr lang="it-IT" sz="3800" b="0" dirty="0">
                <a:latin typeface="Work Sans" pitchFamily="2" charset="77"/>
              </a:rPr>
              <a:t>Studi linguistici e letterari</a:t>
            </a:r>
            <a:br>
              <a:rPr lang="it-IT" sz="6000" dirty="0">
                <a:latin typeface="Work Sans" pitchFamily="2" charset="77"/>
              </a:rPr>
            </a:br>
            <a:br>
              <a:rPr lang="it-IT" sz="6000" dirty="0">
                <a:latin typeface="Work Sans" pitchFamily="2" charset="77"/>
              </a:rPr>
            </a:br>
            <a:br>
              <a:rPr lang="it-IT" dirty="0">
                <a:latin typeface="Work Sans" pitchFamily="2" charset="77"/>
              </a:rPr>
            </a:br>
            <a:endParaRPr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468625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</a:t>
            </a:r>
            <a:r>
              <a:rPr lang="it-IT" dirty="0">
                <a:latin typeface="Work Sans" pitchFamily="2" charset="77"/>
              </a:rPr>
              <a:t>9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FF1A702-F27D-427A-A9D7-70ED6D373219}"/>
              </a:ext>
            </a:extLst>
          </p:cNvPr>
          <p:cNvSpPr txBox="1"/>
          <p:nvPr/>
        </p:nvSpPr>
        <p:spPr>
          <a:xfrm>
            <a:off x="7315201" y="530793"/>
            <a:ext cx="16160261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Dottorati di ricerca, </a:t>
            </a:r>
            <a:r>
              <a:rPr lang="it-IT" sz="5400" b="1" spc="-170" dirty="0" err="1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a.a</a:t>
            </a: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. 2026/27 (42° ciclo)</a:t>
            </a:r>
            <a:endParaRPr lang="it-IT" sz="5400" b="1" spc="-170" dirty="0">
              <a:solidFill>
                <a:srgbClr val="0433FF"/>
              </a:solidFill>
              <a:latin typeface="Work Sans" pitchFamily="2" charset="77"/>
              <a:ea typeface="+mn-ea"/>
              <a:cs typeface="+mn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8F0D983-CF46-4F54-A9BE-FFFECB7D0931}"/>
              </a:ext>
            </a:extLst>
          </p:cNvPr>
          <p:cNvSpPr txBox="1"/>
          <p:nvPr/>
        </p:nvSpPr>
        <p:spPr>
          <a:xfrm>
            <a:off x="11137392" y="3064035"/>
            <a:ext cx="12338070" cy="104131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AREA PHYSICALSCIENCES AND ENGINEERING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Informatica e intelligenza artificiale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dell’ingegneria energetica e ambientale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Ingegneria industriale e dell’informazione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matematiche e fisiche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AREA LIFE SCIENCES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Medicina molecolare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degli alimenti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e biotecnologie agrarie</a:t>
            </a: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34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34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Scienze mediche cliniche e traslazionali</a:t>
            </a:r>
          </a:p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987014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09AD6F6-82DB-4EF0-9560-09609FCB5DC3}"/>
              </a:ext>
            </a:extLst>
          </p:cNvPr>
          <p:cNvSpPr txBox="1"/>
          <p:nvPr/>
        </p:nvSpPr>
        <p:spPr>
          <a:xfrm>
            <a:off x="4025299" y="11872788"/>
            <a:ext cx="63658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Scienze matematiche e fisiche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Marina Cobal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ED91965-A5C7-4E76-8D37-33E693F7BFC6}"/>
              </a:ext>
            </a:extLst>
          </p:cNvPr>
          <p:cNvSpPr txBox="1"/>
          <p:nvPr/>
        </p:nvSpPr>
        <p:spPr>
          <a:xfrm>
            <a:off x="4025299" y="10792542"/>
            <a:ext cx="74494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Informatica e intelligenza artificiale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Alessandro Cimatti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5DAEF914-9A11-403C-9B14-1723998327A1}"/>
              </a:ext>
            </a:extLst>
          </p:cNvPr>
          <p:cNvSpPr txBox="1"/>
          <p:nvPr/>
        </p:nvSpPr>
        <p:spPr>
          <a:xfrm>
            <a:off x="14667476" y="2853038"/>
            <a:ext cx="86052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Ingegneria industriale e dell’informazione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Andrea Fusiello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49B4B591-22CB-448C-9B5B-2C310F6137C0}"/>
              </a:ext>
            </a:extLst>
          </p:cNvPr>
          <p:cNvSpPr txBox="1"/>
          <p:nvPr/>
        </p:nvSpPr>
        <p:spPr>
          <a:xfrm>
            <a:off x="4025299" y="5255259"/>
            <a:ext cx="84748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Storia dell’arte, cinema, media audiovisivi e musica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Simone Venturini</a:t>
            </a:r>
          </a:p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Studi storici e filosofici 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Andrea Zannini</a:t>
            </a:r>
          </a:p>
        </p:txBody>
      </p:sp>
      <p:pic>
        <p:nvPicPr>
          <p:cNvPr id="19" name="Immagine 18" descr="Immagine che contiene testo&#10;&#10;Descrizione generata automaticamente">
            <a:extLst>
              <a:ext uri="{FF2B5EF4-FFF2-40B4-BE49-F238E27FC236}">
                <a16:creationId xmlns:a16="http://schemas.microsoft.com/office/drawing/2014/main" id="{3CC400B8-6FD4-490A-99D8-812A6E7EF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049" y="8073320"/>
            <a:ext cx="2429326" cy="2172014"/>
          </a:xfrm>
          <a:prstGeom prst="rect">
            <a:avLst/>
          </a:prstGeom>
        </p:spPr>
      </p:pic>
      <p:grpSp>
        <p:nvGrpSpPr>
          <p:cNvPr id="20" name="Gruppo 19">
            <a:extLst>
              <a:ext uri="{FF2B5EF4-FFF2-40B4-BE49-F238E27FC236}">
                <a16:creationId xmlns:a16="http://schemas.microsoft.com/office/drawing/2014/main" id="{E214FE48-8E43-45D3-A02D-7DD275C1812E}"/>
              </a:ext>
            </a:extLst>
          </p:cNvPr>
          <p:cNvGrpSpPr/>
          <p:nvPr/>
        </p:nvGrpSpPr>
        <p:grpSpPr>
          <a:xfrm>
            <a:off x="11940676" y="5530876"/>
            <a:ext cx="11233093" cy="4832274"/>
            <a:chOff x="7083227" y="688510"/>
            <a:chExt cx="5865012" cy="2667334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C5304E11-E07F-4574-B8DF-8B4879167E31}"/>
                </a:ext>
              </a:extLst>
            </p:cNvPr>
            <p:cNvSpPr txBox="1"/>
            <p:nvPr/>
          </p:nvSpPr>
          <p:spPr>
            <a:xfrm>
              <a:off x="8558605" y="688510"/>
              <a:ext cx="3382316" cy="594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e biotecnologie agrarie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Stefano Bovolenta</a:t>
              </a:r>
              <a:endPara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A3E3B81C-B98D-481B-B9D9-FD931998C873}"/>
                </a:ext>
              </a:extLst>
            </p:cNvPr>
            <p:cNvSpPr txBox="1"/>
            <p:nvPr/>
          </p:nvSpPr>
          <p:spPr>
            <a:xfrm>
              <a:off x="8558607" y="1286781"/>
              <a:ext cx="2412282" cy="5946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degli alimenti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Walter Baratta</a:t>
              </a:r>
              <a:endPara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CasellaDiTesto 22">
              <a:extLst>
                <a:ext uri="{FF2B5EF4-FFF2-40B4-BE49-F238E27FC236}">
                  <a16:creationId xmlns:a16="http://schemas.microsoft.com/office/drawing/2014/main" id="{FC2F998F-AAA3-442C-8678-5EC1092119E6}"/>
                </a:ext>
              </a:extLst>
            </p:cNvPr>
            <p:cNvSpPr txBox="1"/>
            <p:nvPr/>
          </p:nvSpPr>
          <p:spPr>
            <a:xfrm>
              <a:off x="8558605" y="2761238"/>
              <a:ext cx="4389634" cy="594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Medicina Molecolare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+mn-ea"/>
                  <a:cs typeface="Arial" panose="020B0604020202020204" pitchFamily="34" charset="0"/>
                </a:rPr>
                <a:t>Alessandra Corazza</a:t>
              </a:r>
            </a:p>
          </p:txBody>
        </p:sp>
        <p:pic>
          <p:nvPicPr>
            <p:cNvPr id="24" name="Immagine 23" descr="Immagine che contiene testo&#10;&#10;Descrizione generata automaticamente">
              <a:extLst>
                <a:ext uri="{FF2B5EF4-FFF2-40B4-BE49-F238E27FC236}">
                  <a16:creationId xmlns:a16="http://schemas.microsoft.com/office/drawing/2014/main" id="{E3145C8D-4C65-485F-BEAC-A0E030B17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3227" y="789170"/>
              <a:ext cx="1280263" cy="1144659"/>
            </a:xfrm>
            <a:prstGeom prst="rect">
              <a:avLst/>
            </a:prstGeom>
          </p:spPr>
        </p:pic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5F227A5C-0B72-4343-AA6F-86762254232E}"/>
                </a:ext>
              </a:extLst>
            </p:cNvPr>
            <p:cNvSpPr txBox="1"/>
            <p:nvPr/>
          </p:nvSpPr>
          <p:spPr>
            <a:xfrm>
              <a:off x="8558607" y="2118003"/>
              <a:ext cx="4389632" cy="594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1828800" hangingPunct="1">
                <a:defRPr/>
              </a:pPr>
              <a:r>
                <a:rPr lang="it-IT" sz="3200" b="1" kern="1200" dirty="0">
                  <a:solidFill>
                    <a:srgbClr val="002AF5"/>
                  </a:solidFill>
                  <a:latin typeface="Work Sans" pitchFamily="2" charset="0"/>
                  <a:ea typeface="Times New Roman" panose="02020603050405020304" pitchFamily="18" charset="0"/>
                  <a:cs typeface="Arial" panose="020B0604020202020204" pitchFamily="34" charset="0"/>
                </a:rPr>
                <a:t>Scienze mediche cliniche e traslazionali</a:t>
              </a:r>
            </a:p>
            <a:p>
              <a:pPr algn="l" defTabSz="1828800" hangingPunct="1">
                <a:defRPr/>
              </a:pPr>
              <a:r>
                <a:rPr lang="it-IT" sz="3200" kern="1200" dirty="0">
                  <a:solidFill>
                    <a:srgbClr val="002AF5"/>
                  </a:solidFill>
                  <a:latin typeface="Work Sans" pitchFamily="2" charset="0"/>
                  <a:ea typeface="+mn-ea"/>
                  <a:cs typeface="Arial" panose="020B0604020202020204" pitchFamily="34" charset="0"/>
                </a:rPr>
                <a:t>Giuseppe Damante</a:t>
              </a:r>
            </a:p>
          </p:txBody>
        </p:sp>
      </p:grpSp>
      <p:pic>
        <p:nvPicPr>
          <p:cNvPr id="26" name="Immagine 25" descr="Immagine che contiene testo&#10;&#10;Descrizione generata automaticamente">
            <a:extLst>
              <a:ext uri="{FF2B5EF4-FFF2-40B4-BE49-F238E27FC236}">
                <a16:creationId xmlns:a16="http://schemas.microsoft.com/office/drawing/2014/main" id="{E2CC5F28-3068-48CE-8F1C-8CA8991E82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465" y="10771857"/>
            <a:ext cx="2431910" cy="2174324"/>
          </a:xfrm>
          <a:prstGeom prst="rect">
            <a:avLst/>
          </a:prstGeom>
        </p:spPr>
      </p:pic>
      <p:pic>
        <p:nvPicPr>
          <p:cNvPr id="27" name="Immagine 26">
            <a:extLst>
              <a:ext uri="{FF2B5EF4-FFF2-40B4-BE49-F238E27FC236}">
                <a16:creationId xmlns:a16="http://schemas.microsoft.com/office/drawing/2014/main" id="{F59AD62A-825C-4996-AB2A-A15069F121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6051" y="5422422"/>
            <a:ext cx="2429326" cy="2149554"/>
          </a:xfrm>
          <a:prstGeom prst="rect">
            <a:avLst/>
          </a:prstGeom>
        </p:spPr>
      </p:pic>
      <p:pic>
        <p:nvPicPr>
          <p:cNvPr id="28" name="Immagine 27">
            <a:extLst>
              <a:ext uri="{FF2B5EF4-FFF2-40B4-BE49-F238E27FC236}">
                <a16:creationId xmlns:a16="http://schemas.microsoft.com/office/drawing/2014/main" id="{49A24E3F-C4F0-44EC-8CA2-BFB1C4A6F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08526" y="8291592"/>
            <a:ext cx="2429326" cy="217201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3CCCF211-BCC1-4CB6-B64F-15EB1A91C667}"/>
              </a:ext>
            </a:extLst>
          </p:cNvPr>
          <p:cNvSpPr txBox="1"/>
          <p:nvPr/>
        </p:nvSpPr>
        <p:spPr>
          <a:xfrm>
            <a:off x="4025299" y="8068126"/>
            <a:ext cx="86914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Studi linguistici e letterari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Alessandra Ferraro</a:t>
            </a:r>
          </a:p>
        </p:txBody>
      </p:sp>
      <p:pic>
        <p:nvPicPr>
          <p:cNvPr id="30" name="Immagine 29" descr="Immagine che contiene testo&#10;&#10;Descrizione generata automaticamente">
            <a:extLst>
              <a:ext uri="{FF2B5EF4-FFF2-40B4-BE49-F238E27FC236}">
                <a16:creationId xmlns:a16="http://schemas.microsoft.com/office/drawing/2014/main" id="{4E19236E-D72A-47E4-8554-889323DC7D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63242" y="3011179"/>
            <a:ext cx="2483300" cy="2220270"/>
          </a:xfrm>
          <a:prstGeom prst="rect">
            <a:avLst/>
          </a:prstGeom>
        </p:spPr>
      </p:pic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BB08DC65-4179-4F7A-8B85-BD17665B11BE}"/>
              </a:ext>
            </a:extLst>
          </p:cNvPr>
          <p:cNvSpPr txBox="1"/>
          <p:nvPr/>
        </p:nvSpPr>
        <p:spPr>
          <a:xfrm>
            <a:off x="14733039" y="3822159"/>
            <a:ext cx="84741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Scienze dell’ingegneria energetica e ambientale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Cristian Marchioli</a:t>
            </a:r>
            <a:endParaRPr lang="it-IT" sz="3200" kern="1200" dirty="0">
              <a:solidFill>
                <a:srgbClr val="002AF5"/>
              </a:solidFill>
              <a:latin typeface="Work Sans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2" name="Immagine 31">
            <a:extLst>
              <a:ext uri="{FF2B5EF4-FFF2-40B4-BE49-F238E27FC236}">
                <a16:creationId xmlns:a16="http://schemas.microsoft.com/office/drawing/2014/main" id="{1D90217E-F62E-473A-BB1F-F9B0BE3787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6051" y="2864452"/>
            <a:ext cx="2429324" cy="2073722"/>
          </a:xfrm>
          <a:prstGeom prst="rect">
            <a:avLst/>
          </a:prstGeom>
        </p:spPr>
      </p:pic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A7D4BC64-7539-46F2-9CAC-70ECAE846A80}"/>
              </a:ext>
            </a:extLst>
          </p:cNvPr>
          <p:cNvSpPr txBox="1"/>
          <p:nvPr/>
        </p:nvSpPr>
        <p:spPr>
          <a:xfrm>
            <a:off x="3972728" y="2864452"/>
            <a:ext cx="78905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1828800" hangingPunct="1">
              <a:defRPr/>
            </a:pPr>
            <a:r>
              <a:rPr lang="it-IT" sz="3200" b="1" kern="1200" dirty="0">
                <a:solidFill>
                  <a:srgbClr val="002AF5"/>
                </a:solidFill>
                <a:latin typeface="Work Sans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Diritto per l’innovazione nello spazio giuridico europeo</a:t>
            </a:r>
          </a:p>
          <a:p>
            <a:pPr algn="l" defTabSz="1828800" hangingPunct="1">
              <a:defRPr/>
            </a:pPr>
            <a:r>
              <a:rPr lang="it-IT" sz="3200" kern="1200" dirty="0">
                <a:solidFill>
                  <a:srgbClr val="002AF5"/>
                </a:solidFill>
                <a:latin typeface="Work Sans" pitchFamily="2" charset="0"/>
                <a:ea typeface="+mn-ea"/>
                <a:cs typeface="Arial" panose="020B0604020202020204" pitchFamily="34" charset="0"/>
              </a:rPr>
              <a:t>Marina Brollo</a:t>
            </a:r>
          </a:p>
          <a:p>
            <a:pPr algn="l" defTabSz="1828800" hangingPunct="1">
              <a:defRPr/>
            </a:pPr>
            <a:endParaRPr lang="it-IT" sz="3200" b="1" kern="1200" dirty="0">
              <a:solidFill>
                <a:srgbClr val="002AF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12E41623-3EA1-4606-BDD9-EEE9A4CFBD44}"/>
              </a:ext>
            </a:extLst>
          </p:cNvPr>
          <p:cNvSpPr txBox="1"/>
          <p:nvPr/>
        </p:nvSpPr>
        <p:spPr>
          <a:xfrm>
            <a:off x="6587345" y="845286"/>
            <a:ext cx="16160261" cy="933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Dottorati di ricerca, </a:t>
            </a:r>
            <a:r>
              <a:rPr lang="it-IT" sz="5400" b="1" spc="-170" dirty="0" err="1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a.a</a:t>
            </a:r>
            <a:r>
              <a:rPr lang="it-IT" sz="5400" b="1" spc="-170" dirty="0">
                <a:solidFill>
                  <a:srgbClr val="0433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. 2026/27 (42° ciclo)</a:t>
            </a:r>
            <a:endParaRPr lang="it-IT" sz="5400" b="1" spc="-170" dirty="0">
              <a:solidFill>
                <a:srgbClr val="0433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4700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7418896" y="497696"/>
            <a:ext cx="15329833" cy="239436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Ammissione Dottorati di ricerca</a:t>
            </a:r>
            <a:br>
              <a:rPr lang="it-IT" dirty="0">
                <a:latin typeface="Work Sans" pitchFamily="2" charset="77"/>
              </a:rPr>
            </a:b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2026/2027, 42° ciclo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11373A-F13C-45E1-8D24-BDC7B44FED8E}"/>
              </a:ext>
            </a:extLst>
          </p:cNvPr>
          <p:cNvSpPr txBox="1"/>
          <p:nvPr/>
        </p:nvSpPr>
        <p:spPr>
          <a:xfrm>
            <a:off x="992838" y="3712334"/>
            <a:ext cx="22045412" cy="10936327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Bando emanato con Decreto Rettorale n. 287 del 15 aprile 2026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La selezione per l’ammissione al 42° ciclo dei dottorati di ricerca si articola in due sessioni distinte con avvio del percorso dottorale differenziato:</a:t>
            </a:r>
            <a:endParaRPr lang="it-IT" sz="40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 sessione: 30 aprile – 4 giugno 2026 (avvio corsi 1° novembre 2026)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II sessione: 24 agosto – 24 settembre 2026 (avvio corsi 1° gennaio 2027).</a:t>
            </a: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algn="l"/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Le posizioni disponibili e le date delle </a:t>
            </a: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</a:rPr>
              <a:t>prove d’esame </a:t>
            </a:r>
            <a:r>
              <a:rPr lang="it-IT" sz="4000" b="1" spc="-170" dirty="0">
                <a:solidFill>
                  <a:srgbClr val="1432FF"/>
                </a:solidFill>
                <a:latin typeface="Work Sans" pitchFamily="2" charset="77"/>
                <a:ea typeface="+mn-ea"/>
                <a:cs typeface="+mn-cs"/>
                <a:sym typeface="WorkSans-Bold"/>
              </a:rPr>
              <a:t>saranno rese disponibili entro la data di apertura di ciascuna sessione (30 aprile e 24 agosto).</a:t>
            </a:r>
          </a:p>
          <a:p>
            <a:pPr marL="0" marR="0" indent="0" algn="l" defTabSz="2438338" rtl="0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0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lvl="0" algn="just"/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Nella prima sessione sono previste posizioni a bando per tutti i corsi di Dottorato di ricerca. Tale possibilità non è garantita per le successive sessioni.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7418896" y="497696"/>
            <a:ext cx="15329833" cy="239436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>
                <a:latin typeface="Work Sans" pitchFamily="2" charset="77"/>
              </a:rPr>
              <a:t>Ammissione Dottorati di ricerca</a:t>
            </a:r>
            <a:br>
              <a:rPr lang="it-IT" dirty="0">
                <a:latin typeface="Work Sans" pitchFamily="2" charset="77"/>
              </a:rPr>
            </a:br>
            <a:r>
              <a:rPr lang="it-IT" dirty="0" err="1">
                <a:latin typeface="Work Sans" pitchFamily="2" charset="77"/>
              </a:rPr>
              <a:t>a.a</a:t>
            </a:r>
            <a:r>
              <a:rPr lang="it-IT" dirty="0">
                <a:latin typeface="Work Sans" pitchFamily="2" charset="77"/>
              </a:rPr>
              <a:t>. 2026/2027, 42° ciclo</a:t>
            </a:r>
            <a:br>
              <a:rPr lang="it-IT" dirty="0">
                <a:latin typeface="Work Sans" pitchFamily="2" charset="77"/>
              </a:rPr>
            </a:br>
            <a:r>
              <a:rPr lang="it-IT" dirty="0">
                <a:latin typeface="Work Sans" pitchFamily="2" charset="77"/>
              </a:rPr>
              <a:t> </a:t>
            </a:r>
            <a:endParaRPr dirty="0"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11373A-F13C-45E1-8D24-BDC7B44FED8E}"/>
              </a:ext>
            </a:extLst>
          </p:cNvPr>
          <p:cNvSpPr txBox="1"/>
          <p:nvPr/>
        </p:nvSpPr>
        <p:spPr>
          <a:xfrm>
            <a:off x="1288355" y="3948601"/>
            <a:ext cx="22045412" cy="8474115"/>
          </a:xfrm>
          <a:prstGeom prst="rect">
            <a:avLst/>
          </a:prstGeom>
          <a:noFill/>
          <a:ln w="381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just">
              <a:lnSpc>
                <a:spcPct val="100000"/>
              </a:lnSpc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Requisiti di ammissione:</a:t>
            </a:r>
          </a:p>
          <a:p>
            <a:pPr lvl="0" algn="just">
              <a:lnSpc>
                <a:spcPct val="100000"/>
              </a:lnSpc>
            </a:pPr>
            <a:endParaRPr lang="it-IT" sz="40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lvl="0" algn="just">
              <a:lnSpc>
                <a:spcPct val="100000"/>
              </a:lnSpc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a) laurea specialistica o magistrale o laurea vecchio ordinamento (e titoli accademici di secondo livello equiparati)</a:t>
            </a:r>
          </a:p>
          <a:p>
            <a:pPr algn="just">
              <a:lnSpc>
                <a:spcPct val="100000"/>
              </a:lnSpc>
            </a:pPr>
            <a:r>
              <a:rPr lang="it-IT" sz="4000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b) titolo accademico straniero, rilasciato da un’istituzione ufficiale del sistema estero, comparabile per durata e livello ai titoli di cui alla lett. a) e che, nel sistema estero di riferimento, consenta l’ingresso a corsi di dottorato.</a:t>
            </a:r>
          </a:p>
          <a:p>
            <a:pPr algn="just">
              <a:lnSpc>
                <a:spcPct val="100000"/>
              </a:lnSpc>
            </a:pPr>
            <a:endParaRPr lang="it-IT" sz="4000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</a:endParaRPr>
          </a:p>
          <a:p>
            <a:pPr algn="just">
              <a:lnSpc>
                <a:spcPct val="100000"/>
              </a:lnSpc>
            </a:pPr>
            <a:r>
              <a:rPr lang="it-IT" sz="4000" b="1" spc="-170" dirty="0">
                <a:solidFill>
                  <a:srgbClr val="0000FF"/>
                </a:solidFill>
                <a:latin typeface="Work Sans" pitchFamily="2" charset="77"/>
                <a:ea typeface="+mn-ea"/>
                <a:cs typeface="+mn-cs"/>
              </a:rPr>
              <a:t>Il titolo di studio deve risultare conseguito entro il giorno antecedente la data di avvio dei corsi di Dottorato di ricerca relativo alla sessione di interesse.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0000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  <a:sym typeface="WorkSans-Bold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it-IT" sz="4800" b="1" spc="-170" dirty="0">
              <a:solidFill>
                <a:srgbClr val="1432FF"/>
              </a:solidFill>
              <a:latin typeface="Work Sans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5643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olo sezione…"/>
          <p:cNvSpPr txBox="1"/>
          <p:nvPr/>
        </p:nvSpPr>
        <p:spPr>
          <a:xfrm>
            <a:off x="8163820" y="2927747"/>
            <a:ext cx="15999375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160" name="Eventuale sottotitolo dalla…"/>
          <p:cNvSpPr txBox="1"/>
          <p:nvPr/>
        </p:nvSpPr>
        <p:spPr>
          <a:xfrm>
            <a:off x="8343863" y="5385189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161" name="Udine, 22 settembre 2023"/>
          <p:cNvSpPr txBox="1"/>
          <p:nvPr/>
        </p:nvSpPr>
        <p:spPr>
          <a:xfrm>
            <a:off x="635000" y="12422716"/>
            <a:ext cx="2468625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2</a:t>
            </a:r>
            <a:r>
              <a:rPr lang="it-IT" dirty="0">
                <a:latin typeface="Work Sans" pitchFamily="2" charset="77"/>
              </a:rPr>
              <a:t>9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162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63" name="Dipartimento di Lingue e Letterature,…"/>
          <p:cNvSpPr txBox="1"/>
          <p:nvPr/>
        </p:nvSpPr>
        <p:spPr>
          <a:xfrm>
            <a:off x="12259733" y="12422716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>
                <a:latin typeface="Work Sans" pitchFamily="2" charset="77"/>
              </a:rPr>
              <a:t>Direzione RICERCA, BIBLIOTECHE E TERZA MISSIONE</a:t>
            </a:r>
            <a:endParaRPr lang="it-IT" b="1" dirty="0">
              <a:latin typeface="Work Sans" pitchFamily="2" charset="77"/>
            </a:endParaRPr>
          </a:p>
        </p:txBody>
      </p:sp>
      <p:sp>
        <p:nvSpPr>
          <p:cNvPr id="164" name="Linea"/>
          <p:cNvSpPr/>
          <p:nvPr/>
        </p:nvSpPr>
        <p:spPr>
          <a:xfrm>
            <a:off x="635000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166" name="Linea"/>
          <p:cNvSpPr/>
          <p:nvPr/>
        </p:nvSpPr>
        <p:spPr>
          <a:xfrm flipV="1">
            <a:off x="12315825" y="12439650"/>
            <a:ext cx="5462221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7" name="1"/>
          <p:cNvSpPr txBox="1"/>
          <p:nvPr/>
        </p:nvSpPr>
        <p:spPr>
          <a:xfrm>
            <a:off x="6908272" y="1711105"/>
            <a:ext cx="102656" cy="3503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100" b="1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3E9BC83-BD3D-4AD0-AC1A-5734679A5FCC}"/>
              </a:ext>
            </a:extLst>
          </p:cNvPr>
          <p:cNvSpPr txBox="1"/>
          <p:nvPr/>
        </p:nvSpPr>
        <p:spPr>
          <a:xfrm>
            <a:off x="6908271" y="1711105"/>
            <a:ext cx="15248343" cy="46063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 dirty="0">
                <a:latin typeface="Work Sans" pitchFamily="2" charset="77"/>
              </a:rPr>
              <a:t>Bando Dottorati di ricerca</a:t>
            </a: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 dirty="0" err="1">
                <a:latin typeface="Work Sans" pitchFamily="2" charset="77"/>
              </a:rPr>
              <a:t>a.a</a:t>
            </a:r>
            <a:r>
              <a:rPr lang="it-IT" b="1" dirty="0">
                <a:latin typeface="Work Sans" pitchFamily="2" charset="77"/>
              </a:rPr>
              <a:t>. 2026/2027 42° ciclo</a:t>
            </a: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lang="it-IT" b="1" dirty="0">
              <a:latin typeface="Work Sans" pitchFamily="2" charset="77"/>
            </a:endParaRPr>
          </a:p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lang="it-IT" b="1"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4B7912-E812-4C3C-B82B-5FED8BF739EF}"/>
              </a:ext>
            </a:extLst>
          </p:cNvPr>
          <p:cNvSpPr txBox="1"/>
          <p:nvPr/>
        </p:nvSpPr>
        <p:spPr>
          <a:xfrm>
            <a:off x="6908271" y="9488221"/>
            <a:ext cx="16270706" cy="18261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Per ulteriori informazioni contattare: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2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Work Sans" pitchFamily="2" charset="0"/>
              <a:sym typeface="Helvetica Neue"/>
            </a:endParaRP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Direzione ricerca biblioteche e terza missione - 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Ufficio formazione per la ricerca 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dottorato.rice@uniud.it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A526096C-C84B-4456-AF5D-34DAD0F8B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8270" y="4725375"/>
            <a:ext cx="4265250" cy="426525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C46A0BF-885B-44BD-A9ED-656218860E4C}">
  <we:reference id="wa104051163" version="1.2.0.3" store="it-IT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540</Words>
  <Application>Microsoft Office PowerPoint</Application>
  <PresentationFormat>Personalizzato</PresentationFormat>
  <Paragraphs>81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Helvetica</vt:lpstr>
      <vt:lpstr>Helvetica Neue</vt:lpstr>
      <vt:lpstr>Work Sans</vt:lpstr>
      <vt:lpstr>Work Sans Medium</vt:lpstr>
      <vt:lpstr>WorkSans-Bold</vt:lpstr>
      <vt:lpstr>21_BasicWhite</vt:lpstr>
      <vt:lpstr>Open PhD 2026  Presentazione Dottorati di ricerca a.a. 2026/27 42° ciclo</vt:lpstr>
      <vt:lpstr>Delegato per la ricerca    Prof. Francesco Pitassio   </vt:lpstr>
      <vt:lpstr>AREA SOCIAL SCIENCES AND HUMANITIES  Diritto  per l’innovazione nello spazio giuridico europeo Studi storici e filosofici Storia dell’arte, cinema, media audiovisivi e musica Studi linguistici e letterari   </vt:lpstr>
      <vt:lpstr>Presentazione standard di PowerPoint</vt:lpstr>
      <vt:lpstr>Ammissione Dottorati di ricerca a.a. 2026/2027, 42° ciclo  </vt:lpstr>
      <vt:lpstr>Ammissione Dottorati di ricerca a.a. 2026/2027, 42° ciclo 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 da scrivere su più righe massimo tre righe</dc:title>
  <dc:creator>Sabrina Di Santolo</dc:creator>
  <cp:lastModifiedBy>Alessandra SPANGARO</cp:lastModifiedBy>
  <cp:revision>32</cp:revision>
  <dcterms:modified xsi:type="dcterms:W3CDTF">2026-04-30T07:42:49Z</dcterms:modified>
</cp:coreProperties>
</file>