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81" r:id="rId3"/>
    <p:sldId id="266" r:id="rId4"/>
    <p:sldId id="297" r:id="rId5"/>
    <p:sldId id="292" r:id="rId6"/>
    <p:sldId id="294" r:id="rId7"/>
    <p:sldId id="295" r:id="rId8"/>
    <p:sldId id="290" r:id="rId9"/>
    <p:sldId id="291" r:id="rId10"/>
    <p:sldId id="296" r:id="rId11"/>
    <p:sldId id="277" r:id="rId12"/>
    <p:sldId id="267" r:id="rId13"/>
    <p:sldId id="264" r:id="rId1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8BA8-09DC-4BA6-918C-4B3134A3F90F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F4D1-08C8-4D4E-8348-BD0BB38D4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28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5844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2" y="278370"/>
            <a:ext cx="2814076" cy="102229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4209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2" y="306832"/>
            <a:ext cx="1537800" cy="32913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2448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182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4187095" y="1173196"/>
            <a:ext cx="7664917" cy="315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42" y="278370"/>
            <a:ext cx="2814076" cy="10222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5327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6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marL="0" marR="0" indent="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2286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4572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6858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9144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11430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13716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16002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18288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2286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3166370" y="1782963"/>
            <a:ext cx="8700807" cy="31556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>
                <a:latin typeface="Work Sans" pitchFamily="2" charset="77"/>
              </a:rPr>
              <a:t>Open PhD 2026</a:t>
            </a:r>
            <a:br>
              <a:rPr lang="it-IT" dirty="0">
                <a:latin typeface="Work Sans" pitchFamily="2" charset="77"/>
              </a:rPr>
            </a:br>
            <a:r>
              <a:rPr lang="it-IT" sz="3000" dirty="0">
                <a:latin typeface="Work Sans" pitchFamily="2" charset="77"/>
              </a:rPr>
              <a:t>Presentazione dottorati di ricerca </a:t>
            </a:r>
            <a:r>
              <a:rPr lang="it-IT" sz="3000" dirty="0" err="1">
                <a:latin typeface="Work Sans" pitchFamily="2" charset="77"/>
              </a:rPr>
              <a:t>a.a</a:t>
            </a:r>
            <a:r>
              <a:rPr lang="it-IT" sz="3000" dirty="0">
                <a:latin typeface="Work Sans" pitchFamily="2" charset="77"/>
              </a:rPr>
              <a:t>. 2026/27</a:t>
            </a:r>
            <a:br>
              <a:rPr lang="it-IT" sz="3000" dirty="0">
                <a:latin typeface="Work Sans" pitchFamily="2" charset="77"/>
              </a:rPr>
            </a:br>
            <a:br>
              <a:rPr lang="it-IT" sz="3000" dirty="0">
                <a:latin typeface="Work Sans" pitchFamily="2" charset="77"/>
              </a:rPr>
            </a:br>
            <a:r>
              <a:rPr lang="it-IT" sz="3000" dirty="0">
                <a:latin typeface="Work Sans" pitchFamily="2" charset="77"/>
              </a:rPr>
              <a:t>Dottorato di ricerca in: </a:t>
            </a:r>
            <a:br>
              <a:rPr lang="it-IT" sz="3000" dirty="0">
                <a:latin typeface="Work Sans" pitchFamily="2" charset="77"/>
              </a:rPr>
            </a:br>
            <a:r>
              <a:rPr lang="it-IT" sz="3000" dirty="0">
                <a:latin typeface="Work Sans" pitchFamily="2" charset="77"/>
              </a:rPr>
              <a:t>Informatica e intelligenza artificiale</a:t>
            </a:r>
            <a:endParaRPr sz="30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4171932" y="3259861"/>
            <a:ext cx="769524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ts val="27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50" kern="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317500" y="6211358"/>
            <a:ext cx="1255152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r>
              <a:rPr sz="800" kern="0" dirty="0">
                <a:latin typeface="Work Sans" pitchFamily="2" charset="77"/>
              </a:rPr>
              <a:t>Udine, </a:t>
            </a:r>
            <a:r>
              <a:rPr lang="it-IT" sz="800" kern="0" dirty="0">
                <a:latin typeface="Work Sans" pitchFamily="2" charset="77"/>
              </a:rPr>
              <a:t> 29</a:t>
            </a:r>
            <a:r>
              <a:rPr sz="800" kern="0" dirty="0">
                <a:latin typeface="Work Sans" pitchFamily="2" charset="77"/>
              </a:rPr>
              <a:t> </a:t>
            </a:r>
            <a:r>
              <a:rPr lang="it-IT" sz="800" kern="0" dirty="0">
                <a:latin typeface="Work Sans" pitchFamily="2" charset="77"/>
              </a:rPr>
              <a:t>APRILE </a:t>
            </a:r>
            <a:r>
              <a:rPr sz="800" kern="0" dirty="0">
                <a:latin typeface="Work Sans" pitchFamily="2" charset="77"/>
              </a:rPr>
              <a:t>202</a:t>
            </a:r>
            <a:r>
              <a:rPr lang="it-IT" sz="800" kern="0" dirty="0">
                <a:latin typeface="Work Sans" pitchFamily="2" charset="77"/>
              </a:rPr>
              <a:t>6</a:t>
            </a:r>
            <a:endParaRPr sz="800" kern="0"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6157913" y="6242389"/>
            <a:ext cx="2814873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 hangingPunct="0">
              <a:lnSpc>
                <a:spcPts val="95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Di</a:t>
            </a:r>
            <a:r>
              <a:rPr lang="it-IT" sz="800" b="1" kern="0" cap="all" dirty="0" err="1">
                <a:solidFill>
                  <a:srgbClr val="FFFFFF"/>
                </a:solidFill>
                <a:latin typeface="Work Sans" pitchFamily="2" charset="77"/>
                <a:sym typeface="WorkSans-Bold"/>
              </a:rPr>
              <a:t>rezione</a:t>
            </a:r>
            <a:r>
              <a:rPr lang="it-IT"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 RICERCA, BIBLIOTECHE E TERZA MISSIONE</a:t>
            </a:r>
            <a:endParaRPr sz="800" b="1" kern="0" cap="all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91" name="Linea"/>
          <p:cNvSpPr/>
          <p:nvPr/>
        </p:nvSpPr>
        <p:spPr>
          <a:xfrm>
            <a:off x="344488" y="6219825"/>
            <a:ext cx="1428014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93" name="Linea"/>
          <p:cNvSpPr/>
          <p:nvPr/>
        </p:nvSpPr>
        <p:spPr>
          <a:xfrm>
            <a:off x="6157913" y="6219825"/>
            <a:ext cx="2830903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pic>
        <p:nvPicPr>
          <p:cNvPr id="8" name="Picture 2" descr="FBK | Fondazione Bruno Kessler">
            <a:extLst>
              <a:ext uri="{FF2B5EF4-FFF2-40B4-BE49-F238E27FC236}">
                <a16:creationId xmlns:a16="http://schemas.microsoft.com/office/drawing/2014/main" id="{5E70F113-9FC3-4257-9FA0-88FC2BBD7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24902" r="20065" b="25098"/>
          <a:stretch/>
        </p:blipFill>
        <p:spPr bwMode="auto">
          <a:xfrm>
            <a:off x="10478731" y="214454"/>
            <a:ext cx="1247496" cy="10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image shows a group of people in a gym, some performing exercises while others wait, all inside a modern, tiled room with blue and white walls.&#10;&#10;AI-generated content may be incorrect.">
            <a:extLst>
              <a:ext uri="{FF2B5EF4-FFF2-40B4-BE49-F238E27FC236}">
                <a16:creationId xmlns:a16="http://schemas.microsoft.com/office/drawing/2014/main" id="{8D116C18-540F-02A8-9917-0F3135314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44" y="2846050"/>
            <a:ext cx="6639110" cy="3738603"/>
          </a:xfrm>
          <a:prstGeom prst="rect">
            <a:avLst/>
          </a:prstGeom>
        </p:spPr>
      </p:pic>
      <p:pic>
        <p:nvPicPr>
          <p:cNvPr id="10" name="Immagine 5">
            <a:extLst>
              <a:ext uri="{FF2B5EF4-FFF2-40B4-BE49-F238E27FC236}">
                <a16:creationId xmlns:a16="http://schemas.microsoft.com/office/drawing/2014/main" id="{64B66C65-C17F-C619-DFAC-A79A1962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5" name="Picture 4" descr="The image depicts a digital scoreboard or score sheet, showing various bowling scores, strikes, and combinations for different games.&#10;&#10;AI-generated content may be incorrect.">
            <a:extLst>
              <a:ext uri="{FF2B5EF4-FFF2-40B4-BE49-F238E27FC236}">
                <a16:creationId xmlns:a16="http://schemas.microsoft.com/office/drawing/2014/main" id="{76C28E6C-D324-ED07-2536-9588ECDEF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8" y="1750276"/>
            <a:ext cx="7497973" cy="4251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2274C-DB4A-05F6-15CE-3AB98F761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26" y="1258401"/>
            <a:ext cx="7147290" cy="40203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16A6882-2DBD-485A-BC5E-8C429AC5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713" y="273347"/>
            <a:ext cx="7664917" cy="3155653"/>
          </a:xfrm>
        </p:spPr>
        <p:txBody>
          <a:bodyPr/>
          <a:lstStyle/>
          <a:p>
            <a:r>
              <a:rPr lang="it-IT" sz="3800" dirty="0">
                <a:solidFill>
                  <a:srgbClr val="1D00FF"/>
                </a:solidFill>
                <a:cs typeface="Arial" panose="020B0604020202020204" pitchFamily="34" charset="0"/>
              </a:rPr>
              <a:t>Human-computer interaction</a:t>
            </a:r>
            <a:br>
              <a:rPr lang="it-IT" b="1" dirty="0">
                <a:solidFill>
                  <a:srgbClr val="33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735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898F2518-C4ED-7089-2EB2-20B5F8CAD6CE}"/>
              </a:ext>
            </a:extLst>
          </p:cNvPr>
          <p:cNvSpPr/>
          <p:nvPr/>
        </p:nvSpPr>
        <p:spPr>
          <a:xfrm>
            <a:off x="1229076" y="3529023"/>
            <a:ext cx="11344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Previste due sessioni concorsuali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Prima sessione: Scadenza 4 giugno 2026 (laurea entro 31/10)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Seconda sessione: Scadenza 24 settembre 2026 (laurea entro 31/12)</a:t>
            </a:r>
          </a:p>
          <a:p>
            <a:endParaRPr lang="it-IT" sz="2800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Contattare docente di riferimento e/o il coordinatore</a:t>
            </a:r>
            <a:endParaRPr lang="it-IT" sz="2800" b="1" dirty="0">
              <a:solidFill>
                <a:srgbClr val="1D00FF"/>
              </a:solidFill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82F41DD-DB0D-B5AE-4308-69021968788A}"/>
              </a:ext>
            </a:extLst>
          </p:cNvPr>
          <p:cNvSpPr/>
          <p:nvPr/>
        </p:nvSpPr>
        <p:spPr>
          <a:xfrm>
            <a:off x="1229076" y="1384088"/>
            <a:ext cx="11344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Borse	</a:t>
            </a:r>
            <a:r>
              <a:rPr lang="it-IT" sz="2800" b="1" dirty="0">
                <a:solidFill>
                  <a:srgbClr val="1D00FF"/>
                </a:solidFill>
                <a:cs typeface="Arial" panose="020B0604020202020204" pitchFamily="34" charset="0"/>
              </a:rPr>
              <a:t>UNIUD			5</a:t>
            </a:r>
            <a:endParaRPr lang="it-IT" sz="2800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endParaRPr lang="it-IT" sz="2800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Borse	</a:t>
            </a:r>
            <a:r>
              <a:rPr lang="it-IT" sz="2800" b="1" dirty="0">
                <a:solidFill>
                  <a:srgbClr val="1D00FF"/>
                </a:solidFill>
                <a:cs typeface="Arial" panose="020B0604020202020204" pitchFamily="34" charset="0"/>
              </a:rPr>
              <a:t>FBK				5	</a:t>
            </a:r>
            <a:endParaRPr lang="it-IT" sz="2800" dirty="0">
              <a:solidFill>
                <a:srgbClr val="00000A"/>
              </a:solidFill>
              <a:effectLst/>
              <a:ea typeface="Droid Sans Fallback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E5EB597-A1D2-53EE-9F31-D2390AC5A8A5}"/>
              </a:ext>
            </a:extLst>
          </p:cNvPr>
          <p:cNvSpPr/>
          <p:nvPr/>
        </p:nvSpPr>
        <p:spPr>
          <a:xfrm>
            <a:off x="6676588" y="1456959"/>
            <a:ext cx="504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1D00FF"/>
                </a:solidFill>
                <a:cs typeface="Arial" panose="020B0604020202020204" pitchFamily="34" charset="0"/>
              </a:rPr>
              <a:t>tematiche</a:t>
            </a:r>
            <a:r>
              <a:rPr lang="en-US" sz="2000" dirty="0">
                <a:solidFill>
                  <a:srgbClr val="1D00F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D00FF"/>
                </a:solidFill>
                <a:cs typeface="Arial" panose="020B0604020202020204" pitchFamily="34" charset="0"/>
              </a:rPr>
              <a:t>ricerca</a:t>
            </a:r>
            <a:r>
              <a:rPr lang="en-US" sz="2000" dirty="0">
                <a:solidFill>
                  <a:srgbClr val="1D00F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D00FF"/>
                </a:solidFill>
                <a:cs typeface="Arial" panose="020B0604020202020204" pitchFamily="34" charset="0"/>
              </a:rPr>
              <a:t>dipartimentale</a:t>
            </a:r>
            <a:endParaRPr lang="it-IT" sz="3200" b="1" dirty="0">
              <a:solidFill>
                <a:srgbClr val="1D00FF"/>
              </a:solidFill>
              <a:cs typeface="Arial" panose="020B0604020202020204" pitchFamily="34" charset="0"/>
            </a:endParaRPr>
          </a:p>
        </p:txBody>
      </p:sp>
      <p:sp>
        <p:nvSpPr>
          <p:cNvPr id="15" name="Rettangolo 9">
            <a:extLst>
              <a:ext uri="{FF2B5EF4-FFF2-40B4-BE49-F238E27FC236}">
                <a16:creationId xmlns:a16="http://schemas.microsoft.com/office/drawing/2014/main" id="{DE5EB597-A1D2-53EE-9F31-D2390AC5A8A5}"/>
              </a:ext>
            </a:extLst>
          </p:cNvPr>
          <p:cNvSpPr/>
          <p:nvPr/>
        </p:nvSpPr>
        <p:spPr>
          <a:xfrm>
            <a:off x="6676588" y="2339103"/>
            <a:ext cx="514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1D00FF"/>
                </a:solidFill>
                <a:cs typeface="Arial" panose="020B0604020202020204" pitchFamily="34" charset="0"/>
              </a:rPr>
              <a:t>tematiche</a:t>
            </a:r>
            <a:r>
              <a:rPr lang="en-US" sz="2000" dirty="0">
                <a:solidFill>
                  <a:srgbClr val="1D00F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D00FF"/>
                </a:solidFill>
                <a:cs typeface="Arial" panose="020B0604020202020204" pitchFamily="34" charset="0"/>
              </a:rPr>
              <a:t>specifiche</a:t>
            </a:r>
            <a:r>
              <a:rPr lang="en-US" sz="2000" dirty="0">
                <a:solidFill>
                  <a:srgbClr val="1D00FF"/>
                </a:solidFill>
                <a:cs typeface="Arial" panose="020B0604020202020204" pitchFamily="34" charset="0"/>
              </a:rPr>
              <a:t> Centro Digital Industry</a:t>
            </a:r>
            <a:br>
              <a:rPr lang="en-US" sz="2000" dirty="0">
                <a:solidFill>
                  <a:srgbClr val="1D00FF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D00FF"/>
                </a:solidFill>
                <a:cs typeface="Arial" panose="020B0604020202020204" pitchFamily="34" charset="0"/>
              </a:rPr>
              <a:t>(https://dicenter.fbk.eu/phd-iai-uniud-2026)</a:t>
            </a:r>
            <a:endParaRPr lang="it-IT" sz="3200" b="1" dirty="0">
              <a:solidFill>
                <a:srgbClr val="1D00FF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40CD1FF-4190-4F1E-91F1-C1464FB2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549" y="373370"/>
            <a:ext cx="7664917" cy="3155653"/>
          </a:xfrm>
        </p:spPr>
        <p:txBody>
          <a:bodyPr>
            <a:normAutofit/>
          </a:bodyPr>
          <a:lstStyle/>
          <a:p>
            <a:r>
              <a:rPr lang="it-IT" sz="3800" dirty="0">
                <a:solidFill>
                  <a:srgbClr val="1D00FF"/>
                </a:solidFill>
                <a:cs typeface="Arial" panose="020B0604020202020204" pitchFamily="34" charset="0"/>
              </a:rPr>
              <a:t>BANDO </a:t>
            </a:r>
            <a:r>
              <a:rPr lang="it-IT" sz="3800" kern="1200" dirty="0">
                <a:solidFill>
                  <a:srgbClr val="1D00FF"/>
                </a:solidFill>
                <a:cs typeface="Arial" panose="020B0604020202020204" pitchFamily="34" charset="0"/>
              </a:rPr>
              <a:t>42° CICLO</a:t>
            </a:r>
          </a:p>
        </p:txBody>
      </p:sp>
    </p:spTree>
    <p:extLst>
      <p:ext uri="{BB962C8B-B14F-4D97-AF65-F5344CB8AC3E}">
        <p14:creationId xmlns:p14="http://schemas.microsoft.com/office/powerpoint/2010/main" val="13118663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8371" y="1666509"/>
            <a:ext cx="9690410" cy="3155653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  <a:t>Grazie per l’attenzione</a:t>
            </a:r>
            <a:b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  <a:t>Coordinatore: Alessandro Cimatti (FBK)</a:t>
            </a:r>
            <a:b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  <a:t>Vice-coordinatore: Fabio Buttussi (UniUD)</a:t>
            </a:r>
            <a:b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Contatto: </a:t>
            </a: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coordinatore.iai@liste.uniud.it</a:t>
            </a:r>
            <a:endParaRPr lang="it-IT" sz="4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FBK | Fondazione Bruno Kessler">
            <a:extLst>
              <a:ext uri="{FF2B5EF4-FFF2-40B4-BE49-F238E27FC236}">
                <a16:creationId xmlns:a16="http://schemas.microsoft.com/office/drawing/2014/main" id="{7C7728EC-03CF-3E3B-6FCD-721903892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24902" r="20065" b="25098"/>
          <a:stretch/>
        </p:blipFill>
        <p:spPr bwMode="auto">
          <a:xfrm>
            <a:off x="10626322" y="279307"/>
            <a:ext cx="1278181" cy="10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009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sezione…"/>
          <p:cNvSpPr txBox="1"/>
          <p:nvPr/>
        </p:nvSpPr>
        <p:spPr>
          <a:xfrm>
            <a:off x="4081910" y="1463874"/>
            <a:ext cx="799968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lnSpc>
                <a:spcPts val="4400"/>
              </a:lnSpc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sz="4250" b="1" kern="0" spc="-85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160" name="Eventuale sottotitolo dalla…"/>
          <p:cNvSpPr txBox="1"/>
          <p:nvPr/>
        </p:nvSpPr>
        <p:spPr>
          <a:xfrm>
            <a:off x="4171932" y="2692595"/>
            <a:ext cx="769524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ts val="27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50" kern="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161" name="Udine, 22 settembre 2023"/>
          <p:cNvSpPr txBox="1"/>
          <p:nvPr/>
        </p:nvSpPr>
        <p:spPr>
          <a:xfrm>
            <a:off x="317500" y="6211358"/>
            <a:ext cx="1226298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r>
              <a:rPr sz="800" kern="0" dirty="0">
                <a:latin typeface="Work Sans" pitchFamily="2" charset="77"/>
              </a:rPr>
              <a:t>Udine, </a:t>
            </a:r>
            <a:r>
              <a:rPr lang="it-IT" sz="800" kern="0" dirty="0">
                <a:latin typeface="Work Sans" pitchFamily="2" charset="77"/>
              </a:rPr>
              <a:t>29</a:t>
            </a:r>
            <a:r>
              <a:rPr sz="800" kern="0" dirty="0">
                <a:latin typeface="Work Sans" pitchFamily="2" charset="77"/>
              </a:rPr>
              <a:t> </a:t>
            </a:r>
            <a:r>
              <a:rPr lang="it-IT" sz="800" kern="0" dirty="0">
                <a:latin typeface="Work Sans" pitchFamily="2" charset="77"/>
              </a:rPr>
              <a:t>APRILE </a:t>
            </a:r>
            <a:r>
              <a:rPr sz="800" kern="0" dirty="0">
                <a:latin typeface="Work Sans" pitchFamily="2" charset="77"/>
              </a:rPr>
              <a:t>202</a:t>
            </a:r>
            <a:r>
              <a:rPr lang="it-IT" sz="800" kern="0" dirty="0">
                <a:latin typeface="Work Sans" pitchFamily="2" charset="77"/>
              </a:rPr>
              <a:t>6</a:t>
            </a:r>
            <a:endParaRPr sz="800" kern="0" dirty="0">
              <a:latin typeface="Work Sans" pitchFamily="2" charset="77"/>
            </a:endParaRPr>
          </a:p>
        </p:txBody>
      </p:sp>
      <p:sp>
        <p:nvSpPr>
          <p:cNvPr id="162" name="Prof. Mario Rossi"/>
          <p:cNvSpPr txBox="1"/>
          <p:nvPr/>
        </p:nvSpPr>
        <p:spPr>
          <a:xfrm>
            <a:off x="4195233" y="6211358"/>
            <a:ext cx="51361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endParaRPr sz="800" kern="0" dirty="0">
              <a:latin typeface="Work Sans" pitchFamily="2" charset="77"/>
            </a:endParaRPr>
          </a:p>
        </p:txBody>
      </p:sp>
      <p:sp>
        <p:nvSpPr>
          <p:cNvPr id="163" name="Dipartimento di Lingue e Letterature,…"/>
          <p:cNvSpPr txBox="1"/>
          <p:nvPr/>
        </p:nvSpPr>
        <p:spPr>
          <a:xfrm>
            <a:off x="6129867" y="6211358"/>
            <a:ext cx="2814873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 hangingPunct="0">
              <a:lnSpc>
                <a:spcPts val="95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lang="it-IT" sz="800" b="1" kern="0" cap="all">
                <a:solidFill>
                  <a:srgbClr val="FFFFFF"/>
                </a:solidFill>
                <a:latin typeface="Work Sans" pitchFamily="2" charset="77"/>
                <a:sym typeface="WorkSans-Bold"/>
              </a:rPr>
              <a:t>Direzione RICERCA, BIBLIOTECHE E TERZA MISSIONE</a:t>
            </a:r>
            <a:endParaRPr lang="it-IT" sz="800" b="1" kern="0" cap="all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164" name="Linea"/>
          <p:cNvSpPr/>
          <p:nvPr/>
        </p:nvSpPr>
        <p:spPr>
          <a:xfrm>
            <a:off x="344488" y="6219825"/>
            <a:ext cx="1428014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166" name="Linea"/>
          <p:cNvSpPr/>
          <p:nvPr/>
        </p:nvSpPr>
        <p:spPr>
          <a:xfrm flipV="1">
            <a:off x="6157913" y="6219825"/>
            <a:ext cx="2731111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167" name="1"/>
          <p:cNvSpPr txBox="1"/>
          <p:nvPr/>
        </p:nvSpPr>
        <p:spPr>
          <a:xfrm>
            <a:off x="3454120" y="855553"/>
            <a:ext cx="51361" cy="17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algn="ctr" defTabSz="1219169" hangingPunct="0"/>
            <a:endParaRPr sz="11050" kern="0" dirty="0">
              <a:latin typeface="Work Sans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4B7912-E812-4C3C-B82B-5FED8BF739EF}"/>
              </a:ext>
            </a:extLst>
          </p:cNvPr>
          <p:cNvSpPr txBox="1"/>
          <p:nvPr/>
        </p:nvSpPr>
        <p:spPr>
          <a:xfrm>
            <a:off x="3347810" y="4851833"/>
            <a:ext cx="8209781" cy="697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it-IT" sz="1400" kern="0" dirty="0">
                <a:solidFill>
                  <a:srgbClr val="FFFFFF"/>
                </a:solidFill>
                <a:latin typeface="Work Sans" pitchFamily="2" charset="0"/>
                <a:sym typeface="Helvetica Neue"/>
              </a:rPr>
              <a:t>Per ulteriori informazioni sulle procedure di ammissione contattare</a:t>
            </a:r>
          </a:p>
          <a:p>
            <a:pPr defTabSz="1219169" hangingPunct="0"/>
            <a:r>
              <a:rPr lang="it-IT" sz="1400" kern="0" dirty="0">
                <a:solidFill>
                  <a:srgbClr val="FFFFFF"/>
                </a:solidFill>
                <a:latin typeface="Work Sans" pitchFamily="2" charset="0"/>
                <a:sym typeface="Helvetica Neue"/>
              </a:rPr>
              <a:t>Direzione ricerca, biblioteche e terza missione - Ufficio formazione per la ricerca</a:t>
            </a:r>
          </a:p>
          <a:p>
            <a:pPr defTabSz="1219169" hangingPunct="0"/>
            <a:r>
              <a:rPr lang="it-IT" sz="1400" kern="0" dirty="0">
                <a:solidFill>
                  <a:srgbClr val="FFFFFF"/>
                </a:solidFill>
                <a:latin typeface="Work Sans" pitchFamily="2" charset="0"/>
                <a:sym typeface="Helvetica Neue"/>
              </a:rPr>
              <a:t>dottorato.rice@uniud.it </a:t>
            </a:r>
          </a:p>
        </p:txBody>
      </p:sp>
      <p:sp>
        <p:nvSpPr>
          <p:cNvPr id="13" name="Titolo presentazione…">
            <a:extLst>
              <a:ext uri="{FF2B5EF4-FFF2-40B4-BE49-F238E27FC236}">
                <a16:creationId xmlns:a16="http://schemas.microsoft.com/office/drawing/2014/main" id="{F04DF812-8E71-4AD2-BCCC-1D44F0775F71}"/>
              </a:ext>
            </a:extLst>
          </p:cNvPr>
          <p:cNvSpPr txBox="1">
            <a:spLocks/>
          </p:cNvSpPr>
          <p:nvPr/>
        </p:nvSpPr>
        <p:spPr>
          <a:xfrm>
            <a:off x="3166370" y="1389028"/>
            <a:ext cx="8700807" cy="315565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defTabSz="1219169">
              <a:lnSpc>
                <a:spcPts val="4400"/>
              </a:lnSpc>
            </a:pPr>
            <a:r>
              <a:rPr lang="it-IT" sz="3000" kern="0" spc="-85" dirty="0">
                <a:latin typeface="Work Sans" pitchFamily="2" charset="77"/>
              </a:rPr>
              <a:t>Il bando per l’ammissione al corso di dottorato è disponibile al sito:</a:t>
            </a:r>
            <a:br>
              <a:rPr lang="it-IT" sz="3000" kern="0" spc="-85" dirty="0">
                <a:latin typeface="Work Sans" pitchFamily="2" charset="77"/>
              </a:rPr>
            </a:br>
            <a:br>
              <a:rPr lang="it-IT" sz="3000" kern="0" spc="-85" dirty="0">
                <a:latin typeface="Work Sans" pitchFamily="2" charset="77"/>
              </a:rPr>
            </a:br>
            <a:endParaRPr lang="it-IT" sz="3000" kern="0" spc="-85" dirty="0">
              <a:latin typeface="Work Sans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34618D-2FF5-4025-86E3-59137574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84" y="2747486"/>
            <a:ext cx="1752258" cy="17522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CB5D2CF-5B68-E1DC-5C2B-FF00F11D7D3B}"/>
              </a:ext>
            </a:extLst>
          </p:cNvPr>
          <p:cNvSpPr/>
          <p:nvPr/>
        </p:nvSpPr>
        <p:spPr>
          <a:xfrm>
            <a:off x="3661428" y="476091"/>
            <a:ext cx="93928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rgbClr val="1D00FF"/>
                </a:solidFill>
                <a:cs typeface="Arial" panose="020B0604020202020204" pitchFamily="34" charset="0"/>
              </a:rPr>
              <a:t>PERCHÉ UN PHD in IAI?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B5178C1-CC72-2755-2ACB-D19109021AF1}"/>
              </a:ext>
            </a:extLst>
          </p:cNvPr>
          <p:cNvSpPr/>
          <p:nvPr/>
        </p:nvSpPr>
        <p:spPr>
          <a:xfrm>
            <a:off x="1252294" y="1600041"/>
            <a:ext cx="117067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Informatica – la fondazione teorica dei sistemi digitali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funzioni sempre più complesse e critiche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spazio, avionica, ferroviario, agritech, biomedicale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processi industriali, logistica, interazione, </a:t>
            </a: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cybersec</a:t>
            </a:r>
            <a:endParaRPr lang="it-IT" sz="2800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LOC in crescita esponenziale!</a:t>
            </a:r>
            <a:endParaRPr lang="it-IT" sz="2800" b="1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endParaRPr lang="it-IT" sz="2800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Intelligenza Artificiale – tecnologie in crescita verticale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Autonomia, </a:t>
            </a: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adattività</a:t>
            </a: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, complessità, apprendimento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>
                <a:solidFill>
                  <a:srgbClr val="1D00FF"/>
                </a:solidFill>
                <a:cs typeface="Arial" panose="020B0604020202020204" pitchFamily="34" charset="0"/>
              </a:rPr>
              <a:t>AI è la tecnologia più disruptive degli ultimi 25 anni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[CTO hi-tech]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Da 85 persone (2021) a 188 persone (2025)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[Centro FBK DI]</a:t>
            </a:r>
            <a:endParaRPr lang="it-IT" sz="2800" b="1" dirty="0">
              <a:solidFill>
                <a:srgbClr val="1D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298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26005" y="1563350"/>
            <a:ext cx="4401809" cy="42518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72AD343F-18A6-3A0F-D0FF-92B3A2A34B70}"/>
              </a:ext>
            </a:extLst>
          </p:cNvPr>
          <p:cNvSpPr/>
          <p:nvPr/>
        </p:nvSpPr>
        <p:spPr>
          <a:xfrm>
            <a:off x="4087481" y="1636402"/>
            <a:ext cx="4110082" cy="1491021"/>
          </a:xfrm>
          <a:prstGeom prst="ellipse">
            <a:avLst/>
          </a:prstGeom>
          <a:solidFill>
            <a:srgbClr val="1D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ottotitolo 2">
            <a:extLst>
              <a:ext uri="{FF2B5EF4-FFF2-40B4-BE49-F238E27FC236}">
                <a16:creationId xmlns:a16="http://schemas.microsoft.com/office/drawing/2014/main" id="{3E146D8D-AA64-0A23-5091-96B67632C090}"/>
              </a:ext>
            </a:extLst>
          </p:cNvPr>
          <p:cNvSpPr txBox="1">
            <a:spLocks/>
          </p:cNvSpPr>
          <p:nvPr/>
        </p:nvSpPr>
        <p:spPr>
          <a:xfrm>
            <a:off x="4346043" y="1896947"/>
            <a:ext cx="3560269" cy="92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chemeClr val="bg1"/>
                </a:solidFill>
              </a:rPr>
              <a:t>DMIF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Università di Udine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353803B-7BCA-19D9-2107-195140652F86}"/>
              </a:ext>
            </a:extLst>
          </p:cNvPr>
          <p:cNvSpPr/>
          <p:nvPr/>
        </p:nvSpPr>
        <p:spPr>
          <a:xfrm>
            <a:off x="4087480" y="4292915"/>
            <a:ext cx="4110083" cy="1491021"/>
          </a:xfrm>
          <a:prstGeom prst="ellipse">
            <a:avLst/>
          </a:prstGeom>
          <a:solidFill>
            <a:srgbClr val="1D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Sottotitolo 2">
            <a:extLst>
              <a:ext uri="{FF2B5EF4-FFF2-40B4-BE49-F238E27FC236}">
                <a16:creationId xmlns:a16="http://schemas.microsoft.com/office/drawing/2014/main" id="{E6BDFD49-E797-0FF2-DC32-299E52FBB9A5}"/>
              </a:ext>
            </a:extLst>
          </p:cNvPr>
          <p:cNvSpPr txBox="1">
            <a:spLocks/>
          </p:cNvSpPr>
          <p:nvPr/>
        </p:nvSpPr>
        <p:spPr>
          <a:xfrm>
            <a:off x="4171017" y="4525310"/>
            <a:ext cx="3849964" cy="1440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chemeClr val="bg1"/>
                </a:solidFill>
              </a:rPr>
              <a:t>Centro Digital Industry</a:t>
            </a:r>
          </a:p>
          <a:p>
            <a:r>
              <a:rPr lang="it-IT" sz="2800" dirty="0">
                <a:solidFill>
                  <a:schemeClr val="bg1"/>
                </a:solidFill>
              </a:rPr>
              <a:t>FBK Trento</a:t>
            </a:r>
          </a:p>
        </p:txBody>
      </p:sp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5F3AE43D-1491-A7C9-8F73-33F17068857E}"/>
              </a:ext>
            </a:extLst>
          </p:cNvPr>
          <p:cNvSpPr/>
          <p:nvPr/>
        </p:nvSpPr>
        <p:spPr>
          <a:xfrm rot="10800000">
            <a:off x="5438788" y="3267528"/>
            <a:ext cx="1314423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171902" y="1995313"/>
            <a:ext cx="3657600" cy="3071687"/>
            <a:chOff x="481183" y="1538115"/>
            <a:chExt cx="3657600" cy="3071687"/>
          </a:xfrm>
        </p:grpSpPr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58B070DA-F08E-B6E6-9924-A2B3B097FAB7}"/>
                </a:ext>
              </a:extLst>
            </p:cNvPr>
            <p:cNvSpPr/>
            <p:nvPr/>
          </p:nvSpPr>
          <p:spPr>
            <a:xfrm>
              <a:off x="481183" y="3695402"/>
              <a:ext cx="3657600" cy="914400"/>
            </a:xfrm>
            <a:prstGeom prst="ellipse">
              <a:avLst/>
            </a:prstGeom>
            <a:solidFill>
              <a:srgbClr val="1D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Sottotitolo 2">
              <a:extLst>
                <a:ext uri="{FF2B5EF4-FFF2-40B4-BE49-F238E27FC236}">
                  <a16:creationId xmlns:a16="http://schemas.microsoft.com/office/drawing/2014/main" id="{62AD202C-B966-CD44-3208-A4DA3ECE3B2C}"/>
                </a:ext>
              </a:extLst>
            </p:cNvPr>
            <p:cNvSpPr txBox="1">
              <a:spLocks/>
            </p:cNvSpPr>
            <p:nvPr/>
          </p:nvSpPr>
          <p:spPr>
            <a:xfrm>
              <a:off x="600866" y="3835717"/>
              <a:ext cx="3418234" cy="67917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>
                  <a:solidFill>
                    <a:schemeClr val="bg1">
                      <a:lumMod val="85000"/>
                    </a:schemeClr>
                  </a:solidFill>
                </a:rPr>
                <a:t>Soggetti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bg1">
                      <a:lumMod val="85000"/>
                    </a:schemeClr>
                  </a:solidFill>
                </a:rPr>
                <a:t>esterni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</a:rPr>
                <a:t> (</a:t>
              </a:r>
              <a:r>
                <a:rPr lang="en-US" sz="2000" dirty="0" err="1">
                  <a:solidFill>
                    <a:schemeClr val="bg1">
                      <a:lumMod val="85000"/>
                    </a:schemeClr>
                  </a:solidFill>
                </a:rPr>
                <a:t>pubblici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</a:rPr>
                <a:t> e </a:t>
              </a:r>
              <a:r>
                <a:rPr lang="en-US" sz="2000" dirty="0" err="1">
                  <a:solidFill>
                    <a:schemeClr val="bg1">
                      <a:lumMod val="85000"/>
                    </a:schemeClr>
                  </a:solidFill>
                </a:rPr>
                <a:t>privati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</a:rPr>
                <a:t>)</a:t>
              </a:r>
              <a:endParaRPr lang="it-IT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Freccia curva 47">
              <a:extLst>
                <a:ext uri="{FF2B5EF4-FFF2-40B4-BE49-F238E27FC236}">
                  <a16:creationId xmlns:a16="http://schemas.microsoft.com/office/drawing/2014/main" id="{160E0DF8-4F98-F5E2-F884-D083C26B1ADB}"/>
                </a:ext>
              </a:extLst>
            </p:cNvPr>
            <p:cNvSpPr/>
            <p:nvPr/>
          </p:nvSpPr>
          <p:spPr>
            <a:xfrm>
              <a:off x="2219325" y="1538115"/>
              <a:ext cx="1638300" cy="189088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1603" y="1995312"/>
            <a:ext cx="3657600" cy="3500497"/>
            <a:chOff x="8300921" y="1538114"/>
            <a:chExt cx="3657600" cy="3500497"/>
          </a:xfrm>
        </p:grpSpPr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6E076CCF-586E-0441-EC90-EF9F09094F3F}"/>
                </a:ext>
              </a:extLst>
            </p:cNvPr>
            <p:cNvSpPr/>
            <p:nvPr/>
          </p:nvSpPr>
          <p:spPr>
            <a:xfrm>
              <a:off x="8300921" y="3704431"/>
              <a:ext cx="3657600" cy="1299604"/>
            </a:xfrm>
            <a:prstGeom prst="ellipse">
              <a:avLst/>
            </a:prstGeom>
            <a:solidFill>
              <a:srgbClr val="1D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Sottotitolo 2">
              <a:extLst>
                <a:ext uri="{FF2B5EF4-FFF2-40B4-BE49-F238E27FC236}">
                  <a16:creationId xmlns:a16="http://schemas.microsoft.com/office/drawing/2014/main" id="{DA691ACC-AFDE-45EE-AD11-E97C09A37E6F}"/>
                </a:ext>
              </a:extLst>
            </p:cNvPr>
            <p:cNvSpPr txBox="1">
              <a:spLocks/>
            </p:cNvSpPr>
            <p:nvPr/>
          </p:nvSpPr>
          <p:spPr>
            <a:xfrm rot="60000">
              <a:off x="8897792" y="4123843"/>
              <a:ext cx="2588707" cy="91476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>
                  <a:solidFill>
                    <a:schemeClr val="bg1">
                      <a:lumMod val="85000"/>
                    </a:schemeClr>
                  </a:solidFill>
                </a:rPr>
                <a:t>Dipartimenti UniUD</a:t>
              </a:r>
            </a:p>
          </p:txBody>
        </p:sp>
        <p:sp>
          <p:nvSpPr>
            <p:cNvPr id="50" name="Freccia curva 49">
              <a:extLst>
                <a:ext uri="{FF2B5EF4-FFF2-40B4-BE49-F238E27FC236}">
                  <a16:creationId xmlns:a16="http://schemas.microsoft.com/office/drawing/2014/main" id="{F1ADDF42-B1FB-0EBA-3363-C0519C8C2345}"/>
                </a:ext>
              </a:extLst>
            </p:cNvPr>
            <p:cNvSpPr/>
            <p:nvPr/>
          </p:nvSpPr>
          <p:spPr>
            <a:xfrm flipH="1">
              <a:off x="8735564" y="1538114"/>
              <a:ext cx="1634492" cy="189088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ttangolo 51">
            <a:extLst>
              <a:ext uri="{FF2B5EF4-FFF2-40B4-BE49-F238E27FC236}">
                <a16:creationId xmlns:a16="http://schemas.microsoft.com/office/drawing/2014/main" id="{898F2518-C4ED-7089-2EB2-20B5F8CAD6CE}"/>
              </a:ext>
            </a:extLst>
          </p:cNvPr>
          <p:cNvSpPr/>
          <p:nvPr/>
        </p:nvSpPr>
        <p:spPr>
          <a:xfrm>
            <a:off x="1170192" y="5907651"/>
            <a:ext cx="11769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Borse di ricerca svolte prevalentemente nell’istituzione ospitante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782C76-EA88-4D8B-BD79-BEB2BB556246}"/>
              </a:ext>
            </a:extLst>
          </p:cNvPr>
          <p:cNvSpPr txBox="1"/>
          <p:nvPr/>
        </p:nvSpPr>
        <p:spPr>
          <a:xfrm>
            <a:off x="4931918" y="528534"/>
            <a:ext cx="63625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it-IT" sz="2800" b="1" dirty="0">
                <a:solidFill>
                  <a:srgbClr val="1D00FF"/>
                </a:solidFill>
                <a:cs typeface="Arial" panose="020B0604020202020204" pitchFamily="34" charset="0"/>
              </a:rPr>
              <a:t>PHD IAI: ISTITUZIONI</a:t>
            </a:r>
          </a:p>
        </p:txBody>
      </p:sp>
    </p:spTree>
    <p:extLst>
      <p:ext uri="{BB962C8B-B14F-4D97-AF65-F5344CB8AC3E}">
        <p14:creationId xmlns:p14="http://schemas.microsoft.com/office/powerpoint/2010/main" val="16321185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image is a colorful, text-filled cloud representing various technical and computational terms, such as artificial intelligence, machine learning, data science, and more.&#10;&#10;AI-generated content may be incorrect.">
            <a:extLst>
              <a:ext uri="{FF2B5EF4-FFF2-40B4-BE49-F238E27FC236}">
                <a16:creationId xmlns:a16="http://schemas.microsoft.com/office/drawing/2014/main" id="{DA6C4EBC-2265-6C28-0012-DDC64CA7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8" y="1434870"/>
            <a:ext cx="10563922" cy="5342760"/>
          </a:xfrm>
          <a:prstGeom prst="rect">
            <a:avLst/>
          </a:prstGeom>
        </p:spPr>
      </p:pic>
      <p:pic>
        <p:nvPicPr>
          <p:cNvPr id="8" name="Immagine 5">
            <a:extLst>
              <a:ext uri="{FF2B5EF4-FFF2-40B4-BE49-F238E27FC236}">
                <a16:creationId xmlns:a16="http://schemas.microsoft.com/office/drawing/2014/main" id="{F119B3BD-3DCF-49B4-D07C-24FDCAA0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0323ED8-1DB2-4E78-A471-76C50EC7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38" y="510465"/>
            <a:ext cx="7664917" cy="3155653"/>
          </a:xfrm>
        </p:spPr>
        <p:txBody>
          <a:bodyPr/>
          <a:lstStyle/>
          <a:p>
            <a:r>
              <a:rPr lang="it-IT" sz="3800" b="1" dirty="0">
                <a:solidFill>
                  <a:srgbClr val="1D00FF"/>
                </a:solidFill>
                <a:cs typeface="Arial" panose="020B0604020202020204" pitchFamily="34" charset="0"/>
              </a:rPr>
              <a:t>IAI - tematiche</a:t>
            </a:r>
            <a:br>
              <a:rPr lang="it-IT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solidFill>
                <a:srgbClr val="1D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260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52592-B116-748A-473C-ABAD2F75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2636A29-16A9-6F70-6219-C69797EA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DAD5BD5-A9CE-27DB-FB26-A23201B12D6D}"/>
              </a:ext>
            </a:extLst>
          </p:cNvPr>
          <p:cNvSpPr/>
          <p:nvPr/>
        </p:nvSpPr>
        <p:spPr>
          <a:xfrm>
            <a:off x="1281870" y="1412117"/>
            <a:ext cx="10769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Applicazione di IAI a quantum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Ottimizzazione della stabilità per circuiti quantistici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Rienforcement</a:t>
            </a: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Quantum </a:t>
            </a: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error</a:t>
            </a: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correction</a:t>
            </a: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codes</a:t>
            </a: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 (</a:t>
            </a:r>
            <a:r>
              <a:rPr lang="it-IT" sz="2800" dirty="0" err="1">
                <a:solidFill>
                  <a:srgbClr val="1D00FF"/>
                </a:solidFill>
                <a:cs typeface="Arial" panose="020B0604020202020204" pitchFamily="34" charset="0"/>
              </a:rPr>
              <a:t>QECC’s</a:t>
            </a: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Compilazione efficiente di algoritmi in operazioni base</a:t>
            </a:r>
            <a:endParaRPr lang="it-IT" sz="2800" b="1" dirty="0">
              <a:solidFill>
                <a:srgbClr val="1D00FF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00FF"/>
                </a:solidFill>
                <a:cs typeface="Arial" panose="020B0604020202020204" pitchFamily="34" charset="0"/>
              </a:rPr>
              <a:t>Teoria dei grafi</a:t>
            </a:r>
          </a:p>
        </p:txBody>
      </p:sp>
      <p:pic>
        <p:nvPicPr>
          <p:cNvPr id="3" name="Picture 2" descr="The image depicts a quantum circuit diagram with qubits and gates, including RY and NOT (Q) gates, with some qubits in superposition (e.g., q0, q1) and others in entangled states (e.g., q2).&#10;&#10;AI-generated content may be incorrect.">
            <a:extLst>
              <a:ext uri="{FF2B5EF4-FFF2-40B4-BE49-F238E27FC236}">
                <a16:creationId xmlns:a16="http://schemas.microsoft.com/office/drawing/2014/main" id="{FE66930F-8E66-E344-9DF9-54798F953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40" y="3934776"/>
            <a:ext cx="8201249" cy="24801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370DC07-A163-46D8-86E2-C504AB75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58" y="520152"/>
            <a:ext cx="7664917" cy="3155653"/>
          </a:xfrm>
        </p:spPr>
        <p:txBody>
          <a:bodyPr/>
          <a:lstStyle/>
          <a:p>
            <a:r>
              <a:rPr lang="it-IT" sz="3800" b="1" dirty="0">
                <a:solidFill>
                  <a:srgbClr val="1D00FF"/>
                </a:solidFill>
                <a:cs typeface="Arial" panose="020B0604020202020204" pitchFamily="34" charset="0"/>
              </a:rPr>
              <a:t>IAI per Quantum Computing</a:t>
            </a:r>
            <a:br>
              <a:rPr lang="it-IT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7680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C99C7-D403-6D3E-F9D7-871CC181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C15AA8E-126E-4C86-EDF0-CDD41AC0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2" name="Picture 1" descr="The image shows a close-up view of a cylindrical object being secured by a screw or clamp, with a highlighted area indicating the action of tightening.&#10;&#10;AI-generated content may be incorrect.">
            <a:extLst>
              <a:ext uri="{FF2B5EF4-FFF2-40B4-BE49-F238E27FC236}">
                <a16:creationId xmlns:a16="http://schemas.microsoft.com/office/drawing/2014/main" id="{F9371D71-4FFF-443C-44F0-921F88FA1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9" y="1626878"/>
            <a:ext cx="10325522" cy="3604244"/>
          </a:xfrm>
          <a:prstGeom prst="rect">
            <a:avLst/>
          </a:prstGeom>
        </p:spPr>
      </p:pic>
      <p:pic>
        <p:nvPicPr>
          <p:cNvPr id="9" name="Picture 8" descr="The image illustrates a data processing flow, starting with thresholding, followed by data classification, decision making, normalization, and includes various components such as inputs, outputs, and internal processes, including angular and positional values.&#10;&#10;AI-generated content may be incorrect.">
            <a:extLst>
              <a:ext uri="{FF2B5EF4-FFF2-40B4-BE49-F238E27FC236}">
                <a16:creationId xmlns:a16="http://schemas.microsoft.com/office/drawing/2014/main" id="{68BE7ED2-C723-AA38-54D1-CBAAFC598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616" y="2444035"/>
            <a:ext cx="8636168" cy="370694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85603549-5946-471E-805F-8BC0649F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75" y="330331"/>
            <a:ext cx="7664917" cy="3155653"/>
          </a:xfrm>
        </p:spPr>
        <p:txBody>
          <a:bodyPr/>
          <a:lstStyle/>
          <a:p>
            <a:r>
              <a:rPr lang="it-IT" sz="3800" b="1" dirty="0">
                <a:solidFill>
                  <a:srgbClr val="1D00FF"/>
                </a:solidFill>
                <a:cs typeface="Arial" panose="020B0604020202020204" pitchFamily="34" charset="0"/>
              </a:rPr>
              <a:t>Learning </a:t>
            </a:r>
            <a:r>
              <a:rPr lang="it-IT" sz="3800" b="1" dirty="0" err="1">
                <a:solidFill>
                  <a:srgbClr val="1D00FF"/>
                </a:solidFill>
                <a:cs typeface="Arial" panose="020B0604020202020204" pitchFamily="34" charset="0"/>
              </a:rPr>
              <a:t>Frictionless</a:t>
            </a:r>
            <a:r>
              <a:rPr lang="it-IT" sz="3800" b="1" dirty="0">
                <a:solidFill>
                  <a:srgbClr val="1D00FF"/>
                </a:solidFill>
                <a:cs typeface="Arial" panose="020B0604020202020204" pitchFamily="34" charset="0"/>
              </a:rPr>
              <a:t> Control</a:t>
            </a:r>
            <a:br>
              <a:rPr lang="it-IT" sz="14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344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A001-A232-17C4-C451-1A98BEC79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82F9739-ECCA-5D66-ADD7-B78E570B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F8C0BFE-9398-8A4F-ADE7-5CA0BF0F9AAA}"/>
              </a:ext>
            </a:extLst>
          </p:cNvPr>
          <p:cNvSpPr/>
          <p:nvPr/>
        </p:nvSpPr>
        <p:spPr>
          <a:xfrm>
            <a:off x="3489499" y="403943"/>
            <a:ext cx="93928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800" b="1" spc="-85" dirty="0" err="1">
                <a:solidFill>
                  <a:srgbClr val="1D00FF"/>
                </a:solidFill>
                <a:cs typeface="Arial" panose="020B0604020202020204" pitchFamily="34" charset="0"/>
                <a:sym typeface="WorkSans-Bold"/>
              </a:rPr>
              <a:t>Trustworthy</a:t>
            </a:r>
            <a:r>
              <a:rPr lang="it-IT" sz="3800" b="1" spc="-85" dirty="0">
                <a:solidFill>
                  <a:srgbClr val="1D00FF"/>
                </a:solidFill>
                <a:cs typeface="Arial" panose="020B0604020202020204" pitchFamily="34" charset="0"/>
                <a:sym typeface="WorkSans-Bold"/>
              </a:rPr>
              <a:t> </a:t>
            </a:r>
            <a:r>
              <a:rPr lang="it-IT" sz="3800" b="1" spc="-85" dirty="0" err="1">
                <a:solidFill>
                  <a:srgbClr val="1D00FF"/>
                </a:solidFill>
                <a:cs typeface="Arial" panose="020B0604020202020204" pitchFamily="34" charset="0"/>
                <a:sym typeface="WorkSans-Bold"/>
              </a:rPr>
              <a:t>Autonomous</a:t>
            </a:r>
            <a:r>
              <a:rPr lang="it-IT" sz="3800" b="1" spc="-85" dirty="0">
                <a:solidFill>
                  <a:srgbClr val="1D00FF"/>
                </a:solidFill>
                <a:cs typeface="Arial" panose="020B0604020202020204" pitchFamily="34" charset="0"/>
                <a:sym typeface="WorkSans-Bold"/>
              </a:rPr>
              <a:t> </a:t>
            </a:r>
            <a:r>
              <a:rPr lang="it-IT" sz="3800" b="1" spc="-85" dirty="0" err="1">
                <a:solidFill>
                  <a:srgbClr val="1D00FF"/>
                </a:solidFill>
                <a:cs typeface="Arial" panose="020B0604020202020204" pitchFamily="34" charset="0"/>
                <a:sym typeface="WorkSans-Bold"/>
              </a:rPr>
              <a:t>Driving</a:t>
            </a:r>
            <a:endParaRPr lang="it-IT" sz="3800" b="1" spc="-85" dirty="0">
              <a:solidFill>
                <a:srgbClr val="1D00FF"/>
              </a:solidFill>
              <a:cs typeface="Arial" panose="020B0604020202020204" pitchFamily="34" charset="0"/>
              <a:sym typeface="WorkSans-Bold"/>
            </a:endParaRPr>
          </a:p>
        </p:txBody>
      </p:sp>
      <p:pic>
        <p:nvPicPr>
          <p:cNvPr id="3" name="Google Shape;1476;p14">
            <a:extLst>
              <a:ext uri="{FF2B5EF4-FFF2-40B4-BE49-F238E27FC236}">
                <a16:creationId xmlns:a16="http://schemas.microsoft.com/office/drawing/2014/main" id="{A4635D12-C503-4C69-5486-1A3B23904E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890" y="1532490"/>
            <a:ext cx="6519150" cy="29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82;p16">
            <a:extLst>
              <a:ext uri="{FF2B5EF4-FFF2-40B4-BE49-F238E27FC236}">
                <a16:creationId xmlns:a16="http://schemas.microsoft.com/office/drawing/2014/main" id="{CCCA2A29-2465-D138-9460-5A41CF6CDA42}"/>
              </a:ext>
            </a:extLst>
          </p:cNvPr>
          <p:cNvSpPr/>
          <p:nvPr/>
        </p:nvSpPr>
        <p:spPr>
          <a:xfrm>
            <a:off x="8338155" y="3006790"/>
            <a:ext cx="3465500" cy="3239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4974" r="-134970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905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ECF789-C34B-1D7F-F9AD-442BCD6A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269"/>
          <a:stretch>
            <a:fillRect/>
          </a:stretch>
        </p:blipFill>
        <p:spPr>
          <a:xfrm>
            <a:off x="6379506" y="1456024"/>
            <a:ext cx="3754609" cy="21075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B204A1-A156-1234-753C-831E23371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F9AAD-6740-2D60-10CF-BA3B2374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184"/>
          <a:stretch>
            <a:fillRect/>
          </a:stretch>
        </p:blipFill>
        <p:spPr>
          <a:xfrm>
            <a:off x="1297079" y="1456024"/>
            <a:ext cx="3754609" cy="2387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62A53-7FD1-2747-482D-105CC3E6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543" b="30614"/>
          <a:stretch>
            <a:fillRect/>
          </a:stretch>
        </p:blipFill>
        <p:spPr>
          <a:xfrm>
            <a:off x="3811796" y="4008351"/>
            <a:ext cx="3754609" cy="2389517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16B5C52-0A30-4A36-8E64-9913557F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06" y="460132"/>
            <a:ext cx="7664917" cy="3155653"/>
          </a:xfrm>
        </p:spPr>
        <p:txBody>
          <a:bodyPr>
            <a:normAutofit/>
          </a:bodyPr>
          <a:lstStyle/>
          <a:p>
            <a:r>
              <a:rPr lang="it-IT" sz="3800" b="1" dirty="0">
                <a:solidFill>
                  <a:srgbClr val="1D00FF"/>
                </a:solidFill>
                <a:cs typeface="Arial" panose="020B0604020202020204" pitchFamily="34" charset="0"/>
              </a:rPr>
              <a:t>Automated Planning</a:t>
            </a:r>
            <a:br>
              <a:rPr lang="it-IT" sz="3800" b="1" dirty="0">
                <a:solidFill>
                  <a:srgbClr val="1D00FF"/>
                </a:solidFill>
                <a:cs typeface="Arial" panose="020B0604020202020204" pitchFamily="34" charset="0"/>
              </a:rPr>
            </a:br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6662735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EC1A900-4D4D-4971-915C-B28E1634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2" y="4659267"/>
            <a:ext cx="10897299" cy="1832449"/>
          </a:xfrm>
          <a:prstGeom prst="rect">
            <a:avLst/>
          </a:prstGeom>
        </p:spPr>
      </p:pic>
      <p:pic>
        <p:nvPicPr>
          <p:cNvPr id="23" name="Google Shape;1539;p46">
            <a:extLst>
              <a:ext uri="{FF2B5EF4-FFF2-40B4-BE49-F238E27FC236}">
                <a16:creationId xmlns:a16="http://schemas.microsoft.com/office/drawing/2014/main" id="{29F73DDA-021C-2305-433C-D342592EC30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501" y="1488169"/>
            <a:ext cx="2232386" cy="29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40;p46">
            <a:extLst>
              <a:ext uri="{FF2B5EF4-FFF2-40B4-BE49-F238E27FC236}">
                <a16:creationId xmlns:a16="http://schemas.microsoft.com/office/drawing/2014/main" id="{15E8DBE8-2D6B-20DA-B401-0252A476A87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22100" b="22245"/>
          <a:stretch/>
        </p:blipFill>
        <p:spPr>
          <a:xfrm>
            <a:off x="4319308" y="1559270"/>
            <a:ext cx="7365798" cy="230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EEE331D5-1071-5272-4F01-D849F58F8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DEF67D9D-6F41-4982-9C61-B2E93BF0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86" y="366284"/>
            <a:ext cx="7664917" cy="3155653"/>
          </a:xfrm>
        </p:spPr>
        <p:txBody>
          <a:bodyPr/>
          <a:lstStyle/>
          <a:p>
            <a:r>
              <a:rPr lang="it-IT" sz="3800" dirty="0">
                <a:solidFill>
                  <a:srgbClr val="1D00FF"/>
                </a:solidFill>
                <a:cs typeface="Arial" panose="020B0604020202020204" pitchFamily="34" charset="0"/>
              </a:rPr>
              <a:t>Artificial Vision and 3D</a:t>
            </a:r>
          </a:p>
        </p:txBody>
      </p:sp>
    </p:spTree>
    <p:extLst>
      <p:ext uri="{BB962C8B-B14F-4D97-AF65-F5344CB8AC3E}">
        <p14:creationId xmlns:p14="http://schemas.microsoft.com/office/powerpoint/2010/main" val="5751447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E0D9EF9-D61D-42E5-B3EC-D52F7E9ADCDD}">
  <we:reference id="wa104051163" version="1.2.0.3" store="it-IT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379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Trebuchet MS</vt:lpstr>
      <vt:lpstr>Work Sans</vt:lpstr>
      <vt:lpstr>Work Sans Medium</vt:lpstr>
      <vt:lpstr>WorkSans-Bold</vt:lpstr>
      <vt:lpstr>21_BasicWhite</vt:lpstr>
      <vt:lpstr>Open PhD 2026 Presentazione dottorati di ricerca a.a. 2026/27  Dottorato di ricerca in:  Informatica e intelligenza artificiale</vt:lpstr>
      <vt:lpstr>Presentazione standard di PowerPoint</vt:lpstr>
      <vt:lpstr>Presentazione standard di PowerPoint</vt:lpstr>
      <vt:lpstr>IAI - tematiche </vt:lpstr>
      <vt:lpstr>IAI per Quantum Computing </vt:lpstr>
      <vt:lpstr>Learning Frictionless Control </vt:lpstr>
      <vt:lpstr>Presentazione standard di PowerPoint</vt:lpstr>
      <vt:lpstr>Automated Planning </vt:lpstr>
      <vt:lpstr>Artificial Vision and 3D</vt:lpstr>
      <vt:lpstr>Human-computer interaction </vt:lpstr>
      <vt:lpstr>BANDO 42° CICLO</vt:lpstr>
      <vt:lpstr>Grazie per l’attenzione  Coordinatore: Alessandro Cimatti (FBK) Vice-coordinatore: Fabio Buttussi (UniUD)  Contatto: coordinatore.iai@liste.uniud.it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Mara Bon</dc:creator>
  <cp:lastModifiedBy>Francesca Del Giudice</cp:lastModifiedBy>
  <cp:revision>112</cp:revision>
  <cp:lastPrinted>2021-10-26T07:22:57Z</cp:lastPrinted>
  <dcterms:created xsi:type="dcterms:W3CDTF">2021-10-22T07:46:31Z</dcterms:created>
  <dcterms:modified xsi:type="dcterms:W3CDTF">2026-04-28T11:40:07Z</dcterms:modified>
</cp:coreProperties>
</file>