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75" r:id="rId3"/>
  </p:sldMasterIdLst>
  <p:notesMasterIdLst>
    <p:notesMasterId r:id="rId21"/>
  </p:notesMasterIdLst>
  <p:sldIdLst>
    <p:sldId id="256" r:id="rId4"/>
    <p:sldId id="260" r:id="rId5"/>
    <p:sldId id="285" r:id="rId6"/>
    <p:sldId id="276" r:id="rId7"/>
    <p:sldId id="282" r:id="rId8"/>
    <p:sldId id="287" r:id="rId9"/>
    <p:sldId id="281" r:id="rId10"/>
    <p:sldId id="278" r:id="rId11"/>
    <p:sldId id="279" r:id="rId12"/>
    <p:sldId id="286" r:id="rId13"/>
    <p:sldId id="259" r:id="rId14"/>
    <p:sldId id="269" r:id="rId15"/>
    <p:sldId id="273" r:id="rId16"/>
    <p:sldId id="270" r:id="rId17"/>
    <p:sldId id="284" r:id="rId18"/>
    <p:sldId id="272" r:id="rId19"/>
    <p:sldId id="31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0"/>
    <p:restoredTop sz="94521"/>
  </p:normalViewPr>
  <p:slideViewPr>
    <p:cSldViewPr snapToGrid="0" snapToObjects="1">
      <p:cViewPr varScale="1">
        <p:scale>
          <a:sx n="54" d="100"/>
          <a:sy n="54" d="100"/>
        </p:scale>
        <p:origin x="43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E98C29-4DE5-F948-81C0-947BE182BCCF}" type="doc">
      <dgm:prSet loTypeId="urn:microsoft.com/office/officeart/2005/8/layout/lProcess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EF1DAD6-B296-804B-9288-29DBF8598575}">
      <dgm:prSet phldrT="[Text]" custT="1"/>
      <dgm:spPr/>
      <dgm:t>
        <a:bodyPr/>
        <a:lstStyle/>
        <a:p>
          <a:r>
            <a:rPr lang="en-US" sz="2000" b="1" dirty="0"/>
            <a:t>Epigenetic</a:t>
          </a:r>
        </a:p>
      </dgm:t>
    </dgm:pt>
    <dgm:pt modelId="{6944C643-6454-9243-978F-624B3A7F5F8E}" type="parTrans" cxnId="{EF2D1F7B-9CE3-8047-8F8B-916C948110BF}">
      <dgm:prSet/>
      <dgm:spPr/>
      <dgm:t>
        <a:bodyPr/>
        <a:lstStyle/>
        <a:p>
          <a:endParaRPr lang="en-US" sz="2000" b="1"/>
        </a:p>
      </dgm:t>
    </dgm:pt>
    <dgm:pt modelId="{D4547DA0-CC93-474C-B032-8DA67FB26136}" type="sibTrans" cxnId="{EF2D1F7B-9CE3-8047-8F8B-916C948110BF}">
      <dgm:prSet/>
      <dgm:spPr/>
      <dgm:t>
        <a:bodyPr/>
        <a:lstStyle/>
        <a:p>
          <a:endParaRPr lang="en-US" sz="2000" b="1"/>
        </a:p>
      </dgm:t>
    </dgm:pt>
    <dgm:pt modelId="{2150BB33-F2DA-6148-BBD4-61212BA39E64}">
      <dgm:prSet phldrT="[Text]" custT="1"/>
      <dgm:spPr/>
      <dgm:t>
        <a:bodyPr/>
        <a:lstStyle/>
        <a:p>
          <a:r>
            <a:rPr lang="en-US" sz="2000" b="1" dirty="0"/>
            <a:t>Analysis</a:t>
          </a:r>
        </a:p>
      </dgm:t>
    </dgm:pt>
    <dgm:pt modelId="{9B069D0D-568A-6143-93CC-3AC2193BC1EF}" type="parTrans" cxnId="{1BABCB32-54E1-F642-A687-C448518392A4}">
      <dgm:prSet/>
      <dgm:spPr/>
      <dgm:t>
        <a:bodyPr/>
        <a:lstStyle/>
        <a:p>
          <a:endParaRPr lang="en-US" sz="2000" b="1"/>
        </a:p>
      </dgm:t>
    </dgm:pt>
    <dgm:pt modelId="{0D9EB8C7-C73B-B347-9D93-30CE844E392B}" type="sibTrans" cxnId="{1BABCB32-54E1-F642-A687-C448518392A4}">
      <dgm:prSet/>
      <dgm:spPr/>
      <dgm:t>
        <a:bodyPr/>
        <a:lstStyle/>
        <a:p>
          <a:endParaRPr lang="en-US" sz="2000" b="1"/>
        </a:p>
      </dgm:t>
    </dgm:pt>
    <dgm:pt modelId="{5A926E3A-195C-5F44-9863-7DA52A038C12}">
      <dgm:prSet phldrT="[Text]" custT="1"/>
      <dgm:spPr/>
      <dgm:t>
        <a:bodyPr/>
        <a:lstStyle/>
        <a:p>
          <a:r>
            <a:rPr lang="en-US" sz="2000" b="1" dirty="0"/>
            <a:t>Bio</a:t>
          </a:r>
        </a:p>
      </dgm:t>
    </dgm:pt>
    <dgm:pt modelId="{5893FDEB-9A3A-EA48-A527-1AEB8D13AF2D}" type="parTrans" cxnId="{6173F61E-B706-3F4E-BA93-AABA0C7B3D1E}">
      <dgm:prSet/>
      <dgm:spPr/>
      <dgm:t>
        <a:bodyPr/>
        <a:lstStyle/>
        <a:p>
          <a:endParaRPr lang="en-US" sz="2000" b="1"/>
        </a:p>
      </dgm:t>
    </dgm:pt>
    <dgm:pt modelId="{3CB2E4F4-4F3B-E641-8A78-3AB7B006B02A}" type="sibTrans" cxnId="{6173F61E-B706-3F4E-BA93-AABA0C7B3D1E}">
      <dgm:prSet/>
      <dgm:spPr/>
      <dgm:t>
        <a:bodyPr/>
        <a:lstStyle/>
        <a:p>
          <a:endParaRPr lang="en-US" sz="2000" b="1"/>
        </a:p>
      </dgm:t>
    </dgm:pt>
    <dgm:pt modelId="{A8E490E9-A85C-2444-8D58-CBB86347CF10}">
      <dgm:prSet phldrT="[Text]" custT="1"/>
      <dgm:spPr/>
      <dgm:t>
        <a:bodyPr/>
        <a:lstStyle/>
        <a:p>
          <a:r>
            <a:rPr lang="en-US" sz="2000" b="1" dirty="0"/>
            <a:t>informatics</a:t>
          </a:r>
        </a:p>
      </dgm:t>
    </dgm:pt>
    <dgm:pt modelId="{AD056850-8D1D-2C49-BA3C-F52B661906E3}" type="parTrans" cxnId="{16B39F35-013C-674C-BACB-1C4BCDE76B88}">
      <dgm:prSet/>
      <dgm:spPr/>
      <dgm:t>
        <a:bodyPr/>
        <a:lstStyle/>
        <a:p>
          <a:endParaRPr lang="en-US" sz="2000" b="1"/>
        </a:p>
      </dgm:t>
    </dgm:pt>
    <dgm:pt modelId="{5A342371-C9BE-504B-9A16-1C5D5E8CF9A4}" type="sibTrans" cxnId="{16B39F35-013C-674C-BACB-1C4BCDE76B88}">
      <dgm:prSet/>
      <dgm:spPr/>
      <dgm:t>
        <a:bodyPr/>
        <a:lstStyle/>
        <a:p>
          <a:endParaRPr lang="en-US" sz="2000" b="1"/>
        </a:p>
      </dgm:t>
    </dgm:pt>
    <dgm:pt modelId="{7ABE43A3-AE26-D543-9129-B256B090B41A}">
      <dgm:prSet phldrT="[Text]" custT="1"/>
      <dgm:spPr/>
      <dgm:t>
        <a:bodyPr/>
        <a:lstStyle/>
        <a:p>
          <a:r>
            <a:rPr lang="en-US" sz="2000" b="1" dirty="0"/>
            <a:t>Drug </a:t>
          </a:r>
        </a:p>
      </dgm:t>
    </dgm:pt>
    <dgm:pt modelId="{51747881-1D63-BB43-9394-9477AA838498}" type="parTrans" cxnId="{B66B8BD5-23D7-FB4C-81B5-745027233DBD}">
      <dgm:prSet/>
      <dgm:spPr/>
      <dgm:t>
        <a:bodyPr/>
        <a:lstStyle/>
        <a:p>
          <a:endParaRPr lang="en-US" sz="2000" b="1"/>
        </a:p>
      </dgm:t>
    </dgm:pt>
    <dgm:pt modelId="{8FE998CB-C25B-A747-9BAB-1A8BC0089172}" type="sibTrans" cxnId="{B66B8BD5-23D7-FB4C-81B5-745027233DBD}">
      <dgm:prSet/>
      <dgm:spPr/>
      <dgm:t>
        <a:bodyPr/>
        <a:lstStyle/>
        <a:p>
          <a:endParaRPr lang="en-US" sz="2000" b="1"/>
        </a:p>
      </dgm:t>
    </dgm:pt>
    <dgm:pt modelId="{BA3AF665-7EEA-1446-A92C-751CC81B898F}">
      <dgm:prSet custT="1"/>
      <dgm:spPr/>
      <dgm:t>
        <a:bodyPr/>
        <a:lstStyle/>
        <a:p>
          <a:r>
            <a:rPr lang="en-US" sz="2000" b="1" dirty="0"/>
            <a:t>Discovery</a:t>
          </a:r>
        </a:p>
      </dgm:t>
    </dgm:pt>
    <dgm:pt modelId="{7F2A9824-2AF4-084C-B77D-6799106C6C73}" type="parTrans" cxnId="{769A29F8-012D-0640-B33D-4E5764888694}">
      <dgm:prSet/>
      <dgm:spPr/>
      <dgm:t>
        <a:bodyPr/>
        <a:lstStyle/>
        <a:p>
          <a:endParaRPr lang="en-US" sz="2000" b="1"/>
        </a:p>
      </dgm:t>
    </dgm:pt>
    <dgm:pt modelId="{783DF945-555C-9B4B-9470-79555E99EEA0}" type="sibTrans" cxnId="{769A29F8-012D-0640-B33D-4E5764888694}">
      <dgm:prSet/>
      <dgm:spPr/>
      <dgm:t>
        <a:bodyPr/>
        <a:lstStyle/>
        <a:p>
          <a:endParaRPr lang="en-US" sz="2000" b="1"/>
        </a:p>
      </dgm:t>
    </dgm:pt>
    <dgm:pt modelId="{215FA288-1F84-3946-AF9B-2A579718CB1E}">
      <dgm:prSet custT="1"/>
      <dgm:spPr/>
      <dgm:t>
        <a:bodyPr/>
        <a:lstStyle/>
        <a:p>
          <a:r>
            <a:rPr lang="en-US" sz="2000" b="1" dirty="0"/>
            <a:t>Genome</a:t>
          </a:r>
        </a:p>
      </dgm:t>
    </dgm:pt>
    <dgm:pt modelId="{20118E51-54E0-5745-866D-EE0EB8C8DE6C}" type="parTrans" cxnId="{6B3984DC-EED7-C249-B08E-41D60C5E369A}">
      <dgm:prSet/>
      <dgm:spPr/>
      <dgm:t>
        <a:bodyPr/>
        <a:lstStyle/>
        <a:p>
          <a:endParaRPr lang="en-US" sz="2000" b="1"/>
        </a:p>
      </dgm:t>
    </dgm:pt>
    <dgm:pt modelId="{0EF34E68-6CB8-4842-A641-AC1AE97E2657}" type="sibTrans" cxnId="{6B3984DC-EED7-C249-B08E-41D60C5E369A}">
      <dgm:prSet/>
      <dgm:spPr/>
      <dgm:t>
        <a:bodyPr/>
        <a:lstStyle/>
        <a:p>
          <a:endParaRPr lang="en-US" sz="2000" b="1"/>
        </a:p>
      </dgm:t>
    </dgm:pt>
    <dgm:pt modelId="{4F3C10FF-DE65-0746-B220-52DB384A5B13}">
      <dgm:prSet custT="1"/>
      <dgm:spPr/>
      <dgm:t>
        <a:bodyPr/>
        <a:lstStyle/>
        <a:p>
          <a:r>
            <a:rPr lang="en-US" sz="2000" b="1" dirty="0"/>
            <a:t>Editing</a:t>
          </a:r>
        </a:p>
      </dgm:t>
    </dgm:pt>
    <dgm:pt modelId="{9A076304-A2F8-4641-8FFE-D4FE6B5CDCC8}" type="parTrans" cxnId="{5E123211-4566-C446-9D6D-99051FAA1937}">
      <dgm:prSet/>
      <dgm:spPr/>
      <dgm:t>
        <a:bodyPr/>
        <a:lstStyle/>
        <a:p>
          <a:endParaRPr lang="en-US" sz="2000" b="1"/>
        </a:p>
      </dgm:t>
    </dgm:pt>
    <dgm:pt modelId="{97803D78-E72F-8843-AC1D-E476B988BF63}" type="sibTrans" cxnId="{5E123211-4566-C446-9D6D-99051FAA1937}">
      <dgm:prSet/>
      <dgm:spPr/>
      <dgm:t>
        <a:bodyPr/>
        <a:lstStyle/>
        <a:p>
          <a:endParaRPr lang="en-US" sz="2000" b="1"/>
        </a:p>
      </dgm:t>
    </dgm:pt>
    <dgm:pt modelId="{29610D18-4D78-F64F-BC72-0602757233CB}" type="pres">
      <dgm:prSet presAssocID="{4AE98C29-4DE5-F948-81C0-947BE182BCCF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F098A-75B5-F243-87B2-65543264C386}" type="pres">
      <dgm:prSet presAssocID="{FEF1DAD6-B296-804B-9288-29DBF8598575}" presName="horFlow" presStyleCnt="0"/>
      <dgm:spPr/>
    </dgm:pt>
    <dgm:pt modelId="{03EFD411-D096-294E-B668-7C65B05AABDD}" type="pres">
      <dgm:prSet presAssocID="{FEF1DAD6-B296-804B-9288-29DBF8598575}" presName="bigChev" presStyleLbl="node1" presStyleIdx="0" presStyleCnt="4" custScaleX="100867"/>
      <dgm:spPr/>
    </dgm:pt>
    <dgm:pt modelId="{078F1CF7-35FF-DE4C-8870-BFC3133C852E}" type="pres">
      <dgm:prSet presAssocID="{9B069D0D-568A-6143-93CC-3AC2193BC1EF}" presName="parTrans" presStyleCnt="0"/>
      <dgm:spPr/>
    </dgm:pt>
    <dgm:pt modelId="{0C399BD0-9321-8D44-A467-2391D0CFA9F5}" type="pres">
      <dgm:prSet presAssocID="{2150BB33-F2DA-6148-BBD4-61212BA39E64}" presName="node" presStyleLbl="alignAccFollowNode1" presStyleIdx="0" presStyleCnt="4" custScaleX="121136">
        <dgm:presLayoutVars>
          <dgm:bulletEnabled val="1"/>
        </dgm:presLayoutVars>
      </dgm:prSet>
      <dgm:spPr/>
    </dgm:pt>
    <dgm:pt modelId="{F98E43FC-EF0E-FA46-8A8A-7D95B3BE9E1E}" type="pres">
      <dgm:prSet presAssocID="{FEF1DAD6-B296-804B-9288-29DBF8598575}" presName="vSp" presStyleCnt="0"/>
      <dgm:spPr/>
    </dgm:pt>
    <dgm:pt modelId="{E2572444-FDE2-5C4D-B02D-BE1127639DCD}" type="pres">
      <dgm:prSet presAssocID="{5A926E3A-195C-5F44-9863-7DA52A038C12}" presName="horFlow" presStyleCnt="0"/>
      <dgm:spPr/>
    </dgm:pt>
    <dgm:pt modelId="{9A99D5D6-E9BE-CC45-877B-756F86B56B3C}" type="pres">
      <dgm:prSet presAssocID="{5A926E3A-195C-5F44-9863-7DA52A038C12}" presName="bigChev" presStyleLbl="node1" presStyleIdx="1" presStyleCnt="4" custScaleX="100867"/>
      <dgm:spPr/>
    </dgm:pt>
    <dgm:pt modelId="{1E2AA370-5CEA-7945-A686-E7CF4B8EA5A9}" type="pres">
      <dgm:prSet presAssocID="{AD056850-8D1D-2C49-BA3C-F52B661906E3}" presName="parTrans" presStyleCnt="0"/>
      <dgm:spPr/>
    </dgm:pt>
    <dgm:pt modelId="{85ED9EF4-C766-6740-AA91-4264C38FC022}" type="pres">
      <dgm:prSet presAssocID="{A8E490E9-A85C-2444-8D58-CBB86347CF10}" presName="node" presStyleLbl="alignAccFollowNode1" presStyleIdx="1" presStyleCnt="4" custScaleX="120957">
        <dgm:presLayoutVars>
          <dgm:bulletEnabled val="1"/>
        </dgm:presLayoutVars>
      </dgm:prSet>
      <dgm:spPr/>
    </dgm:pt>
    <dgm:pt modelId="{9B2AC6A5-1C96-DC48-A3F4-67C8BA1EBAB3}" type="pres">
      <dgm:prSet presAssocID="{5A926E3A-195C-5F44-9863-7DA52A038C12}" presName="vSp" presStyleCnt="0"/>
      <dgm:spPr/>
    </dgm:pt>
    <dgm:pt modelId="{15D98864-BB21-D243-B175-1D4A83EF1E56}" type="pres">
      <dgm:prSet presAssocID="{7ABE43A3-AE26-D543-9129-B256B090B41A}" presName="horFlow" presStyleCnt="0"/>
      <dgm:spPr/>
    </dgm:pt>
    <dgm:pt modelId="{A29F14B0-B3F0-3347-9F53-5D64672481BC}" type="pres">
      <dgm:prSet presAssocID="{7ABE43A3-AE26-D543-9129-B256B090B41A}" presName="bigChev" presStyleLbl="node1" presStyleIdx="2" presStyleCnt="4" custScaleX="100867"/>
      <dgm:spPr/>
    </dgm:pt>
    <dgm:pt modelId="{9D0D172E-7B6F-3640-BFCE-DC8028B379E2}" type="pres">
      <dgm:prSet presAssocID="{7F2A9824-2AF4-084C-B77D-6799106C6C73}" presName="parTrans" presStyleCnt="0"/>
      <dgm:spPr/>
    </dgm:pt>
    <dgm:pt modelId="{CB084512-7836-F042-84F6-DDC38A55CE3A}" type="pres">
      <dgm:prSet presAssocID="{BA3AF665-7EEA-1446-A92C-751CC81B898F}" presName="node" presStyleLbl="alignAccFollowNode1" presStyleIdx="2" presStyleCnt="4" custScaleX="121136">
        <dgm:presLayoutVars>
          <dgm:bulletEnabled val="1"/>
        </dgm:presLayoutVars>
      </dgm:prSet>
      <dgm:spPr/>
    </dgm:pt>
    <dgm:pt modelId="{363009B4-E0E9-3548-8503-32A70069B50B}" type="pres">
      <dgm:prSet presAssocID="{7ABE43A3-AE26-D543-9129-B256B090B41A}" presName="vSp" presStyleCnt="0"/>
      <dgm:spPr/>
    </dgm:pt>
    <dgm:pt modelId="{CBA3FC1C-6762-5546-890F-FE3E0DF1F9DF}" type="pres">
      <dgm:prSet presAssocID="{215FA288-1F84-3946-AF9B-2A579718CB1E}" presName="horFlow" presStyleCnt="0"/>
      <dgm:spPr/>
    </dgm:pt>
    <dgm:pt modelId="{4DB3C46B-325E-5149-849A-6F0751A128DD}" type="pres">
      <dgm:prSet presAssocID="{215FA288-1F84-3946-AF9B-2A579718CB1E}" presName="bigChev" presStyleLbl="node1" presStyleIdx="3" presStyleCnt="4" custScaleX="100867"/>
      <dgm:spPr/>
    </dgm:pt>
    <dgm:pt modelId="{83B4D816-8838-9445-BEBE-00591403BFC2}" type="pres">
      <dgm:prSet presAssocID="{9A076304-A2F8-4641-8FFE-D4FE6B5CDCC8}" presName="parTrans" presStyleCnt="0"/>
      <dgm:spPr/>
    </dgm:pt>
    <dgm:pt modelId="{574C359F-AC35-804A-BF3C-A55809D0A465}" type="pres">
      <dgm:prSet presAssocID="{4F3C10FF-DE65-0746-B220-52DB384A5B13}" presName="node" presStyleLbl="alignAccFollowNode1" presStyleIdx="3" presStyleCnt="4" custScaleX="121136">
        <dgm:presLayoutVars>
          <dgm:bulletEnabled val="1"/>
        </dgm:presLayoutVars>
      </dgm:prSet>
      <dgm:spPr/>
    </dgm:pt>
  </dgm:ptLst>
  <dgm:cxnLst>
    <dgm:cxn modelId="{5E123211-4566-C446-9D6D-99051FAA1937}" srcId="{215FA288-1F84-3946-AF9B-2A579718CB1E}" destId="{4F3C10FF-DE65-0746-B220-52DB384A5B13}" srcOrd="0" destOrd="0" parTransId="{9A076304-A2F8-4641-8FFE-D4FE6B5CDCC8}" sibTransId="{97803D78-E72F-8843-AC1D-E476B988BF63}"/>
    <dgm:cxn modelId="{41ACD114-BFEA-184D-9CFA-500E0171DDE6}" type="presOf" srcId="{4AE98C29-4DE5-F948-81C0-947BE182BCCF}" destId="{29610D18-4D78-F64F-BC72-0602757233CB}" srcOrd="0" destOrd="0" presId="urn:microsoft.com/office/officeart/2005/8/layout/lProcess3"/>
    <dgm:cxn modelId="{6173F61E-B706-3F4E-BA93-AABA0C7B3D1E}" srcId="{4AE98C29-4DE5-F948-81C0-947BE182BCCF}" destId="{5A926E3A-195C-5F44-9863-7DA52A038C12}" srcOrd="1" destOrd="0" parTransId="{5893FDEB-9A3A-EA48-A527-1AEB8D13AF2D}" sibTransId="{3CB2E4F4-4F3B-E641-8A78-3AB7B006B02A}"/>
    <dgm:cxn modelId="{46D69022-5FEF-6342-8A21-3130277CAB40}" type="presOf" srcId="{FEF1DAD6-B296-804B-9288-29DBF8598575}" destId="{03EFD411-D096-294E-B668-7C65B05AABDD}" srcOrd="0" destOrd="0" presId="urn:microsoft.com/office/officeart/2005/8/layout/lProcess3"/>
    <dgm:cxn modelId="{1BABCB32-54E1-F642-A687-C448518392A4}" srcId="{FEF1DAD6-B296-804B-9288-29DBF8598575}" destId="{2150BB33-F2DA-6148-BBD4-61212BA39E64}" srcOrd="0" destOrd="0" parTransId="{9B069D0D-568A-6143-93CC-3AC2193BC1EF}" sibTransId="{0D9EB8C7-C73B-B347-9D93-30CE844E392B}"/>
    <dgm:cxn modelId="{16B39F35-013C-674C-BACB-1C4BCDE76B88}" srcId="{5A926E3A-195C-5F44-9863-7DA52A038C12}" destId="{A8E490E9-A85C-2444-8D58-CBB86347CF10}" srcOrd="0" destOrd="0" parTransId="{AD056850-8D1D-2C49-BA3C-F52B661906E3}" sibTransId="{5A342371-C9BE-504B-9A16-1C5D5E8CF9A4}"/>
    <dgm:cxn modelId="{18BFDF68-7919-B644-B2F3-5734BA5C09A4}" type="presOf" srcId="{4F3C10FF-DE65-0746-B220-52DB384A5B13}" destId="{574C359F-AC35-804A-BF3C-A55809D0A465}" srcOrd="0" destOrd="0" presId="urn:microsoft.com/office/officeart/2005/8/layout/lProcess3"/>
    <dgm:cxn modelId="{29E24071-6706-7145-ADAA-92D25C1AA97F}" type="presOf" srcId="{2150BB33-F2DA-6148-BBD4-61212BA39E64}" destId="{0C399BD0-9321-8D44-A467-2391D0CFA9F5}" srcOrd="0" destOrd="0" presId="urn:microsoft.com/office/officeart/2005/8/layout/lProcess3"/>
    <dgm:cxn modelId="{EF2D1F7B-9CE3-8047-8F8B-916C948110BF}" srcId="{4AE98C29-4DE5-F948-81C0-947BE182BCCF}" destId="{FEF1DAD6-B296-804B-9288-29DBF8598575}" srcOrd="0" destOrd="0" parTransId="{6944C643-6454-9243-978F-624B3A7F5F8E}" sibTransId="{D4547DA0-CC93-474C-B032-8DA67FB26136}"/>
    <dgm:cxn modelId="{8CA868AC-C35C-3E46-B6B5-04E5B039C33E}" type="presOf" srcId="{A8E490E9-A85C-2444-8D58-CBB86347CF10}" destId="{85ED9EF4-C766-6740-AA91-4264C38FC022}" srcOrd="0" destOrd="0" presId="urn:microsoft.com/office/officeart/2005/8/layout/lProcess3"/>
    <dgm:cxn modelId="{C29098BA-184B-ED4A-A1E1-1CCD7DDB9F8B}" type="presOf" srcId="{215FA288-1F84-3946-AF9B-2A579718CB1E}" destId="{4DB3C46B-325E-5149-849A-6F0751A128DD}" srcOrd="0" destOrd="0" presId="urn:microsoft.com/office/officeart/2005/8/layout/lProcess3"/>
    <dgm:cxn modelId="{43B3C0CA-649A-2543-8A90-2F29F1A71898}" type="presOf" srcId="{7ABE43A3-AE26-D543-9129-B256B090B41A}" destId="{A29F14B0-B3F0-3347-9F53-5D64672481BC}" srcOrd="0" destOrd="0" presId="urn:microsoft.com/office/officeart/2005/8/layout/lProcess3"/>
    <dgm:cxn modelId="{3E67E8CC-97A9-AB4A-858F-CC7F6A139F33}" type="presOf" srcId="{BA3AF665-7EEA-1446-A92C-751CC81B898F}" destId="{CB084512-7836-F042-84F6-DDC38A55CE3A}" srcOrd="0" destOrd="0" presId="urn:microsoft.com/office/officeart/2005/8/layout/lProcess3"/>
    <dgm:cxn modelId="{4F4FB5D2-67D3-9C47-B737-C8913CB92CE9}" type="presOf" srcId="{5A926E3A-195C-5F44-9863-7DA52A038C12}" destId="{9A99D5D6-E9BE-CC45-877B-756F86B56B3C}" srcOrd="0" destOrd="0" presId="urn:microsoft.com/office/officeart/2005/8/layout/lProcess3"/>
    <dgm:cxn modelId="{B66B8BD5-23D7-FB4C-81B5-745027233DBD}" srcId="{4AE98C29-4DE5-F948-81C0-947BE182BCCF}" destId="{7ABE43A3-AE26-D543-9129-B256B090B41A}" srcOrd="2" destOrd="0" parTransId="{51747881-1D63-BB43-9394-9477AA838498}" sibTransId="{8FE998CB-C25B-A747-9BAB-1A8BC0089172}"/>
    <dgm:cxn modelId="{6B3984DC-EED7-C249-B08E-41D60C5E369A}" srcId="{4AE98C29-4DE5-F948-81C0-947BE182BCCF}" destId="{215FA288-1F84-3946-AF9B-2A579718CB1E}" srcOrd="3" destOrd="0" parTransId="{20118E51-54E0-5745-866D-EE0EB8C8DE6C}" sibTransId="{0EF34E68-6CB8-4842-A641-AC1AE97E2657}"/>
    <dgm:cxn modelId="{769A29F8-012D-0640-B33D-4E5764888694}" srcId="{7ABE43A3-AE26-D543-9129-B256B090B41A}" destId="{BA3AF665-7EEA-1446-A92C-751CC81B898F}" srcOrd="0" destOrd="0" parTransId="{7F2A9824-2AF4-084C-B77D-6799106C6C73}" sibTransId="{783DF945-555C-9B4B-9470-79555E99EEA0}"/>
    <dgm:cxn modelId="{2D42EEEA-9A65-D849-9094-846BBE206E4D}" type="presParOf" srcId="{29610D18-4D78-F64F-BC72-0602757233CB}" destId="{329F098A-75B5-F243-87B2-65543264C386}" srcOrd="0" destOrd="0" presId="urn:microsoft.com/office/officeart/2005/8/layout/lProcess3"/>
    <dgm:cxn modelId="{FFD878F4-EC0E-4E4F-B9D6-0705D043FDF4}" type="presParOf" srcId="{329F098A-75B5-F243-87B2-65543264C386}" destId="{03EFD411-D096-294E-B668-7C65B05AABDD}" srcOrd="0" destOrd="0" presId="urn:microsoft.com/office/officeart/2005/8/layout/lProcess3"/>
    <dgm:cxn modelId="{425B1194-745A-B242-8252-C9662E58CF9D}" type="presParOf" srcId="{329F098A-75B5-F243-87B2-65543264C386}" destId="{078F1CF7-35FF-DE4C-8870-BFC3133C852E}" srcOrd="1" destOrd="0" presId="urn:microsoft.com/office/officeart/2005/8/layout/lProcess3"/>
    <dgm:cxn modelId="{C56243F2-A13E-B24B-86C2-0FA0A4C7E698}" type="presParOf" srcId="{329F098A-75B5-F243-87B2-65543264C386}" destId="{0C399BD0-9321-8D44-A467-2391D0CFA9F5}" srcOrd="2" destOrd="0" presId="urn:microsoft.com/office/officeart/2005/8/layout/lProcess3"/>
    <dgm:cxn modelId="{C1E1BA2C-35DA-254B-A320-6492F31C75DC}" type="presParOf" srcId="{29610D18-4D78-F64F-BC72-0602757233CB}" destId="{F98E43FC-EF0E-FA46-8A8A-7D95B3BE9E1E}" srcOrd="1" destOrd="0" presId="urn:microsoft.com/office/officeart/2005/8/layout/lProcess3"/>
    <dgm:cxn modelId="{EF3E52F9-AB2F-BA45-B808-9A372DD4A710}" type="presParOf" srcId="{29610D18-4D78-F64F-BC72-0602757233CB}" destId="{E2572444-FDE2-5C4D-B02D-BE1127639DCD}" srcOrd="2" destOrd="0" presId="urn:microsoft.com/office/officeart/2005/8/layout/lProcess3"/>
    <dgm:cxn modelId="{1D901BE4-9046-7E4B-A369-8A5EC7E69BFE}" type="presParOf" srcId="{E2572444-FDE2-5C4D-B02D-BE1127639DCD}" destId="{9A99D5D6-E9BE-CC45-877B-756F86B56B3C}" srcOrd="0" destOrd="0" presId="urn:microsoft.com/office/officeart/2005/8/layout/lProcess3"/>
    <dgm:cxn modelId="{6395BFF3-BC72-3C41-85DE-D5530B20B5D8}" type="presParOf" srcId="{E2572444-FDE2-5C4D-B02D-BE1127639DCD}" destId="{1E2AA370-5CEA-7945-A686-E7CF4B8EA5A9}" srcOrd="1" destOrd="0" presId="urn:microsoft.com/office/officeart/2005/8/layout/lProcess3"/>
    <dgm:cxn modelId="{54FFFF75-2399-8846-8739-A27A56BAA1BA}" type="presParOf" srcId="{E2572444-FDE2-5C4D-B02D-BE1127639DCD}" destId="{85ED9EF4-C766-6740-AA91-4264C38FC022}" srcOrd="2" destOrd="0" presId="urn:microsoft.com/office/officeart/2005/8/layout/lProcess3"/>
    <dgm:cxn modelId="{611A938D-0DC7-B34A-B21F-F61F9B73BFDD}" type="presParOf" srcId="{29610D18-4D78-F64F-BC72-0602757233CB}" destId="{9B2AC6A5-1C96-DC48-A3F4-67C8BA1EBAB3}" srcOrd="3" destOrd="0" presId="urn:microsoft.com/office/officeart/2005/8/layout/lProcess3"/>
    <dgm:cxn modelId="{087F72BC-C781-BA41-A720-C9A2CB433ABA}" type="presParOf" srcId="{29610D18-4D78-F64F-BC72-0602757233CB}" destId="{15D98864-BB21-D243-B175-1D4A83EF1E56}" srcOrd="4" destOrd="0" presId="urn:microsoft.com/office/officeart/2005/8/layout/lProcess3"/>
    <dgm:cxn modelId="{6E8C7D31-0878-6C4D-95C2-E3E1A8C93C3C}" type="presParOf" srcId="{15D98864-BB21-D243-B175-1D4A83EF1E56}" destId="{A29F14B0-B3F0-3347-9F53-5D64672481BC}" srcOrd="0" destOrd="0" presId="urn:microsoft.com/office/officeart/2005/8/layout/lProcess3"/>
    <dgm:cxn modelId="{E94AAD2B-7C0E-F948-96DB-5CBC798BA2CC}" type="presParOf" srcId="{15D98864-BB21-D243-B175-1D4A83EF1E56}" destId="{9D0D172E-7B6F-3640-BFCE-DC8028B379E2}" srcOrd="1" destOrd="0" presId="urn:microsoft.com/office/officeart/2005/8/layout/lProcess3"/>
    <dgm:cxn modelId="{D57402AC-1C5B-A34E-B156-5C086BC9454F}" type="presParOf" srcId="{15D98864-BB21-D243-B175-1D4A83EF1E56}" destId="{CB084512-7836-F042-84F6-DDC38A55CE3A}" srcOrd="2" destOrd="0" presId="urn:microsoft.com/office/officeart/2005/8/layout/lProcess3"/>
    <dgm:cxn modelId="{62293EE8-8506-D245-B30A-7C1E027AEF1D}" type="presParOf" srcId="{29610D18-4D78-F64F-BC72-0602757233CB}" destId="{363009B4-E0E9-3548-8503-32A70069B50B}" srcOrd="5" destOrd="0" presId="urn:microsoft.com/office/officeart/2005/8/layout/lProcess3"/>
    <dgm:cxn modelId="{E2A37629-A8CA-9444-BEB4-0E0D279AD0B1}" type="presParOf" srcId="{29610D18-4D78-F64F-BC72-0602757233CB}" destId="{CBA3FC1C-6762-5546-890F-FE3E0DF1F9DF}" srcOrd="6" destOrd="0" presId="urn:microsoft.com/office/officeart/2005/8/layout/lProcess3"/>
    <dgm:cxn modelId="{743C69DC-F94A-3746-9F1F-A895144650A2}" type="presParOf" srcId="{CBA3FC1C-6762-5546-890F-FE3E0DF1F9DF}" destId="{4DB3C46B-325E-5149-849A-6F0751A128DD}" srcOrd="0" destOrd="0" presId="urn:microsoft.com/office/officeart/2005/8/layout/lProcess3"/>
    <dgm:cxn modelId="{3D66E659-3C9E-754F-9BF7-592EA95FB21E}" type="presParOf" srcId="{CBA3FC1C-6762-5546-890F-FE3E0DF1F9DF}" destId="{83B4D816-8838-9445-BEBE-00591403BFC2}" srcOrd="1" destOrd="0" presId="urn:microsoft.com/office/officeart/2005/8/layout/lProcess3"/>
    <dgm:cxn modelId="{23B4FFFF-90A5-714B-8703-C06469EDE8AE}" type="presParOf" srcId="{CBA3FC1C-6762-5546-890F-FE3E0DF1F9DF}" destId="{574C359F-AC35-804A-BF3C-A55809D0A46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844F4-F66F-0D4F-8F06-5ED2CB869AE7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356205F-C52D-984D-80AE-AA28A6A19399}">
      <dgm:prSet phldrT="[Tes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GB" noProof="0" dirty="0"/>
            <a:t>analysis of the tumour microenvironment and modulation of the immune response</a:t>
          </a:r>
        </a:p>
      </dgm:t>
    </dgm:pt>
    <dgm:pt modelId="{D1F18CEB-F1B1-3D4B-85D9-8D1740BECEF9}" type="parTrans" cxnId="{460138B6-9B12-6A48-AB62-2B1F39FCA0BA}">
      <dgm:prSet/>
      <dgm:spPr/>
      <dgm:t>
        <a:bodyPr/>
        <a:lstStyle/>
        <a:p>
          <a:endParaRPr lang="it-IT"/>
        </a:p>
      </dgm:t>
    </dgm:pt>
    <dgm:pt modelId="{8A8F7A96-8F50-8B47-8927-E455A90E10AF}" type="sibTrans" cxnId="{460138B6-9B12-6A48-AB62-2B1F39FCA0BA}">
      <dgm:prSet/>
      <dgm:spPr/>
      <dgm:t>
        <a:bodyPr/>
        <a:lstStyle/>
        <a:p>
          <a:endParaRPr lang="it-IT"/>
        </a:p>
      </dgm:t>
    </dgm:pt>
    <dgm:pt modelId="{C48C3343-BADA-414B-8C04-A95806E66653}">
      <dgm:prSet phldrT="[Tes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GB" noProof="0" dirty="0"/>
            <a:t>study of the role of mast cells and B cells in intestinal diseases</a:t>
          </a:r>
        </a:p>
      </dgm:t>
    </dgm:pt>
    <dgm:pt modelId="{430D11AA-6C4A-1340-B8E9-E7B0284B2C02}" type="parTrans" cxnId="{2E5B7C62-8328-5842-BC66-A181835C5BA5}">
      <dgm:prSet/>
      <dgm:spPr/>
      <dgm:t>
        <a:bodyPr/>
        <a:lstStyle/>
        <a:p>
          <a:endParaRPr lang="it-IT"/>
        </a:p>
      </dgm:t>
    </dgm:pt>
    <dgm:pt modelId="{F48C1D71-9B80-3E4C-BE7A-5EF19B15ED89}" type="sibTrans" cxnId="{2E5B7C62-8328-5842-BC66-A181835C5BA5}">
      <dgm:prSet/>
      <dgm:spPr/>
      <dgm:t>
        <a:bodyPr/>
        <a:lstStyle/>
        <a:p>
          <a:endParaRPr lang="it-IT"/>
        </a:p>
      </dgm:t>
    </dgm:pt>
    <dgm:pt modelId="{2FAF406A-CAF2-224E-A4EA-70EE9F249286}" type="pres">
      <dgm:prSet presAssocID="{E49844F4-F66F-0D4F-8F06-5ED2CB869AE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C336E13-C8F6-A14E-A30D-0F7B97BC1778}" type="pres">
      <dgm:prSet presAssocID="{8356205F-C52D-984D-80AE-AA28A6A19399}" presName="horFlow" presStyleCnt="0"/>
      <dgm:spPr/>
    </dgm:pt>
    <dgm:pt modelId="{9966CC33-F3C2-C64A-A3DB-9DD327C40A3A}" type="pres">
      <dgm:prSet presAssocID="{8356205F-C52D-984D-80AE-AA28A6A19399}" presName="bigChev" presStyleLbl="node1" presStyleIdx="0" presStyleCnt="2" custLinFactNeighborX="785" custLinFactNeighborY="-31414"/>
      <dgm:spPr/>
    </dgm:pt>
    <dgm:pt modelId="{0340E53A-6248-9543-BC49-8D9311766600}" type="pres">
      <dgm:prSet presAssocID="{8356205F-C52D-984D-80AE-AA28A6A19399}" presName="vSp" presStyleCnt="0"/>
      <dgm:spPr/>
    </dgm:pt>
    <dgm:pt modelId="{49B7848D-866A-364C-9F6A-CB55C0F1B7F1}" type="pres">
      <dgm:prSet presAssocID="{C48C3343-BADA-414B-8C04-A95806E66653}" presName="horFlow" presStyleCnt="0"/>
      <dgm:spPr/>
    </dgm:pt>
    <dgm:pt modelId="{75C72A09-439E-A94D-9FCD-E5E0E9D5FE1C}" type="pres">
      <dgm:prSet presAssocID="{C48C3343-BADA-414B-8C04-A95806E66653}" presName="bigChev" presStyleLbl="node1" presStyleIdx="1" presStyleCnt="2" custLinFactNeighborY="48291"/>
      <dgm:spPr/>
    </dgm:pt>
  </dgm:ptLst>
  <dgm:cxnLst>
    <dgm:cxn modelId="{8B4DF63E-52ED-3741-A014-E65A76055927}" type="presOf" srcId="{C48C3343-BADA-414B-8C04-A95806E66653}" destId="{75C72A09-439E-A94D-9FCD-E5E0E9D5FE1C}" srcOrd="0" destOrd="0" presId="urn:microsoft.com/office/officeart/2005/8/layout/lProcess3"/>
    <dgm:cxn modelId="{2E5B7C62-8328-5842-BC66-A181835C5BA5}" srcId="{E49844F4-F66F-0D4F-8F06-5ED2CB869AE7}" destId="{C48C3343-BADA-414B-8C04-A95806E66653}" srcOrd="1" destOrd="0" parTransId="{430D11AA-6C4A-1340-B8E9-E7B0284B2C02}" sibTransId="{F48C1D71-9B80-3E4C-BE7A-5EF19B15ED89}"/>
    <dgm:cxn modelId="{BD14DF7D-D2D4-3E45-9FF5-69938851033F}" type="presOf" srcId="{8356205F-C52D-984D-80AE-AA28A6A19399}" destId="{9966CC33-F3C2-C64A-A3DB-9DD327C40A3A}" srcOrd="0" destOrd="0" presId="urn:microsoft.com/office/officeart/2005/8/layout/lProcess3"/>
    <dgm:cxn modelId="{460138B6-9B12-6A48-AB62-2B1F39FCA0BA}" srcId="{E49844F4-F66F-0D4F-8F06-5ED2CB869AE7}" destId="{8356205F-C52D-984D-80AE-AA28A6A19399}" srcOrd="0" destOrd="0" parTransId="{D1F18CEB-F1B1-3D4B-85D9-8D1740BECEF9}" sibTransId="{8A8F7A96-8F50-8B47-8927-E455A90E10AF}"/>
    <dgm:cxn modelId="{79A030D6-B15A-864C-A67C-C42B51749542}" type="presOf" srcId="{E49844F4-F66F-0D4F-8F06-5ED2CB869AE7}" destId="{2FAF406A-CAF2-224E-A4EA-70EE9F249286}" srcOrd="0" destOrd="0" presId="urn:microsoft.com/office/officeart/2005/8/layout/lProcess3"/>
    <dgm:cxn modelId="{9CF40F6F-A058-2C40-900F-94FBBFF508E4}" type="presParOf" srcId="{2FAF406A-CAF2-224E-A4EA-70EE9F249286}" destId="{AC336E13-C8F6-A14E-A30D-0F7B97BC1778}" srcOrd="0" destOrd="0" presId="urn:microsoft.com/office/officeart/2005/8/layout/lProcess3"/>
    <dgm:cxn modelId="{E3BE671B-57DC-0F49-94EC-4C5BE81B2364}" type="presParOf" srcId="{AC336E13-C8F6-A14E-A30D-0F7B97BC1778}" destId="{9966CC33-F3C2-C64A-A3DB-9DD327C40A3A}" srcOrd="0" destOrd="0" presId="urn:microsoft.com/office/officeart/2005/8/layout/lProcess3"/>
    <dgm:cxn modelId="{62ACD486-EF98-E544-A757-D5A3239D0E20}" type="presParOf" srcId="{2FAF406A-CAF2-224E-A4EA-70EE9F249286}" destId="{0340E53A-6248-9543-BC49-8D9311766600}" srcOrd="1" destOrd="0" presId="urn:microsoft.com/office/officeart/2005/8/layout/lProcess3"/>
    <dgm:cxn modelId="{A7D3714F-5146-7B4E-8B0A-A2500D1C1418}" type="presParOf" srcId="{2FAF406A-CAF2-224E-A4EA-70EE9F249286}" destId="{49B7848D-866A-364C-9F6A-CB55C0F1B7F1}" srcOrd="2" destOrd="0" presId="urn:microsoft.com/office/officeart/2005/8/layout/lProcess3"/>
    <dgm:cxn modelId="{BB69AE6C-305F-C143-AA69-006B29EA690A}" type="presParOf" srcId="{49B7848D-866A-364C-9F6A-CB55C0F1B7F1}" destId="{75C72A09-439E-A94D-9FCD-E5E0E9D5FE1C}" srcOrd="0" destOrd="0" presId="urn:microsoft.com/office/officeart/2005/8/layout/lProcess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FD411-D096-294E-B668-7C65B05AABDD}">
      <dsp:nvSpPr>
        <dsp:cNvPr id="0" name=""/>
        <dsp:cNvSpPr/>
      </dsp:nvSpPr>
      <dsp:spPr>
        <a:xfrm>
          <a:off x="726190" y="129"/>
          <a:ext cx="1872008" cy="74236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Epigenetic</a:t>
          </a:r>
        </a:p>
      </dsp:txBody>
      <dsp:txXfrm>
        <a:off x="1097374" y="129"/>
        <a:ext cx="1129641" cy="742367"/>
      </dsp:txXfrm>
    </dsp:sp>
    <dsp:sp modelId="{0C399BD0-9321-8D44-A467-2391D0CFA9F5}">
      <dsp:nvSpPr>
        <dsp:cNvPr id="0" name=""/>
        <dsp:cNvSpPr/>
      </dsp:nvSpPr>
      <dsp:spPr>
        <a:xfrm>
          <a:off x="2356930" y="63230"/>
          <a:ext cx="1865993" cy="616164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Analysis</a:t>
          </a:r>
        </a:p>
      </dsp:txBody>
      <dsp:txXfrm>
        <a:off x="2665012" y="63230"/>
        <a:ext cx="1249829" cy="616164"/>
      </dsp:txXfrm>
    </dsp:sp>
    <dsp:sp modelId="{9A99D5D6-E9BE-CC45-877B-756F86B56B3C}">
      <dsp:nvSpPr>
        <dsp:cNvPr id="0" name=""/>
        <dsp:cNvSpPr/>
      </dsp:nvSpPr>
      <dsp:spPr>
        <a:xfrm>
          <a:off x="726190" y="846428"/>
          <a:ext cx="1872008" cy="742367"/>
        </a:xfrm>
        <a:prstGeom prst="chevron">
          <a:avLst/>
        </a:prstGeom>
        <a:solidFill>
          <a:schemeClr val="accent4">
            <a:hueOff val="-828411"/>
            <a:satOff val="0"/>
            <a:lumOff val="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Bio</a:t>
          </a:r>
        </a:p>
      </dsp:txBody>
      <dsp:txXfrm>
        <a:off x="1097374" y="846428"/>
        <a:ext cx="1129641" cy="742367"/>
      </dsp:txXfrm>
    </dsp:sp>
    <dsp:sp modelId="{85ED9EF4-C766-6740-AA91-4264C38FC022}">
      <dsp:nvSpPr>
        <dsp:cNvPr id="0" name=""/>
        <dsp:cNvSpPr/>
      </dsp:nvSpPr>
      <dsp:spPr>
        <a:xfrm>
          <a:off x="2356930" y="909529"/>
          <a:ext cx="1863235" cy="616164"/>
        </a:xfrm>
        <a:prstGeom prst="chevron">
          <a:avLst/>
        </a:prstGeom>
        <a:solidFill>
          <a:schemeClr val="accent4">
            <a:tint val="40000"/>
            <a:alpha val="90000"/>
            <a:hueOff val="-779655"/>
            <a:satOff val="0"/>
            <a:lumOff val="171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79655"/>
              <a:satOff val="0"/>
              <a:lumOff val="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informatics</a:t>
          </a:r>
        </a:p>
      </dsp:txBody>
      <dsp:txXfrm>
        <a:off x="2665012" y="909529"/>
        <a:ext cx="1247071" cy="616164"/>
      </dsp:txXfrm>
    </dsp:sp>
    <dsp:sp modelId="{A29F14B0-B3F0-3347-9F53-5D64672481BC}">
      <dsp:nvSpPr>
        <dsp:cNvPr id="0" name=""/>
        <dsp:cNvSpPr/>
      </dsp:nvSpPr>
      <dsp:spPr>
        <a:xfrm>
          <a:off x="726190" y="1692726"/>
          <a:ext cx="1872008" cy="742367"/>
        </a:xfrm>
        <a:prstGeom prst="chevron">
          <a:avLst/>
        </a:prstGeom>
        <a:solidFill>
          <a:schemeClr val="accent4">
            <a:hueOff val="-1656823"/>
            <a:satOff val="0"/>
            <a:lumOff val="36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Drug </a:t>
          </a:r>
        </a:p>
      </dsp:txBody>
      <dsp:txXfrm>
        <a:off x="1097374" y="1692726"/>
        <a:ext cx="1129641" cy="742367"/>
      </dsp:txXfrm>
    </dsp:sp>
    <dsp:sp modelId="{CB084512-7836-F042-84F6-DDC38A55CE3A}">
      <dsp:nvSpPr>
        <dsp:cNvPr id="0" name=""/>
        <dsp:cNvSpPr/>
      </dsp:nvSpPr>
      <dsp:spPr>
        <a:xfrm>
          <a:off x="2356930" y="1755827"/>
          <a:ext cx="1865993" cy="616164"/>
        </a:xfrm>
        <a:prstGeom prst="chevron">
          <a:avLst/>
        </a:prstGeom>
        <a:solidFill>
          <a:schemeClr val="accent4">
            <a:tint val="40000"/>
            <a:alpha val="90000"/>
            <a:hueOff val="-1559310"/>
            <a:satOff val="0"/>
            <a:lumOff val="34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559310"/>
              <a:satOff val="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Discovery</a:t>
          </a:r>
        </a:p>
      </dsp:txBody>
      <dsp:txXfrm>
        <a:off x="2665012" y="1755827"/>
        <a:ext cx="1249829" cy="616164"/>
      </dsp:txXfrm>
    </dsp:sp>
    <dsp:sp modelId="{4DB3C46B-325E-5149-849A-6F0751A128DD}">
      <dsp:nvSpPr>
        <dsp:cNvPr id="0" name=""/>
        <dsp:cNvSpPr/>
      </dsp:nvSpPr>
      <dsp:spPr>
        <a:xfrm>
          <a:off x="726190" y="2539025"/>
          <a:ext cx="1872008" cy="742367"/>
        </a:xfrm>
        <a:prstGeom prst="chevron">
          <a:avLst/>
        </a:prstGeom>
        <a:solidFill>
          <a:schemeClr val="accent4">
            <a:hueOff val="-2485234"/>
            <a:satOff val="0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Genome</a:t>
          </a:r>
        </a:p>
      </dsp:txBody>
      <dsp:txXfrm>
        <a:off x="1097374" y="2539025"/>
        <a:ext cx="1129641" cy="742367"/>
      </dsp:txXfrm>
    </dsp:sp>
    <dsp:sp modelId="{574C359F-AC35-804A-BF3C-A55809D0A465}">
      <dsp:nvSpPr>
        <dsp:cNvPr id="0" name=""/>
        <dsp:cNvSpPr/>
      </dsp:nvSpPr>
      <dsp:spPr>
        <a:xfrm>
          <a:off x="2356930" y="2602126"/>
          <a:ext cx="1865993" cy="616164"/>
        </a:xfrm>
        <a:prstGeom prst="chevron">
          <a:avLst/>
        </a:prstGeom>
        <a:solidFill>
          <a:schemeClr val="accent4">
            <a:tint val="40000"/>
            <a:alpha val="90000"/>
            <a:hueOff val="-2338965"/>
            <a:satOff val="0"/>
            <a:lumOff val="51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338965"/>
              <a:satOff val="0"/>
              <a:lumOff val="5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Editing</a:t>
          </a:r>
        </a:p>
      </dsp:txBody>
      <dsp:txXfrm>
        <a:off x="2665012" y="2602126"/>
        <a:ext cx="1249829" cy="6161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6CC33-F3C2-C64A-A3DB-9DD327C40A3A}">
      <dsp:nvSpPr>
        <dsp:cNvPr id="0" name=""/>
        <dsp:cNvSpPr/>
      </dsp:nvSpPr>
      <dsp:spPr>
        <a:xfrm>
          <a:off x="0" y="325443"/>
          <a:ext cx="5295899" cy="2118360"/>
        </a:xfrm>
        <a:prstGeom prst="chevron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0" dirty="0"/>
            <a:t>analysis of the tumour microenvironment and modulation of the immune response</a:t>
          </a:r>
        </a:p>
      </dsp:txBody>
      <dsp:txXfrm>
        <a:off x="1059180" y="325443"/>
        <a:ext cx="3177539" cy="2118360"/>
      </dsp:txXfrm>
    </dsp:sp>
    <dsp:sp modelId="{75C72A09-439E-A94D-9FCD-E5E0E9D5FE1C}">
      <dsp:nvSpPr>
        <dsp:cNvPr id="0" name=""/>
        <dsp:cNvSpPr/>
      </dsp:nvSpPr>
      <dsp:spPr>
        <a:xfrm>
          <a:off x="0" y="4396740"/>
          <a:ext cx="5295899" cy="2118360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noProof="0" dirty="0"/>
            <a:t>study of the role of mast cells and B cells in intestinal diseases</a:t>
          </a:r>
        </a:p>
      </dsp:txBody>
      <dsp:txXfrm>
        <a:off x="1059180" y="4396740"/>
        <a:ext cx="3177539" cy="2118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ptos" panose="020B0004020202020204" pitchFamily="34" charset="0"/>
        <a:ea typeface="Helvetica Neue"/>
        <a:cs typeface="Helvetica Neue"/>
        <a:sym typeface="Helvetica Neue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538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zione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logo-uniud-bianco.png" descr="logo-uniud-bian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84" y="613665"/>
            <a:ext cx="3075600" cy="65826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49135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3982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logo-uniud-blu.png" descr="logo-uniud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83" y="613663"/>
            <a:ext cx="3075599" cy="65826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42981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3" y="556739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9561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zione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logo-uniud-bianco.png" descr="logo-uniud-bian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83" y="613663"/>
            <a:ext cx="3075599" cy="65826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04462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276329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41500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4" y="556740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54540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8374191" y="2346391"/>
            <a:ext cx="15329833" cy="631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3" y="556739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 err="1"/>
              <a:t>Sottotitolo</a:t>
            </a:r>
            <a:r>
              <a:rPr dirty="0"/>
              <a:t> </a:t>
            </a:r>
            <a:r>
              <a:rPr dirty="0" err="1"/>
              <a:t>presentazione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6597" y="13076008"/>
            <a:ext cx="37830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 b="0" i="0">
                <a:solidFill>
                  <a:srgbClr val="000000"/>
                </a:solidFill>
                <a:latin typeface="Aptos" panose="020B0004020202020204" pitchFamily="34" charset="0"/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</p:sldLayoutIdLst>
  <p:transition spd="med"/>
  <p:txStyles>
    <p:titleStyle>
      <a:lvl1pPr marL="0" marR="0" indent="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457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914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1371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18288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22860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2743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3200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3657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  <a:sym typeface="Helvetica"/>
        </a:defRPr>
      </a:lvl1pPr>
      <a:lvl2pPr marL="0" marR="0" indent="457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  <a:sym typeface="Helvetica"/>
        </a:defRPr>
      </a:lvl2pPr>
      <a:lvl3pPr marL="0" marR="0" indent="914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  <a:sym typeface="Helvetica"/>
        </a:defRPr>
      </a:lvl3pPr>
      <a:lvl4pPr marL="0" marR="0" indent="1371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  <a:sym typeface="Helvetica"/>
        </a:defRPr>
      </a:lvl4pPr>
      <a:lvl5pPr marL="0" marR="0" indent="18288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Aptos" panose="020B0004020202020204" pitchFamily="34" charset="0"/>
          <a:ea typeface="Aptos" panose="020B0004020202020204" pitchFamily="34" charset="0"/>
          <a:cs typeface="Aptos" panose="020B0004020202020204" pitchFamily="34" charset="0"/>
          <a:sym typeface="Helvetica"/>
        </a:defRPr>
      </a:lvl5pPr>
      <a:lvl6pPr marL="0" marR="0" indent="22860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8374191" y="2346391"/>
            <a:ext cx="15329833" cy="631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83" y="556739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57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 spd="med"/>
  <p:txStyles>
    <p:titleStyle>
      <a:lvl1pPr marL="0" marR="0" indent="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457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914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1371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18288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22860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2743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3200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3657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8374191" y="2346393"/>
            <a:ext cx="15329834" cy="631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84" y="556740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3" y="7223191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43177" y="13076009"/>
            <a:ext cx="42319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0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 spd="med"/>
  <p:txStyles>
    <p:titleStyle>
      <a:lvl1pPr marL="0" marR="0" indent="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457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914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1371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18288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22860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2743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3200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3657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ud.it/en/research/do-research/doctorate-res?set_language=en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microsoft.com/office/2007/relationships/diagramDrawing" Target="../diagrams/drawing1.xml"/><Relationship Id="rId3" Type="http://schemas.openxmlformats.org/officeDocument/2006/relationships/slide" Target="slide4.xml"/><Relationship Id="rId7" Type="http://schemas.openxmlformats.org/officeDocument/2006/relationships/image" Target="../media/image10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jpeg"/><Relationship Id="rId10" Type="http://schemas.openxmlformats.org/officeDocument/2006/relationships/diagramLayout" Target="../diagrams/layout1.xml"/><Relationship Id="rId4" Type="http://schemas.openxmlformats.org/officeDocument/2006/relationships/image" Target="../media/image7.png"/><Relationship Id="rId9" Type="http://schemas.openxmlformats.org/officeDocument/2006/relationships/diagramData" Target="../diagrams/data1.xml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1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.xml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diagramDrawing" Target="../diagrams/drawing2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presentazione…"/>
          <p:cNvSpPr txBox="1">
            <a:spLocks noGrp="1"/>
          </p:cNvSpPr>
          <p:nvPr>
            <p:ph type="ctrTitle"/>
          </p:nvPr>
        </p:nvSpPr>
        <p:spPr>
          <a:xfrm>
            <a:off x="6332740" y="3565925"/>
            <a:ext cx="17401613" cy="6311305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latin typeface="Work Sans" pitchFamily="2" charset="77"/>
              </a:rPr>
              <a:t>Open PhD 2026</a:t>
            </a:r>
            <a:br>
              <a:rPr lang="it-IT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Presentazione dottorati di ricerca </a:t>
            </a:r>
            <a:r>
              <a:rPr lang="it-IT" sz="6000" dirty="0" err="1">
                <a:latin typeface="Work Sans" pitchFamily="2" charset="77"/>
              </a:rPr>
              <a:t>a.a</a:t>
            </a:r>
            <a:r>
              <a:rPr lang="it-IT" sz="6000" dirty="0">
                <a:latin typeface="Work Sans" pitchFamily="2" charset="77"/>
              </a:rPr>
              <a:t>. 2026/27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Dottorato di ricerca in Medicina Molecolare</a:t>
            </a:r>
            <a:endParaRPr sz="6000" dirty="0">
              <a:latin typeface="Work Sans" pitchFamily="2" charset="77"/>
            </a:endParaRPr>
          </a:p>
        </p:txBody>
      </p:sp>
      <p:sp>
        <p:nvSpPr>
          <p:cNvPr id="87" name="Eventuale sottotitolo dalla…"/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635000" y="12422716"/>
            <a:ext cx="252793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r>
              <a:rPr dirty="0">
                <a:latin typeface="Work Sans" pitchFamily="2" charset="77"/>
              </a:rPr>
              <a:t>Udine, </a:t>
            </a:r>
            <a:r>
              <a:rPr lang="it-IT" dirty="0">
                <a:latin typeface="Work Sans" pitchFamily="2" charset="77"/>
              </a:rPr>
              <a:t> 29</a:t>
            </a:r>
            <a:r>
              <a:rPr dirty="0">
                <a:latin typeface="Work Sans" pitchFamily="2" charset="77"/>
              </a:rPr>
              <a:t> </a:t>
            </a:r>
            <a:r>
              <a:rPr lang="it-IT" dirty="0">
                <a:latin typeface="Work Sans" pitchFamily="2" charset="77"/>
              </a:rPr>
              <a:t>APRILE </a:t>
            </a:r>
            <a:r>
              <a:rPr dirty="0">
                <a:latin typeface="Work Sans" pitchFamily="2" charset="77"/>
              </a:rPr>
              <a:t>202</a:t>
            </a:r>
            <a:r>
              <a:rPr lang="it-IT" dirty="0">
                <a:latin typeface="Work Sans" pitchFamily="2" charset="77"/>
              </a:rPr>
              <a:t>6</a:t>
            </a:r>
            <a:endParaRPr dirty="0">
              <a:latin typeface="Work Sans" pitchFamily="2" charset="77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12315825" y="12484778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b="1" dirty="0">
                <a:latin typeface="Work Sans" pitchFamily="2" charset="77"/>
              </a:rPr>
              <a:t>Di</a:t>
            </a:r>
            <a:r>
              <a:rPr lang="it-IT" b="1" dirty="0" err="1">
                <a:latin typeface="Work Sans" pitchFamily="2" charset="77"/>
              </a:rPr>
              <a:t>rezione</a:t>
            </a:r>
            <a:r>
              <a:rPr lang="it-IT" b="1" dirty="0">
                <a:latin typeface="Work Sans" pitchFamily="2" charset="77"/>
              </a:rPr>
              <a:t> RICERCA, BIBLIOTECHE E TERZA MISSIONE</a:t>
            </a:r>
            <a:endParaRPr b="1" dirty="0">
              <a:latin typeface="Work Sans" pitchFamily="2" charset="77"/>
            </a:endParaRPr>
          </a:p>
        </p:txBody>
      </p:sp>
      <p:sp>
        <p:nvSpPr>
          <p:cNvPr id="91" name="Linea"/>
          <p:cNvSpPr/>
          <p:nvPr/>
        </p:nvSpPr>
        <p:spPr>
          <a:xfrm>
            <a:off x="688975" y="12439650"/>
            <a:ext cx="285602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93" name="Linea"/>
          <p:cNvSpPr/>
          <p:nvPr/>
        </p:nvSpPr>
        <p:spPr>
          <a:xfrm>
            <a:off x="12315825" y="12439650"/>
            <a:ext cx="566180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12235-5D39-B63D-DAD2-855D55C81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di testo con immagini. Cercare…">
            <a:extLst>
              <a:ext uri="{FF2B5EF4-FFF2-40B4-BE49-F238E27FC236}">
                <a16:creationId xmlns:a16="http://schemas.microsoft.com/office/drawing/2014/main" id="{EC17F443-96FF-E63F-40DB-BEDFED98224E}"/>
              </a:ext>
            </a:extLst>
          </p:cNvPr>
          <p:cNvSpPr txBox="1"/>
          <p:nvPr/>
        </p:nvSpPr>
        <p:spPr>
          <a:xfrm>
            <a:off x="8205739" y="511018"/>
            <a:ext cx="1547398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 dirty="0">
              <a:solidFill>
                <a:srgbClr val="0000FF"/>
              </a:solidFill>
              <a:latin typeface="Aptos" panose="020B0004020202020204" pitchFamily="34" charset="0"/>
            </a:endParaRPr>
          </a:p>
        </p:txBody>
      </p:sp>
      <p:sp>
        <p:nvSpPr>
          <p:cNvPr id="11" name="Slide di testo con immagini. Cercare…">
            <a:extLst>
              <a:ext uri="{FF2B5EF4-FFF2-40B4-BE49-F238E27FC236}">
                <a16:creationId xmlns:a16="http://schemas.microsoft.com/office/drawing/2014/main" id="{E7FA6D47-4B46-CEAE-CE1B-EF0894A2F764}"/>
              </a:ext>
            </a:extLst>
          </p:cNvPr>
          <p:cNvSpPr txBox="1"/>
          <p:nvPr/>
        </p:nvSpPr>
        <p:spPr>
          <a:xfrm>
            <a:off x="2463800" y="3215727"/>
            <a:ext cx="13890897" cy="851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55650" indent="-755650" algn="just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noProof="0" dirty="0">
                <a:solidFill>
                  <a:srgbClr val="FF0000"/>
                </a:solidFill>
                <a:latin typeface="Aptos" panose="020B0004020202020204" pitchFamily="34" charset="0"/>
              </a:rPr>
              <a:t>PhD training project:</a:t>
            </a:r>
          </a:p>
          <a:p>
            <a:pPr marL="755650" indent="-755650" algn="just" defTabSz="457200">
              <a:lnSpc>
                <a:spcPts val="6000"/>
              </a:lnSpc>
              <a:buAutoNum type="alphaLcParenR"/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noProof="0" dirty="0">
                <a:latin typeface="Aptos" panose="020B0004020202020204" pitchFamily="34" charset="0"/>
              </a:rPr>
              <a:t>development, under the guidance of the Supervisor, of an </a:t>
            </a:r>
            <a:r>
              <a:rPr lang="en-GB" sz="4400" noProof="0" dirty="0">
                <a:solidFill>
                  <a:srgbClr val="FF0000"/>
                </a:solidFill>
                <a:latin typeface="Aptos" panose="020B0004020202020204" pitchFamily="34" charset="0"/>
              </a:rPr>
              <a:t>individual research program </a:t>
            </a:r>
            <a:r>
              <a:rPr lang="en-GB" sz="4400" noProof="0" dirty="0">
                <a:latin typeface="Aptos" panose="020B0004020202020204" pitchFamily="34" charset="0"/>
              </a:rPr>
              <a:t>referring to a specific disciplinary field among those on which the Course is focused. </a:t>
            </a:r>
          </a:p>
          <a:p>
            <a:pPr marL="755650" indent="-755650" algn="just" defTabSz="457200">
              <a:lnSpc>
                <a:spcPts val="6000"/>
              </a:lnSpc>
              <a:buAutoNum type="alphaLcParenR"/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noProof="0" dirty="0">
                <a:latin typeface="Aptos" panose="020B0004020202020204" pitchFamily="34" charset="0"/>
              </a:rPr>
              <a:t>The individual research programme concludes with the writing of the </a:t>
            </a:r>
            <a:r>
              <a:rPr lang="en-GB" sz="4400" noProof="0" dirty="0">
                <a:solidFill>
                  <a:srgbClr val="0000FF"/>
                </a:solidFill>
                <a:latin typeface="Aptos" panose="020B0004020202020204" pitchFamily="34" charset="0"/>
              </a:rPr>
              <a:t>thesis</a:t>
            </a:r>
            <a:r>
              <a:rPr lang="en-GB" sz="4400" noProof="0" dirty="0">
                <a:latin typeface="Aptos" panose="020B0004020202020204" pitchFamily="34" charset="0"/>
              </a:rPr>
              <a:t>. The thesis, written in English, must contribute to the advancement of knowledge or methodology in the chosen field of investigation.</a:t>
            </a:r>
          </a:p>
          <a:p>
            <a:pPr marL="755650" indent="-755650" algn="just" defTabSz="457200">
              <a:lnSpc>
                <a:spcPts val="6000"/>
              </a:lnSpc>
              <a:buAutoNum type="alphaLcParenR"/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noProof="0" dirty="0">
                <a:latin typeface="Aptos" panose="020B0004020202020204" pitchFamily="34" charset="0"/>
              </a:rPr>
              <a:t>attendance of doctoral-level </a:t>
            </a:r>
            <a:r>
              <a:rPr lang="en-GB" sz="4400" noProof="0" dirty="0">
                <a:solidFill>
                  <a:srgbClr val="FF0000"/>
                </a:solidFill>
                <a:latin typeface="Aptos" panose="020B0004020202020204" pitchFamily="34" charset="0"/>
              </a:rPr>
              <a:t>teaching activities </a:t>
            </a:r>
            <a:r>
              <a:rPr lang="en-GB" sz="4400" noProof="0" dirty="0">
                <a:latin typeface="Aptos" panose="020B0004020202020204" pitchFamily="34" charset="0"/>
              </a:rPr>
              <a:t>complementary to the research.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903F49-EC02-43B4-C5B1-1EC9A50E4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232" y="3839267"/>
            <a:ext cx="6164232" cy="40520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E051620-D6F8-41E1-850F-8B77CA45A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167" y="580192"/>
            <a:ext cx="15329833" cy="6311305"/>
          </a:xfrm>
        </p:spPr>
        <p:txBody>
          <a:bodyPr/>
          <a:lstStyle/>
          <a:p>
            <a:r>
              <a:rPr lang="it-IT" dirty="0">
                <a:solidFill>
                  <a:srgbClr val="0000FF"/>
                </a:solidFill>
                <a:latin typeface="Aptos" panose="020B0004020202020204" pitchFamily="34" charset="0"/>
              </a:rPr>
              <a:t>TRAINING PROJECT</a:t>
            </a:r>
            <a:br>
              <a:rPr lang="it-IT" dirty="0">
                <a:solidFill>
                  <a:srgbClr val="0000FF"/>
                </a:solidFill>
                <a:latin typeface="Aptos" panose="020B00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54168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di testo con immagini. Cercare…"/>
          <p:cNvSpPr txBox="1"/>
          <p:nvPr/>
        </p:nvSpPr>
        <p:spPr>
          <a:xfrm>
            <a:off x="8205739" y="511018"/>
            <a:ext cx="1547398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it-IT" dirty="0">
              <a:solidFill>
                <a:srgbClr val="0000FF"/>
              </a:solidFill>
              <a:latin typeface="Aptos" panose="020B0004020202020204" pitchFamily="34" charset="0"/>
            </a:endParaRPr>
          </a:p>
        </p:txBody>
      </p:sp>
      <p:sp>
        <p:nvSpPr>
          <p:cNvPr id="11" name="Slide di testo con immagini. Cercare…">
            <a:extLst>
              <a:ext uri="{FF2B5EF4-FFF2-40B4-BE49-F238E27FC236}">
                <a16:creationId xmlns:a16="http://schemas.microsoft.com/office/drawing/2014/main" id="{D66AC5F9-BDEA-4385-9470-04BFCBDD0769}"/>
              </a:ext>
            </a:extLst>
          </p:cNvPr>
          <p:cNvSpPr txBox="1"/>
          <p:nvPr/>
        </p:nvSpPr>
        <p:spPr>
          <a:xfrm>
            <a:off x="2474258" y="3724618"/>
            <a:ext cx="12694023" cy="5452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755650" indent="-755650" algn="just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kern="1200" dirty="0">
                <a:solidFill>
                  <a:srgbClr val="FF0000"/>
                </a:solidFill>
                <a:latin typeface="Aptos" panose="020B0004020202020204" pitchFamily="34" charset="0"/>
              </a:rPr>
              <a:t>Multidisciplinary training </a:t>
            </a:r>
          </a:p>
          <a:p>
            <a:pPr marL="755650" indent="-755650" algn="just" defTabSz="457200">
              <a:lnSpc>
                <a:spcPts val="6000"/>
              </a:lnSpc>
              <a:buFont typeface="Arial" panose="020B0604020202020204" pitchFamily="34" charset="0"/>
              <a:buChar char="•"/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from biochemistry, biophysics</a:t>
            </a:r>
            <a:r>
              <a:rPr lang="en-GB" sz="4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 and</a:t>
            </a:r>
            <a:r>
              <a:rPr lang="en-GB" sz="4400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 molecular biology to clinical translation, using state-of-the-art techniques </a:t>
            </a:r>
          </a:p>
          <a:p>
            <a:pPr marL="755650" indent="-755650" algn="just" defTabSz="457200">
              <a:lnSpc>
                <a:spcPts val="6000"/>
              </a:lnSpc>
              <a:buFont typeface="Arial" panose="020B0604020202020204" pitchFamily="34" charset="0"/>
              <a:buChar char="•"/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sz="4400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confocal microscopy, FACS, </a:t>
            </a:r>
            <a:r>
              <a:rPr lang="en-GB" sz="4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metabolomics, mass spectrometry, MALDI Imaging, </a:t>
            </a:r>
            <a:r>
              <a:rPr lang="en-GB" sz="4400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biostatistics, bioinformatics, NMR, ...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23AF0C-76ED-437F-8E6E-42EDE94D9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733" y="4413613"/>
            <a:ext cx="7437194" cy="488877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82708B-891D-478F-BBA4-98F8EA0C7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5203" y="786532"/>
            <a:ext cx="15329833" cy="6311305"/>
          </a:xfrm>
        </p:spPr>
        <p:txBody>
          <a:bodyPr/>
          <a:lstStyle/>
          <a:p>
            <a:r>
              <a:rPr lang="it-IT" dirty="0">
                <a:solidFill>
                  <a:srgbClr val="0000FF"/>
                </a:solidFill>
                <a:latin typeface="Aptos" panose="020B0004020202020204" pitchFamily="34" charset="0"/>
              </a:rPr>
              <a:t>TRAINING PROJECT</a:t>
            </a:r>
            <a:br>
              <a:rPr lang="it-IT" dirty="0">
                <a:solidFill>
                  <a:srgbClr val="0000FF"/>
                </a:solidFill>
                <a:latin typeface="Aptos" panose="020B0004020202020204" pitchFamily="34" charset="0"/>
              </a:rPr>
            </a:br>
            <a:endParaRPr lang="it-IT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pazio dedicato…"/>
          <p:cNvSpPr txBox="1"/>
          <p:nvPr/>
        </p:nvSpPr>
        <p:spPr>
          <a:xfrm>
            <a:off x="625806" y="4762516"/>
            <a:ext cx="756146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D538CE-80F0-3513-C5B2-24D440DEAAED}"/>
              </a:ext>
            </a:extLst>
          </p:cNvPr>
          <p:cNvSpPr txBox="1">
            <a:spLocks/>
          </p:cNvSpPr>
          <p:nvPr/>
        </p:nvSpPr>
        <p:spPr>
          <a:xfrm>
            <a:off x="9017000" y="681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271D0C-4E63-8C85-69A6-77B6971233B2}"/>
              </a:ext>
            </a:extLst>
          </p:cNvPr>
          <p:cNvSpPr txBox="1">
            <a:spLocks/>
          </p:cNvSpPr>
          <p:nvPr/>
        </p:nvSpPr>
        <p:spPr>
          <a:xfrm>
            <a:off x="2527300" y="3110753"/>
            <a:ext cx="19329400" cy="802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r>
              <a:rPr kumimoji="0" lang="en-GB" sz="48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Opportunities: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endParaRPr kumimoji="0" lang="en-GB" sz="48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lvl="1" indent="-342900">
              <a:buFont typeface="Arial"/>
              <a:buChar char="•"/>
              <a:defRPr sz="1800"/>
            </a:pPr>
            <a:r>
              <a:rPr kumimoji="0" lang="en-GB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Participation in European research networks.</a:t>
            </a:r>
          </a:p>
          <a:p>
            <a:pPr lvl="1" indent="-342900">
              <a:buFont typeface="Arial"/>
              <a:buChar char="•"/>
              <a:defRPr sz="1800"/>
            </a:pPr>
            <a:r>
              <a:rPr kumimoji="0" lang="en-GB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Summer schools and advanced workshops.</a:t>
            </a:r>
          </a:p>
          <a:p>
            <a:pPr lvl="1" indent="-342900">
              <a:buFont typeface="Arial"/>
              <a:buChar char="•"/>
              <a:defRPr sz="1800"/>
            </a:pPr>
            <a:r>
              <a:rPr kumimoji="0" lang="en-GB" sz="4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Access to cutting-edge laboratories and collaborations abroad.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1FFFC1-9F4C-4E6A-860D-01ECBC8C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1626" y="644900"/>
            <a:ext cx="15329833" cy="6311305"/>
          </a:xfrm>
        </p:spPr>
        <p:txBody>
          <a:bodyPr/>
          <a:lstStyle/>
          <a:p>
            <a:r>
              <a:rPr kumimoji="0" lang="it-IT" sz="58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+mj-ea"/>
                <a:cs typeface="+mj-cs"/>
              </a:rPr>
              <a:t>Mobility</a:t>
            </a:r>
            <a:b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76851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pazio dedicato…"/>
          <p:cNvSpPr txBox="1"/>
          <p:nvPr/>
        </p:nvSpPr>
        <p:spPr>
          <a:xfrm>
            <a:off x="625806" y="4762516"/>
            <a:ext cx="756146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6000"/>
              </a:lnSpc>
              <a:defRPr sz="5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Aptos" panose="020B00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952FFA-C8C7-EFF0-1A86-DCD9DACE06EB}"/>
              </a:ext>
            </a:extLst>
          </p:cNvPr>
          <p:cNvSpPr txBox="1">
            <a:spLocks/>
          </p:cNvSpPr>
          <p:nvPr/>
        </p:nvSpPr>
        <p:spPr>
          <a:xfrm>
            <a:off x="9707880" y="543878"/>
            <a:ext cx="4465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600" b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508A5E-45B1-39D3-8CAF-BD2C4876B274}"/>
              </a:ext>
            </a:extLst>
          </p:cNvPr>
          <p:cNvSpPr txBox="1">
            <a:spLocks/>
          </p:cNvSpPr>
          <p:nvPr/>
        </p:nvSpPr>
        <p:spPr>
          <a:xfrm>
            <a:off x="2428861" y="2949479"/>
            <a:ext cx="20890132" cy="10554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r>
              <a:rPr lang="en-GB" sz="4400" b="1" dirty="0">
                <a:solidFill>
                  <a:srgbClr val="C00000"/>
                </a:solidFill>
                <a:latin typeface="Aptos" panose="020B0004020202020204" pitchFamily="34" charset="0"/>
              </a:rPr>
              <a:t>Annual calls in late spring and autumn </a:t>
            </a:r>
          </a:p>
          <a:p>
            <a:pPr marL="0" indent="0">
              <a:buNone/>
              <a:defRPr sz="1800"/>
            </a:pPr>
            <a:r>
              <a:rPr lang="en-GB" sz="4400" b="1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How to Apply:</a:t>
            </a:r>
            <a:endParaRPr kumimoji="0" lang="en-GB" sz="44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Submit CV, two recommendation letters, and a short research proposal.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Oral examination for shortlisted candidates.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Annual intake: 6–10 students.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GB" sz="4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r>
              <a:rPr kumimoji="0" lang="en-GB" sz="4400" b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We Offer: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Excellent supervision and international exposure.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 vibrant, supportive scientific community.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 springboard to academic or industry careers in molecular medicine.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pPr>
            <a:endParaRPr kumimoji="0" lang="en-GB" sz="4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lvl="0" indent="0">
              <a:buNone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🌐 More info</a:t>
            </a:r>
            <a:r>
              <a:rPr lang="en-GB" sz="44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: </a:t>
            </a:r>
            <a:r>
              <a:rPr lang="en-GB" sz="4400" dirty="0">
                <a:solidFill>
                  <a:sysClr val="windowText" lastClr="000000"/>
                </a:solidFill>
                <a:latin typeface="Aptos" panose="020B0004020202020204" pitchFamily="34" charset="0"/>
                <a:hlinkClick r:id="rId2"/>
              </a:rPr>
              <a:t>www.uniud.it/en/research/do-research/doctorate-res?set_language=en</a:t>
            </a:r>
            <a:endParaRPr kumimoji="0" lang="en-GB" sz="4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r>
              <a:rPr kumimoji="0" lang="en-GB" sz="4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📧 Contact: </a:t>
            </a:r>
            <a:r>
              <a:rPr kumimoji="0" lang="en-GB" sz="44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alessandra.corazza@uniud.it</a:t>
            </a:r>
            <a:endParaRPr kumimoji="0" lang="en-GB" sz="4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BF1574-6552-44A6-AADB-A08864EF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880" y="546695"/>
            <a:ext cx="15329833" cy="6311305"/>
          </a:xfrm>
        </p:spPr>
        <p:txBody>
          <a:bodyPr/>
          <a:lstStyle/>
          <a:p>
            <a: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Join </a:t>
            </a:r>
            <a:r>
              <a:rPr kumimoji="0" lang="it-IT" sz="8800" b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Us</a:t>
            </a:r>
            <a: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!</a:t>
            </a:r>
            <a:b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7062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268243-2408-47CF-8F73-E7CA934D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56" y="3028696"/>
            <a:ext cx="17464205" cy="930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941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1E6D-775A-F250-AE0F-5AB1299FF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3BD1F3-6979-B39C-BBD0-F7B850AEA4AC}"/>
              </a:ext>
            </a:extLst>
          </p:cNvPr>
          <p:cNvSpPr txBox="1"/>
          <p:nvPr/>
        </p:nvSpPr>
        <p:spPr>
          <a:xfrm>
            <a:off x="5809129" y="4259106"/>
            <a:ext cx="14624884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 sz="1800"/>
            </a:pPr>
            <a:r>
              <a:rPr kumimoji="0" lang="en-GB" sz="9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🧬 Shape the future of Molecular </a:t>
            </a:r>
            <a:r>
              <a:rPr lang="en-GB" sz="9600" kern="1200" dirty="0">
                <a:solidFill>
                  <a:sysClr val="windowText" lastClr="000000"/>
                </a:solidFill>
                <a:latin typeface="Aptos" panose="020B0004020202020204" pitchFamily="34" charset="0"/>
                <a:ea typeface="+mn-ea"/>
                <a:cs typeface="+mn-cs"/>
              </a:rPr>
              <a:t>M</a:t>
            </a:r>
            <a:r>
              <a:rPr kumimoji="0" lang="en-GB" sz="96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edicine</a:t>
            </a:r>
            <a:r>
              <a:rPr kumimoji="0" lang="en-GB" sz="96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at the University of Udine!</a:t>
            </a:r>
          </a:p>
        </p:txBody>
      </p:sp>
    </p:spTree>
    <p:extLst>
      <p:ext uri="{BB962C8B-B14F-4D97-AF65-F5344CB8AC3E}">
        <p14:creationId xmlns:p14="http://schemas.microsoft.com/office/powerpoint/2010/main" val="322723888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presentazione…"/>
          <p:cNvSpPr txBox="1">
            <a:spLocks noGrp="1"/>
          </p:cNvSpPr>
          <p:nvPr>
            <p:ph type="ctrTitle"/>
          </p:nvPr>
        </p:nvSpPr>
        <p:spPr>
          <a:xfrm>
            <a:off x="6332740" y="3565925"/>
            <a:ext cx="17401613" cy="631130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it-IT" sz="6000" dirty="0">
                <a:latin typeface="Work Sans" pitchFamily="2" charset="77"/>
              </a:rPr>
              <a:t>Coordinatore: Alessandra Corazza</a:t>
            </a:r>
            <a:br>
              <a:rPr lang="it-IT" sz="6000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alessandra.corazza@uniud.it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r>
              <a:rPr lang="it-IT" sz="3100" dirty="0">
                <a:latin typeface="Work Sans" pitchFamily="2" charset="77"/>
              </a:rPr>
              <a:t>Sito web del corso:</a:t>
            </a:r>
            <a:br>
              <a:rPr lang="it-IT" sz="3100" dirty="0">
                <a:latin typeface="Work Sans" pitchFamily="2" charset="77"/>
              </a:rPr>
            </a:br>
            <a:r>
              <a:rPr lang="it-IT" sz="3100" dirty="0">
                <a:latin typeface="Work Sans" pitchFamily="2" charset="77"/>
              </a:rPr>
              <a:t>https://www.uniud.it/it/ricerca/lavorare-nella-ricerca/dottorato-ricerca/i-nostri-corsi/area-life-science/medicina-molecolare/il-dottorato/medicina-molecolare-ex-biomed-tech</a:t>
            </a:r>
            <a:br>
              <a:rPr lang="it-IT" sz="3100" dirty="0">
                <a:latin typeface="Work Sans" pitchFamily="2" charset="77"/>
              </a:rPr>
            </a:br>
            <a:endParaRPr sz="3100" dirty="0">
              <a:latin typeface="Work Sans" pitchFamily="2" charset="77"/>
            </a:endParaRPr>
          </a:p>
        </p:txBody>
      </p:sp>
      <p:sp>
        <p:nvSpPr>
          <p:cNvPr id="87" name="Eventuale sottotitolo dalla…"/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5100" b="0" i="0" u="none" strike="noStrike" kern="0" cap="none" spc="0" normalizeH="0" baseline="0" noProof="0" dirty="0">
              <a:ln>
                <a:noFill/>
              </a:ln>
              <a:solidFill>
                <a:srgbClr val="B3B6B7"/>
              </a:solidFill>
              <a:effectLst/>
              <a:uLnTx/>
              <a:uFillTx/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635000" y="12422716"/>
            <a:ext cx="246862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Udine, 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29 APRILE </a:t>
            </a: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202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6</a:t>
            </a:r>
            <a:endParaRPr kumimoji="0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12315825" y="12484778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Di</a:t>
            </a:r>
            <a:r>
              <a:rPr kumimoji="0" lang="it-IT" sz="1600" b="1" i="0" u="none" strike="noStrike" kern="0" cap="all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rezione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 RICERCA, BIBLIOTECHE E TERZA MISSIONE</a:t>
            </a:r>
            <a:endParaRPr kumimoji="0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91" name="Linea"/>
          <p:cNvSpPr/>
          <p:nvPr/>
        </p:nvSpPr>
        <p:spPr>
          <a:xfrm>
            <a:off x="688975" y="12439650"/>
            <a:ext cx="285602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93" name="Linea"/>
          <p:cNvSpPr/>
          <p:nvPr/>
        </p:nvSpPr>
        <p:spPr>
          <a:xfrm>
            <a:off x="12315825" y="12439650"/>
            <a:ext cx="566180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45778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sezione…"/>
          <p:cNvSpPr txBox="1"/>
          <p:nvPr/>
        </p:nvSpPr>
        <p:spPr>
          <a:xfrm>
            <a:off x="8163820" y="2927749"/>
            <a:ext cx="1599937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spc="-170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kumimoji="0" sz="8500" b="1" i="0" u="none" strike="noStrike" kern="0" cap="none" spc="-1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160" name="Eventuale sottotitolo dalla…"/>
          <p:cNvSpPr txBox="1"/>
          <p:nvPr/>
        </p:nvSpPr>
        <p:spPr>
          <a:xfrm>
            <a:off x="8343865" y="5385191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kumimoji="0" sz="5100" b="0" i="0" u="none" strike="noStrike" kern="0" cap="none" spc="0" normalizeH="0" baseline="0" noProof="0" dirty="0">
              <a:ln>
                <a:noFill/>
              </a:ln>
              <a:solidFill>
                <a:srgbClr val="B3B6B7"/>
              </a:solidFill>
              <a:effectLst/>
              <a:uLnTx/>
              <a:uFillTx/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161" name="Udine, 22 settembre 2023"/>
          <p:cNvSpPr txBox="1"/>
          <p:nvPr/>
        </p:nvSpPr>
        <p:spPr>
          <a:xfrm>
            <a:off x="635000" y="12422717"/>
            <a:ext cx="246862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Udine, 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29</a:t>
            </a: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 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APRILE </a:t>
            </a:r>
            <a:r>
              <a:rPr kumimoji="0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202</a:t>
            </a:r>
            <a:r>
              <a:rPr kumimoji="0" lang="it-IT" sz="1600" b="1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6</a:t>
            </a:r>
            <a:endParaRPr kumimoji="0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162" name="Prof. Mario Rossi"/>
          <p:cNvSpPr txBox="1"/>
          <p:nvPr/>
        </p:nvSpPr>
        <p:spPr>
          <a:xfrm>
            <a:off x="8390467" y="12422717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marL="0" marR="0" lvl="0" indent="0" algn="l" defTabSz="8255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163" name="Dipartimento di Lingue e Letterature,…"/>
          <p:cNvSpPr txBox="1"/>
          <p:nvPr/>
        </p:nvSpPr>
        <p:spPr>
          <a:xfrm>
            <a:off x="12259734" y="12422717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kumimoji="0" lang="it-IT" sz="1600" b="1" i="0" u="none" strike="noStrike" kern="0" cap="all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Direzione RICERCA, BIBLIOTECHE E TERZA MISSIONE</a:t>
            </a:r>
            <a:endParaRPr kumimoji="0" lang="it-IT" sz="16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164" name="Linea"/>
          <p:cNvSpPr/>
          <p:nvPr/>
        </p:nvSpPr>
        <p:spPr>
          <a:xfrm>
            <a:off x="688976" y="12439650"/>
            <a:ext cx="285602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66" name="Linea"/>
          <p:cNvSpPr/>
          <p:nvPr/>
        </p:nvSpPr>
        <p:spPr>
          <a:xfrm flipV="1">
            <a:off x="12315827" y="12439650"/>
            <a:ext cx="5462222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67" name="1"/>
          <p:cNvSpPr txBox="1"/>
          <p:nvPr/>
        </p:nvSpPr>
        <p:spPr>
          <a:xfrm>
            <a:off x="6908273" y="1711108"/>
            <a:ext cx="102657" cy="35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100" b="1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4B7912-E812-4C3C-B82B-5FED8BF739EF}"/>
              </a:ext>
            </a:extLst>
          </p:cNvPr>
          <p:cNvSpPr txBox="1"/>
          <p:nvPr/>
        </p:nvSpPr>
        <p:spPr>
          <a:xfrm>
            <a:off x="6411562" y="9542689"/>
            <a:ext cx="1641956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0"/>
                <a:sym typeface="Helvetica Neue"/>
              </a:rPr>
              <a:t>Per ulteriori informazioni sulle procedure di ammissione contattare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0"/>
                <a:sym typeface="Helvetica Neue"/>
              </a:rPr>
              <a:t>Direzione ricerca, biblioteche e terza missione - Ufficio formazione per la ricerca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0"/>
                <a:sym typeface="Helvetica Neue"/>
              </a:rPr>
              <a:t>dottorato.rice@uniud.it </a:t>
            </a:r>
          </a:p>
        </p:txBody>
      </p:sp>
      <p:sp>
        <p:nvSpPr>
          <p:cNvPr id="13" name="Titolo presentazione…">
            <a:extLst>
              <a:ext uri="{FF2B5EF4-FFF2-40B4-BE49-F238E27FC236}">
                <a16:creationId xmlns:a16="http://schemas.microsoft.com/office/drawing/2014/main" id="{F04DF812-8E71-4AD2-BCCC-1D44F0775F71}"/>
              </a:ext>
            </a:extLst>
          </p:cNvPr>
          <p:cNvSpPr txBox="1">
            <a:spLocks/>
          </p:cNvSpPr>
          <p:nvPr/>
        </p:nvSpPr>
        <p:spPr>
          <a:xfrm>
            <a:off x="6332741" y="2778057"/>
            <a:ext cx="17401614" cy="6311306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marL="0" marR="0" lvl="0" indent="0" algn="l" defTabSz="2438338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  <a:t>Il bando per l’ammissione al corso di dottorato è disponibile al sito:</a:t>
            </a:r>
            <a:br>
              <a:rPr kumimoji="0" lang="it-IT" sz="6000" b="1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</a:br>
            <a:br>
              <a:rPr kumimoji="0" lang="it-IT" sz="6000" b="1" i="0" u="none" strike="noStrike" kern="0" cap="none" spc="-1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" pitchFamily="2" charset="77"/>
                <a:sym typeface="WorkSans-Bold"/>
              </a:rPr>
            </a:br>
            <a:endParaRPr kumimoji="0" lang="it-IT" sz="6000" b="1" i="0" u="none" strike="noStrike" kern="0" cap="none" spc="-17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 pitchFamily="2" charset="77"/>
              <a:sym typeface="WorkSans-Bold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34618D-2FF5-4025-86E3-59137574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562" y="5482651"/>
            <a:ext cx="3504516" cy="35045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pazio dedicato…"/>
          <p:cNvSpPr txBox="1"/>
          <p:nvPr/>
        </p:nvSpPr>
        <p:spPr>
          <a:xfrm>
            <a:off x="836632" y="4308807"/>
            <a:ext cx="7146593" cy="5950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71500" indent="-546100" algn="l">
              <a:buFontTx/>
              <a:buChar char="-"/>
              <a:defRPr sz="1800"/>
            </a:pPr>
            <a:r>
              <a:rPr lang="en-GB" sz="3800" noProof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A 3-year, full-time doctoral programme combining basic and clinical biomedical sciences.</a:t>
            </a:r>
          </a:p>
          <a:p>
            <a:pPr marL="571500" indent="-546100" algn="l">
              <a:buFontTx/>
              <a:buChar char="-"/>
              <a:defRPr sz="1800"/>
            </a:pPr>
            <a:endParaRPr lang="en-GB" sz="3800" noProof="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46100" algn="l">
              <a:buFontTx/>
              <a:buChar char="-"/>
              <a:defRPr sz="1800"/>
            </a:pPr>
            <a:r>
              <a:rPr lang="en-GB" sz="3800" noProof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Multidisciplinary and translational approach to major human diseases.</a:t>
            </a:r>
          </a:p>
          <a:p>
            <a:pPr marL="571500" indent="-546100" algn="l">
              <a:buFontTx/>
              <a:buChar char="-"/>
              <a:defRPr sz="1800"/>
            </a:pPr>
            <a:endParaRPr lang="en-GB" sz="3800" noProof="0" dirty="0">
              <a:solidFill>
                <a:schemeClr val="bg2">
                  <a:lumMod val="10000"/>
                </a:schemeClr>
              </a:solidFill>
              <a:latin typeface="+mn-lt"/>
            </a:endParaRPr>
          </a:p>
          <a:p>
            <a:pPr marL="571500" indent="-546100" algn="l">
              <a:defRPr sz="1800"/>
            </a:pPr>
            <a:r>
              <a:rPr lang="en-GB" sz="3800" noProof="0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- Open to talented student from all over the world.</a:t>
            </a:r>
          </a:p>
        </p:txBody>
      </p:sp>
      <p:pic>
        <p:nvPicPr>
          <p:cNvPr id="3" name="Immagine 2" descr="Immagine che contiene interno, persona, Attrezzatura da laboratorio, chimica&#10;&#10;Il contenuto generato dall'IA potrebbe non essere corretto.">
            <a:extLst>
              <a:ext uri="{FF2B5EF4-FFF2-40B4-BE49-F238E27FC236}">
                <a16:creationId xmlns:a16="http://schemas.microsoft.com/office/drawing/2014/main" id="{BEFE4C75-BD4E-4806-A582-BC4868FB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47" y="965200"/>
            <a:ext cx="16122133" cy="10744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2B56A-71D9-913C-B6B3-B30D1EFBE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CCEF69-3EC3-9409-6386-EFAD281EFA50}"/>
              </a:ext>
            </a:extLst>
          </p:cNvPr>
          <p:cNvSpPr txBox="1">
            <a:spLocks/>
          </p:cNvSpPr>
          <p:nvPr/>
        </p:nvSpPr>
        <p:spPr>
          <a:xfrm>
            <a:off x="8366760" y="6048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6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468A21-A78F-0612-73E4-C4BB7BCD80B4}"/>
              </a:ext>
            </a:extLst>
          </p:cNvPr>
          <p:cNvSpPr txBox="1">
            <a:spLocks/>
          </p:cNvSpPr>
          <p:nvPr/>
        </p:nvSpPr>
        <p:spPr>
          <a:xfrm>
            <a:off x="2471876" y="3776057"/>
            <a:ext cx="20488529" cy="9440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2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 sz="1800"/>
            </a:pPr>
            <a:r>
              <a:rPr kumimoji="0" lang="en-GB" sz="5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</a:rPr>
              <a:t>Our PhD covers four main research tracks:</a:t>
            </a:r>
          </a:p>
          <a:p>
            <a:pPr marL="530225" marR="0" lvl="0" indent="-530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 sz="1800"/>
            </a:pPr>
            <a:r>
              <a:rPr kumimoji="0" lang="en-GB" sz="5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</a:rPr>
              <a:t>1. Cancer: From molecular oncology to new therapies.</a:t>
            </a:r>
          </a:p>
          <a:p>
            <a:pPr marL="530225" marR="0" lvl="0" indent="-530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 sz="1800"/>
            </a:pPr>
            <a:r>
              <a:rPr kumimoji="0" lang="en-GB" sz="5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</a:rPr>
              <a:t>2. Immunity and Inflammation.</a:t>
            </a:r>
          </a:p>
          <a:p>
            <a:pPr marL="530225" marR="0" lvl="0" indent="-530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 sz="1800"/>
            </a:pPr>
            <a:r>
              <a:rPr kumimoji="0" lang="en-GB" sz="5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</a:rPr>
              <a:t>3. Molecular Mechanisms of Cellular Ageing &amp; Therapeutic Perspectives.</a:t>
            </a:r>
          </a:p>
          <a:p>
            <a:pPr marL="530225" marR="0" lvl="0" indent="-53022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defRPr sz="1800"/>
            </a:pPr>
            <a:r>
              <a:rPr kumimoji="0" lang="en-GB" sz="50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0B0004020202020204" pitchFamily="34" charset="0"/>
              </a:rPr>
              <a:t>4. Molecular Pathogenesis of Protein Misfolding Diseases.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100733-3ED6-4A89-8142-F5DD3B95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9090" y="620405"/>
            <a:ext cx="15329833" cy="6311305"/>
          </a:xfrm>
        </p:spPr>
        <p:txBody>
          <a:bodyPr/>
          <a:lstStyle/>
          <a:p>
            <a: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</a:rPr>
              <a:t>Research </a:t>
            </a:r>
            <a:r>
              <a:rPr kumimoji="0" lang="it-IT" sz="8800" b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</a:rPr>
              <a:t>Areas</a:t>
            </a:r>
            <a:br>
              <a:rPr kumimoji="0" lang="it-IT" sz="8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60526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age1image17661648">
            <a:extLst>
              <a:ext uri="{FF2B5EF4-FFF2-40B4-BE49-F238E27FC236}">
                <a16:creationId xmlns:a16="http://schemas.microsoft.com/office/drawing/2014/main" id="{AA5D03BA-D072-0449-A4C1-52DB4488D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" t="25832" r="68659" b="763"/>
          <a:stretch/>
        </p:blipFill>
        <p:spPr bwMode="auto">
          <a:xfrm rot="5400000">
            <a:off x="3249577" y="4781972"/>
            <a:ext cx="5734962" cy="121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54167" y="376936"/>
            <a:ext cx="15329833" cy="6311305"/>
          </a:xfrm>
        </p:spPr>
        <p:txBody>
          <a:bodyPr>
            <a:normAutofit/>
          </a:bodyPr>
          <a:lstStyle/>
          <a:p>
            <a:pPr algn="l"/>
            <a:r>
              <a:rPr lang="it-IT" sz="5400" dirty="0">
                <a:solidFill>
                  <a:srgbClr val="1D00FF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CANCER: FROM MOLECULAR ONCOLOGY TO INNOVATIVE THERAPIES </a:t>
            </a:r>
            <a:endParaRPr lang="it-IT" sz="54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5850B0-AA31-3445-A905-2469CAE0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7970" y="140666"/>
            <a:ext cx="1915740" cy="20214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CC2AB5-4FC8-8C47-8C0F-EE0EA7C7D514}"/>
              </a:ext>
            </a:extLst>
          </p:cNvPr>
          <p:cNvSpPr/>
          <p:nvPr/>
        </p:nvSpPr>
        <p:spPr>
          <a:xfrm>
            <a:off x="12440658" y="3641074"/>
            <a:ext cx="10372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Laboratory of Molecular Biology and DNA repair </a:t>
            </a:r>
          </a:p>
        </p:txBody>
      </p:sp>
      <p:pic>
        <p:nvPicPr>
          <p:cNvPr id="9" name="Immagine 4">
            <a:extLst>
              <a:ext uri="{FF2B5EF4-FFF2-40B4-BE49-F238E27FC236}">
                <a16:creationId xmlns:a16="http://schemas.microsoft.com/office/drawing/2014/main" id="{871855BA-AEC1-5843-8450-0FE7AFB18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2"/>
          <a:stretch>
            <a:fillRect/>
          </a:stretch>
        </p:blipFill>
        <p:spPr bwMode="auto">
          <a:xfrm>
            <a:off x="15763938" y="4801889"/>
            <a:ext cx="4446000" cy="310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">
            <a:extLst>
              <a:ext uri="{FF2B5EF4-FFF2-40B4-BE49-F238E27FC236}">
                <a16:creationId xmlns:a16="http://schemas.microsoft.com/office/drawing/2014/main" id="{B64C08E5-F162-C846-8D18-54604599DE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3381" y="4896710"/>
            <a:ext cx="2875242" cy="29134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474AD7-673E-9648-B92E-B29865675B5E}"/>
              </a:ext>
            </a:extLst>
          </p:cNvPr>
          <p:cNvSpPr/>
          <p:nvPr/>
        </p:nvSpPr>
        <p:spPr>
          <a:xfrm>
            <a:off x="20228257" y="4886079"/>
            <a:ext cx="3919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en-US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Genome repair pathways and non coding RNA functions</a:t>
            </a:r>
            <a:endParaRPr lang="en-GB" sz="3600" kern="1200" dirty="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A776C1-E768-064A-B57C-8169D1EA28C1}"/>
              </a:ext>
            </a:extLst>
          </p:cNvPr>
          <p:cNvCxnSpPr/>
          <p:nvPr/>
        </p:nvCxnSpPr>
        <p:spPr>
          <a:xfrm>
            <a:off x="12192000" y="3147935"/>
            <a:ext cx="0" cy="10568066"/>
          </a:xfrm>
          <a:prstGeom prst="line">
            <a:avLst/>
          </a:prstGeom>
          <a:ln w="2857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A3371F-A72F-1C4C-A4A6-075059A906A4}"/>
              </a:ext>
            </a:extLst>
          </p:cNvPr>
          <p:cNvCxnSpPr>
            <a:cxnSpLocks/>
          </p:cNvCxnSpPr>
          <p:nvPr/>
        </p:nvCxnSpPr>
        <p:spPr>
          <a:xfrm>
            <a:off x="0" y="8006582"/>
            <a:ext cx="12166600" cy="0"/>
          </a:xfrm>
          <a:prstGeom prst="line">
            <a:avLst/>
          </a:prstGeom>
          <a:ln w="2857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7">
            <a:extLst>
              <a:ext uri="{FF2B5EF4-FFF2-40B4-BE49-F238E27FC236}">
                <a16:creationId xmlns:a16="http://schemas.microsoft.com/office/drawing/2014/main" id="{E4C3AABF-0CDE-B645-B6D5-DC8ADD066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311" y="5360813"/>
            <a:ext cx="2935118" cy="2384174"/>
          </a:xfrm>
          <a:prstGeom prst="rect">
            <a:avLst/>
          </a:prstGeom>
        </p:spPr>
      </p:pic>
      <p:pic>
        <p:nvPicPr>
          <p:cNvPr id="19" name="Picture 2" descr="Image result for leiomyosarcoma">
            <a:extLst>
              <a:ext uri="{FF2B5EF4-FFF2-40B4-BE49-F238E27FC236}">
                <a16:creationId xmlns:a16="http://schemas.microsoft.com/office/drawing/2014/main" id="{403EE4F6-C8FE-4749-ADA0-52CCAB2E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65" y="5337276"/>
            <a:ext cx="2935154" cy="24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73864D-C18B-4847-8DF0-290857B6F897}"/>
              </a:ext>
            </a:extLst>
          </p:cNvPr>
          <p:cNvSpPr txBox="1"/>
          <p:nvPr/>
        </p:nvSpPr>
        <p:spPr>
          <a:xfrm>
            <a:off x="1517817" y="4277031"/>
            <a:ext cx="35593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Patient-derived </a:t>
            </a:r>
          </a:p>
          <a:p>
            <a:pPr algn="l" defTabSz="1828800" hangingPunct="1"/>
            <a:r>
              <a:rPr lang="en-US" sz="32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organoids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B68EB0-9FEF-AB4C-A8FF-8E8747B658D1}"/>
              </a:ext>
            </a:extLst>
          </p:cNvPr>
          <p:cNvSpPr txBox="1"/>
          <p:nvPr/>
        </p:nvSpPr>
        <p:spPr>
          <a:xfrm>
            <a:off x="4775971" y="4288669"/>
            <a:ext cx="32533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2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Primary tissues </a:t>
            </a:r>
          </a:p>
          <a:p>
            <a:pPr algn="l" defTabSz="1828800" hangingPunct="1"/>
            <a:r>
              <a:rPr lang="en-US" sz="32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and cell models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A24B78F-7D9E-014A-88F9-D1156B66FD3E}"/>
              </a:ext>
            </a:extLst>
          </p:cNvPr>
          <p:cNvSpPr/>
          <p:nvPr/>
        </p:nvSpPr>
        <p:spPr>
          <a:xfrm>
            <a:off x="330199" y="3472304"/>
            <a:ext cx="10187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Epigenomic Lab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D46095-5042-934B-8A84-8ECEEA19882B}"/>
              </a:ext>
            </a:extLst>
          </p:cNvPr>
          <p:cNvSpPr txBox="1"/>
          <p:nvPr/>
        </p:nvSpPr>
        <p:spPr>
          <a:xfrm>
            <a:off x="304800" y="8241732"/>
            <a:ext cx="11192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CRO AVIANO IRCCS (RESEARCH HOSPITAL)</a:t>
            </a:r>
          </a:p>
          <a:p>
            <a:pPr algn="l" defTabSz="1828800" hangingPunct="1"/>
            <a:r>
              <a:rPr lang="en-GB" sz="3600" b="1" kern="1200" dirty="0" err="1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Oncogenetics</a:t>
            </a:r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 and functional </a:t>
            </a:r>
            <a:r>
              <a:rPr lang="en-GB" sz="3600" b="1" kern="1200" dirty="0" err="1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oncogenomics</a:t>
            </a:r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 unit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6680E0-00BD-374E-A2D4-1088E9301E4E}"/>
              </a:ext>
            </a:extLst>
          </p:cNvPr>
          <p:cNvSpPr txBox="1"/>
          <p:nvPr/>
        </p:nvSpPr>
        <p:spPr>
          <a:xfrm>
            <a:off x="61256" y="9905656"/>
            <a:ext cx="12009416" cy="345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lnSpc>
                <a:spcPts val="4400"/>
              </a:lnSpc>
            </a:pP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Genetic-molecular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mechanisms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of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cancer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pathogenesis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(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epithelioid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sarcoma,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juvenile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form, rare and aggressive)</a:t>
            </a:r>
          </a:p>
          <a:p>
            <a:pPr algn="l" defTabSz="1828800" hangingPunct="1">
              <a:lnSpc>
                <a:spcPts val="4400"/>
              </a:lnSpc>
            </a:pP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-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Alterations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at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the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genetic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,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genomic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,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transcriptomic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epigenomic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levels</a:t>
            </a:r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algn="l" defTabSz="1828800" hangingPunct="1">
              <a:lnSpc>
                <a:spcPts val="4400"/>
              </a:lnSpc>
            </a:pP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New targets for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molecular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therapies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towards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personalised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medicine.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B96F47E7-31D1-2A4D-8B06-F7D263971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435872"/>
              </p:ext>
            </p:extLst>
          </p:nvPr>
        </p:nvGraphicFramePr>
        <p:xfrm>
          <a:off x="7636899" y="4482125"/>
          <a:ext cx="4949114" cy="3281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9AAADE4-8358-8746-BF9B-D244868FEF34}"/>
              </a:ext>
            </a:extLst>
          </p:cNvPr>
          <p:cNvSpPr/>
          <p:nvPr/>
        </p:nvSpPr>
        <p:spPr>
          <a:xfrm rot="16200000">
            <a:off x="-1102526" y="5299670"/>
            <a:ext cx="368255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lnSpc>
                <a:spcPct val="90000"/>
              </a:lnSpc>
            </a:pPr>
            <a:r>
              <a:rPr lang="en-US" sz="3600" kern="1200" dirty="0">
                <a:solidFill>
                  <a:srgbClr val="70AD47"/>
                </a:solidFill>
                <a:latin typeface="Aptos" panose="020B0004020202020204" pitchFamily="34" charset="0"/>
                <a:ea typeface="+mn-ea"/>
                <a:cs typeface="+mn-cs"/>
              </a:rPr>
              <a:t>Colorectal Cancer</a:t>
            </a:r>
          </a:p>
          <a:p>
            <a:pPr algn="l" defTabSz="1828800" hangingPunct="1">
              <a:lnSpc>
                <a:spcPct val="90000"/>
              </a:lnSpc>
            </a:pPr>
            <a:r>
              <a:rPr lang="en-US" sz="3600" kern="1200" dirty="0">
                <a:solidFill>
                  <a:srgbClr val="70AD47"/>
                </a:solidFill>
                <a:latin typeface="Aptos" panose="020B0004020202020204" pitchFamily="34" charset="0"/>
                <a:ea typeface="+mn-ea"/>
                <a:cs typeface="+mn-cs"/>
              </a:rPr>
              <a:t>Leiomyosarcoma</a:t>
            </a:r>
          </a:p>
        </p:txBody>
      </p:sp>
      <p:pic>
        <p:nvPicPr>
          <p:cNvPr id="3" name="Picture 11" descr="C:\Users\oem\Desktop\images.jpg">
            <a:extLst>
              <a:ext uri="{FF2B5EF4-FFF2-40B4-BE49-F238E27FC236}">
                <a16:creationId xmlns:a16="http://schemas.microsoft.com/office/drawing/2014/main" id="{9DBC4973-F98B-4A9E-4A13-603D48B63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674" y="8918439"/>
            <a:ext cx="4175048" cy="324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2A140697-8FDA-F764-B259-73ADEF5DCA18}"/>
              </a:ext>
            </a:extLst>
          </p:cNvPr>
          <p:cNvSpPr/>
          <p:nvPr/>
        </p:nvSpPr>
        <p:spPr>
          <a:xfrm>
            <a:off x="17192740" y="10040685"/>
            <a:ext cx="6353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in human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cells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relevant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in aging </a:t>
            </a:r>
            <a:endParaRPr lang="en-GB" sz="3600" kern="1200" dirty="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93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0" grpId="0"/>
      <p:bldP spid="21" grpId="0"/>
      <p:bldP spid="23" grpId="0"/>
      <p:bldP spid="24" grpId="0"/>
      <p:bldP spid="25" grpId="0"/>
      <p:bldGraphic spid="26" grpId="0">
        <p:bldAsOne/>
      </p:bldGraphic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5AB22-A0B6-E3D2-BFD0-529821C0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F9F379-7A42-4F2F-B368-2A6D2936C2CE}"/>
              </a:ext>
            </a:extLst>
          </p:cNvPr>
          <p:cNvCxnSpPr>
            <a:cxnSpLocks/>
          </p:cNvCxnSpPr>
          <p:nvPr/>
        </p:nvCxnSpPr>
        <p:spPr>
          <a:xfrm>
            <a:off x="9823938" y="4284151"/>
            <a:ext cx="0" cy="7673387"/>
          </a:xfrm>
          <a:prstGeom prst="line">
            <a:avLst/>
          </a:prstGeom>
          <a:ln w="2857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8">
            <a:extLst>
              <a:ext uri="{FF2B5EF4-FFF2-40B4-BE49-F238E27FC236}">
                <a16:creationId xmlns:a16="http://schemas.microsoft.com/office/drawing/2014/main" id="{C23F2982-9EBA-F708-FD48-6EBE5FAA8AC3}"/>
              </a:ext>
            </a:extLst>
          </p:cNvPr>
          <p:cNvSpPr/>
          <p:nvPr/>
        </p:nvSpPr>
        <p:spPr>
          <a:xfrm>
            <a:off x="7234479" y="3069078"/>
            <a:ext cx="584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Laboratory of Biochemistry 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1433725-E7A9-5E8A-427C-6CB0BB72EFAE}"/>
              </a:ext>
            </a:extLst>
          </p:cNvPr>
          <p:cNvSpPr/>
          <p:nvPr/>
        </p:nvSpPr>
        <p:spPr>
          <a:xfrm>
            <a:off x="251484" y="4018993"/>
            <a:ext cx="38984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Research Projects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71E8C55E-C7FC-D90C-7F21-AFF913CFDF46}"/>
              </a:ext>
            </a:extLst>
          </p:cNvPr>
          <p:cNvSpPr txBox="1">
            <a:spLocks/>
          </p:cNvSpPr>
          <p:nvPr/>
        </p:nvSpPr>
        <p:spPr>
          <a:xfrm>
            <a:off x="8432458" y="-586012"/>
            <a:ext cx="19373606" cy="2823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5400" dirty="0">
                <a:solidFill>
                  <a:srgbClr val="1D00FF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CANCER: FROM MOLECULAR ONCOLOGY </a:t>
            </a:r>
          </a:p>
          <a:p>
            <a:pPr algn="l"/>
            <a:r>
              <a:rPr lang="it-IT" sz="5400" dirty="0">
                <a:solidFill>
                  <a:srgbClr val="1D00FF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 INNOVATIVE THERAPIES </a:t>
            </a:r>
            <a:endParaRPr lang="it-IT" sz="54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F7EC427-12D6-84EE-C661-4E712B675A18}"/>
              </a:ext>
            </a:extLst>
          </p:cNvPr>
          <p:cNvGrpSpPr/>
          <p:nvPr/>
        </p:nvGrpSpPr>
        <p:grpSpPr>
          <a:xfrm>
            <a:off x="0" y="5058113"/>
            <a:ext cx="9964615" cy="8446873"/>
            <a:chOff x="95838" y="2005758"/>
            <a:chExt cx="8720249" cy="5031784"/>
          </a:xfrm>
        </p:grpSpPr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221A872-F4D7-1624-C14B-DF902658B8BE}"/>
                </a:ext>
              </a:extLst>
            </p:cNvPr>
            <p:cNvSpPr txBox="1"/>
            <p:nvPr/>
          </p:nvSpPr>
          <p:spPr>
            <a:xfrm>
              <a:off x="384064" y="2005758"/>
              <a:ext cx="8432023" cy="18150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l">
                <a:buAutoNum type="arabicPeriod"/>
              </a:pP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Study of Nitric Oxide  conjugate photoactivatable compounds for: </a:t>
              </a:r>
            </a:p>
            <a:p>
              <a:pPr marL="1038225" lvl="5" indent="-461963" algn="l">
                <a:buFont typeface="+mj-lt"/>
                <a:buAutoNum type="alphaLcPeriod"/>
              </a:pP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simultaneous</a:t>
              </a:r>
              <a:r>
                <a:rPr lang="hr-HR" sz="32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oxidative stress-triggered cellular imaging </a:t>
              </a:r>
            </a:p>
            <a:p>
              <a:pPr marL="1038225" lvl="5" indent="-461963" algn="l">
                <a:buFont typeface="+mj-lt"/>
                <a:buAutoNum type="alphaLcPeriod"/>
              </a:pPr>
              <a:r>
                <a:rPr lang="en-US" sz="32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  <a:cs typeface="Times New Roman" panose="02020603050405020304" pitchFamily="18" charset="0"/>
                </a:rPr>
                <a:t>and photodynamic therapy to fight Triple negative breast cancer</a:t>
              </a:r>
              <a:endParaRPr lang="hr-HR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Image 13">
              <a:extLst>
                <a:ext uri="{FF2B5EF4-FFF2-40B4-BE49-F238E27FC236}">
                  <a16:creationId xmlns:a16="http://schemas.microsoft.com/office/drawing/2014/main" id="{AC3FAED7-E35F-06DC-96B6-29648852B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7730" y="6171599"/>
              <a:ext cx="1312236" cy="865943"/>
            </a:xfrm>
            <a:prstGeom prst="rect">
              <a:avLst/>
            </a:prstGeom>
          </p:spPr>
        </p:pic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6D1AB4A4-8CA5-FC46-832C-F8585801B8AF}"/>
                </a:ext>
              </a:extLst>
            </p:cNvPr>
            <p:cNvGrpSpPr/>
            <p:nvPr/>
          </p:nvGrpSpPr>
          <p:grpSpPr>
            <a:xfrm>
              <a:off x="95838" y="3913686"/>
              <a:ext cx="6715413" cy="2272048"/>
              <a:chOff x="-354325" y="5862539"/>
              <a:chExt cx="8710312" cy="2831227"/>
            </a:xfrm>
          </p:grpSpPr>
          <p:pic>
            <p:nvPicPr>
              <p:cNvPr id="28" name="Picture 28">
                <a:extLst>
                  <a:ext uri="{FF2B5EF4-FFF2-40B4-BE49-F238E27FC236}">
                    <a16:creationId xmlns:a16="http://schemas.microsoft.com/office/drawing/2014/main" id="{AD8E2131-0CD1-3BD9-4F1F-2CE3AF93D7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975"/>
              <a:stretch/>
            </p:blipFill>
            <p:spPr>
              <a:xfrm>
                <a:off x="-354325" y="6396651"/>
                <a:ext cx="3181179" cy="2297115"/>
              </a:xfrm>
              <a:prstGeom prst="rect">
                <a:avLst/>
              </a:prstGeom>
            </p:spPr>
          </p:pic>
          <p:pic>
            <p:nvPicPr>
              <p:cNvPr id="29" name="Picture 62">
                <a:extLst>
                  <a:ext uri="{FF2B5EF4-FFF2-40B4-BE49-F238E27FC236}">
                    <a16:creationId xmlns:a16="http://schemas.microsoft.com/office/drawing/2014/main" id="{7001BCD7-5991-755A-C867-DBBA11052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720509">
                <a:off x="3451193" y="7185979"/>
                <a:ext cx="1443618" cy="1319357"/>
              </a:xfrm>
              <a:prstGeom prst="rect">
                <a:avLst/>
              </a:prstGeom>
            </p:spPr>
          </p:pic>
          <p:sp>
            <p:nvSpPr>
              <p:cNvPr id="30" name="TextBox 64">
                <a:extLst>
                  <a:ext uri="{FF2B5EF4-FFF2-40B4-BE49-F238E27FC236}">
                    <a16:creationId xmlns:a16="http://schemas.microsoft.com/office/drawing/2014/main" id="{17E1F878-05D8-20E1-672D-790C549A8BA5}"/>
                  </a:ext>
                </a:extLst>
              </p:cNvPr>
              <p:cNvSpPr txBox="1"/>
              <p:nvPr/>
            </p:nvSpPr>
            <p:spPr>
              <a:xfrm>
                <a:off x="6372322" y="6828592"/>
                <a:ext cx="1983665" cy="13022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3600" cap="small" dirty="0">
                    <a:solidFill>
                      <a:schemeClr val="bg2">
                        <a:lumMod val="10000"/>
                      </a:schemeClr>
                    </a:solidFill>
                    <a:latin typeface="Aptos" panose="020B0004020202020204" pitchFamily="34" charset="0"/>
                    <a:cs typeface="Times New Roman" panose="02020603050405020304" pitchFamily="18" charset="0"/>
                  </a:rPr>
                  <a:t>cancer cell death</a:t>
                </a:r>
              </a:p>
            </p:txBody>
          </p:sp>
          <p:sp>
            <p:nvSpPr>
              <p:cNvPr id="31" name="Arrow: Right 25">
                <a:extLst>
                  <a:ext uri="{FF2B5EF4-FFF2-40B4-BE49-F238E27FC236}">
                    <a16:creationId xmlns:a16="http://schemas.microsoft.com/office/drawing/2014/main" id="{66CC05B3-C76A-6011-74F4-FC6DFE2A3F07}"/>
                  </a:ext>
                </a:extLst>
              </p:cNvPr>
              <p:cNvSpPr/>
              <p:nvPr/>
            </p:nvSpPr>
            <p:spPr>
              <a:xfrm>
                <a:off x="2587866" y="7579461"/>
                <a:ext cx="767139" cy="317345"/>
              </a:xfrm>
              <a:prstGeom prst="rightArrow">
                <a:avLst>
                  <a:gd name="adj1" fmla="val 33298"/>
                  <a:gd name="adj2" fmla="val 50000"/>
                </a:avLst>
              </a:prstGeom>
              <a:solidFill>
                <a:srgbClr val="17274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sz="1800" dirty="0">
                  <a:solidFill>
                    <a:schemeClr val="bg2">
                      <a:lumMod val="10000"/>
                    </a:schemeClr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2" name="TextBox 84">
                <a:extLst>
                  <a:ext uri="{FF2B5EF4-FFF2-40B4-BE49-F238E27FC236}">
                    <a16:creationId xmlns:a16="http://schemas.microsoft.com/office/drawing/2014/main" id="{4FF3F906-30E4-F515-1970-9DAB6E1C11A3}"/>
                  </a:ext>
                </a:extLst>
              </p:cNvPr>
              <p:cNvSpPr txBox="1"/>
              <p:nvPr/>
            </p:nvSpPr>
            <p:spPr>
              <a:xfrm>
                <a:off x="1808076" y="5862539"/>
                <a:ext cx="4322234" cy="799626"/>
              </a:xfrm>
              <a:prstGeom prst="rect">
                <a:avLst/>
              </a:prstGeom>
              <a:solidFill>
                <a:schemeClr val="accent1">
                  <a:lumMod val="75000"/>
                  <a:alpha val="42000"/>
                </a:schemeClr>
              </a:solidFill>
              <a:ln w="19050">
                <a:solidFill>
                  <a:srgbClr val="1727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3200" b="1" cap="small" dirty="0" err="1">
                    <a:solidFill>
                      <a:srgbClr val="FFFF00"/>
                    </a:solidFill>
                    <a:latin typeface="Aptos" panose="020B0004020202020204" pitchFamily="34" charset="0"/>
                    <a:cs typeface="Times New Roman" panose="02020603050405020304" pitchFamily="18" charset="0"/>
                  </a:rPr>
                  <a:t>PhotoActivatable</a:t>
                </a:r>
                <a:r>
                  <a:rPr lang="hr-HR" sz="3200" b="1" cap="small" dirty="0">
                    <a:solidFill>
                      <a:srgbClr val="FFFF00"/>
                    </a:solidFill>
                    <a:latin typeface="Aptos" panose="020B0004020202020204" pitchFamily="34" charset="0"/>
                    <a:cs typeface="Times New Roman" panose="02020603050405020304" pitchFamily="18" charset="0"/>
                  </a:rPr>
                  <a:t> no-photodonor</a:t>
                </a:r>
              </a:p>
            </p:txBody>
          </p:sp>
        </p:grpSp>
      </p:grpSp>
      <p:pic>
        <p:nvPicPr>
          <p:cNvPr id="34" name="Immagine 33" descr="Immagine che contiene Elementi grafici, testo, grafica, Carattere&#10;&#10;Il contenuto generato dall'IA potrebbe non essere corretto.">
            <a:extLst>
              <a:ext uri="{FF2B5EF4-FFF2-40B4-BE49-F238E27FC236}">
                <a16:creationId xmlns:a16="http://schemas.microsoft.com/office/drawing/2014/main" id="{12EB5CBE-5A0F-9A51-A08C-B02E499CF6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88" y="12236346"/>
            <a:ext cx="1017915" cy="1017915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3AA6FD10-C344-0294-F304-88DD627F7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074" y="12147801"/>
            <a:ext cx="2098601" cy="1210003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A0B04CA8-ACE8-D2D4-0E2C-04371D4D27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5516" r="30729"/>
          <a:stretch>
            <a:fillRect/>
          </a:stretch>
        </p:blipFill>
        <p:spPr>
          <a:xfrm>
            <a:off x="7499239" y="12105561"/>
            <a:ext cx="6668311" cy="1610439"/>
          </a:xfrm>
          <a:prstGeom prst="rect">
            <a:avLst/>
          </a:prstGeom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4D8F8FC-E2DD-96C1-0ED1-481A2FE4C881}"/>
              </a:ext>
            </a:extLst>
          </p:cNvPr>
          <p:cNvSpPr txBox="1"/>
          <p:nvPr/>
        </p:nvSpPr>
        <p:spPr>
          <a:xfrm>
            <a:off x="11083865" y="4355962"/>
            <a:ext cx="119168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200" noProof="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2. Study of non-B DNA structures in physiological and pathological states </a:t>
            </a:r>
          </a:p>
        </p:txBody>
      </p:sp>
      <p:pic>
        <p:nvPicPr>
          <p:cNvPr id="38" name="Immagine 37" descr="Immagine che contiene testo, diagramm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C5C03CCB-7456-F881-C0E7-0980A4211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6975" y="5417297"/>
            <a:ext cx="4384572" cy="76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17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AE98-839E-A3AA-EED8-F4B4260F8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599BE3E0-7933-0736-D11F-242DF44AFD96}"/>
              </a:ext>
            </a:extLst>
          </p:cNvPr>
          <p:cNvSpPr txBox="1">
            <a:spLocks/>
          </p:cNvSpPr>
          <p:nvPr/>
        </p:nvSpPr>
        <p:spPr>
          <a:xfrm>
            <a:off x="1103646" y="2260599"/>
            <a:ext cx="22772354" cy="1066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t-IT" sz="54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sp>
        <p:nvSpPr>
          <p:cNvPr id="2" name="Rectangle 26">
            <a:extLst>
              <a:ext uri="{FF2B5EF4-FFF2-40B4-BE49-F238E27FC236}">
                <a16:creationId xmlns:a16="http://schemas.microsoft.com/office/drawing/2014/main" id="{0E0FE513-3352-8983-9FA2-B6CD0E233304}"/>
              </a:ext>
            </a:extLst>
          </p:cNvPr>
          <p:cNvSpPr/>
          <p:nvPr/>
        </p:nvSpPr>
        <p:spPr>
          <a:xfrm>
            <a:off x="2449893" y="3951885"/>
            <a:ext cx="94123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Pathological Anatomy 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5B67B-5AA7-9EA2-A3FC-268FD2665B56}"/>
              </a:ext>
            </a:extLst>
          </p:cNvPr>
          <p:cNvSpPr txBox="1">
            <a:spLocks/>
          </p:cNvSpPr>
          <p:nvPr/>
        </p:nvSpPr>
        <p:spPr>
          <a:xfrm>
            <a:off x="2449893" y="4908440"/>
            <a:ext cx="9258316" cy="5745038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>
              <a:spcBef>
                <a:spcPts val="800"/>
              </a:spcBef>
            </a:pPr>
            <a:r>
              <a:rPr lang="en-GB" sz="3200" b="1" noProof="0" dirty="0">
                <a:solidFill>
                  <a:prstClr val="black"/>
                </a:solidFill>
                <a:latin typeface="Aptos" panose="020B0004020202020204" pitchFamily="34" charset="0"/>
              </a:rPr>
              <a:t>Brest cancer / High grade gliomas</a:t>
            </a:r>
          </a:p>
          <a:p>
            <a:pPr defTabSz="1828800">
              <a:spcBef>
                <a:spcPts val="800"/>
              </a:spcBef>
            </a:pPr>
            <a:endParaRPr lang="en-GB" sz="3200" b="1" noProof="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defTabSz="1828800">
              <a:spcBef>
                <a:spcPts val="800"/>
              </a:spcBef>
            </a:pPr>
            <a:endParaRPr lang="en-GB" sz="3200" b="1" noProof="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Genetic/transcriptional profile</a:t>
            </a: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immune response</a:t>
            </a: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extra-cellular </a:t>
            </a:r>
            <a:r>
              <a:rPr lang="en-GB" sz="3200" noProof="0" dirty="0" err="1">
                <a:solidFill>
                  <a:prstClr val="black"/>
                </a:solidFill>
                <a:latin typeface="Aptos" panose="020B0004020202020204" pitchFamily="34" charset="0"/>
              </a:rPr>
              <a:t>vescicles</a:t>
            </a: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: properties (lipid, protein, RNA,..)</a:t>
            </a: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Platelet features</a:t>
            </a: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histopathological data</a:t>
            </a:r>
          </a:p>
          <a:p>
            <a:pPr marL="571500" indent="-571500" algn="l" defTabSz="18288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3200" noProof="0" dirty="0">
                <a:solidFill>
                  <a:prstClr val="black"/>
                </a:solidFill>
                <a:latin typeface="Aptos" panose="020B0004020202020204" pitchFamily="34" charset="0"/>
              </a:rPr>
              <a:t>clinical data</a:t>
            </a:r>
          </a:p>
        </p:txBody>
      </p:sp>
      <p:sp>
        <p:nvSpPr>
          <p:cNvPr id="8" name="Right Brace 11">
            <a:extLst>
              <a:ext uri="{FF2B5EF4-FFF2-40B4-BE49-F238E27FC236}">
                <a16:creationId xmlns:a16="http://schemas.microsoft.com/office/drawing/2014/main" id="{1B6F30C9-B37A-6BBF-5FEE-DB13592F9274}"/>
              </a:ext>
            </a:extLst>
          </p:cNvPr>
          <p:cNvSpPr/>
          <p:nvPr/>
        </p:nvSpPr>
        <p:spPr>
          <a:xfrm>
            <a:off x="11476579" y="6721260"/>
            <a:ext cx="771388" cy="3701287"/>
          </a:xfrm>
          <a:prstGeom prst="rightBrace">
            <a:avLst>
              <a:gd name="adj1" fmla="val 1014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1828800" hangingPunct="1"/>
            <a:endParaRPr lang="en-GB" sz="3600" kern="12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1E5F13C-3D28-D60B-070D-159B2CF99E73}"/>
              </a:ext>
            </a:extLst>
          </p:cNvPr>
          <p:cNvSpPr txBox="1"/>
          <p:nvPr/>
        </p:nvSpPr>
        <p:spPr>
          <a:xfrm>
            <a:off x="14167807" y="7233076"/>
            <a:ext cx="2023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en-GB" sz="40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AI </a:t>
            </a:r>
          </a:p>
          <a:p>
            <a:pPr defTabSz="1828800" hangingPunct="1"/>
            <a:r>
              <a:rPr lang="en-GB" sz="32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algorithm support clinical decision</a:t>
            </a:r>
          </a:p>
        </p:txBody>
      </p:sp>
      <p:sp>
        <p:nvSpPr>
          <p:cNvPr id="9" name="Titolo 8">
            <a:extLst>
              <a:ext uri="{FF2B5EF4-FFF2-40B4-BE49-F238E27FC236}">
                <a16:creationId xmlns:a16="http://schemas.microsoft.com/office/drawing/2014/main" id="{92B37437-D5E3-4836-BF17-8ABFD360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287" y="765641"/>
            <a:ext cx="15329833" cy="6311305"/>
          </a:xfrm>
        </p:spPr>
        <p:txBody>
          <a:bodyPr/>
          <a:lstStyle/>
          <a:p>
            <a:r>
              <a:rPr lang="it-IT" sz="4800" dirty="0">
                <a:solidFill>
                  <a:srgbClr val="1D00FF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CANCER: FROM MOLECULAR ONCOLOGY TO INNOVATIVE THERAPIES </a:t>
            </a:r>
            <a:br>
              <a:rPr lang="it-IT" sz="8800" dirty="0">
                <a:solidFill>
                  <a:srgbClr val="1D00FF"/>
                </a:solidFill>
                <a:latin typeface="Aptos" panose="020B0004020202020204" pitchFamily="34" charset="0"/>
              </a:rPr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8070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1D77C-F71F-38C2-CB28-F52D7613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D16BC6-ABB0-618F-AF4B-5ADCCA52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2558" y="683463"/>
            <a:ext cx="15329833" cy="6311305"/>
          </a:xfrm>
        </p:spPr>
        <p:txBody>
          <a:bodyPr>
            <a:normAutofit/>
          </a:bodyPr>
          <a:lstStyle/>
          <a:p>
            <a:pPr algn="l"/>
            <a:r>
              <a:rPr lang="it-IT" sz="5800" dirty="0">
                <a:solidFill>
                  <a:srgbClr val="1D00FF"/>
                </a:solidFill>
              </a:rPr>
              <a:t>IMMUNITY AND INFLAMMATION</a:t>
            </a:r>
            <a:endParaRPr lang="it-IT" sz="58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8D287F-C008-36C1-BBCE-69381945A915}"/>
              </a:ext>
            </a:extLst>
          </p:cNvPr>
          <p:cNvSpPr/>
          <p:nvPr/>
        </p:nvSpPr>
        <p:spPr>
          <a:xfrm>
            <a:off x="532530" y="3192785"/>
            <a:ext cx="36739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Immunology Lab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40459E-519E-287A-93C5-7D3107DF1755}"/>
              </a:ext>
            </a:extLst>
          </p:cNvPr>
          <p:cNvSpPr/>
          <p:nvPr/>
        </p:nvSpPr>
        <p:spPr>
          <a:xfrm>
            <a:off x="14064169" y="3192785"/>
            <a:ext cx="4603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 of Rheumatology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394CCE-1595-8B4B-1F5A-2DB4F43256B3}"/>
              </a:ext>
            </a:extLst>
          </p:cNvPr>
          <p:cNvCxnSpPr>
            <a:cxnSpLocks/>
          </p:cNvCxnSpPr>
          <p:nvPr/>
        </p:nvCxnSpPr>
        <p:spPr>
          <a:xfrm>
            <a:off x="12192000" y="3491568"/>
            <a:ext cx="0" cy="10224432"/>
          </a:xfrm>
          <a:prstGeom prst="line">
            <a:avLst/>
          </a:prstGeom>
          <a:ln w="2857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FB07FFA-9A8D-0382-059E-3E2D4208E24C}"/>
              </a:ext>
            </a:extLst>
          </p:cNvPr>
          <p:cNvSpPr/>
          <p:nvPr/>
        </p:nvSpPr>
        <p:spPr>
          <a:xfrm>
            <a:off x="12446126" y="3609391"/>
            <a:ext cx="11587246" cy="9895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kern="1200" noProof="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Clinics</a:t>
            </a:r>
          </a:p>
          <a:p>
            <a:pPr marL="914400" lvl="1" indent="0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Study of lymphoproliferation in autoimmune diseases, from non-neoplastic forms to lymphoma, biomarkers, imaging and innovative therapies [Sjögren's syndrome, cryoglobulinaemic vasculitis, rheumatoid arthritis]</a:t>
            </a:r>
          </a:p>
          <a:p>
            <a:pPr marL="914400" lvl="1" indent="0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Epidemiology of systemic autoimmune diseases, quality of life and remote monitoring [Chronic arthritis, systemic vasculitis, systemic connective tissue diseases]</a:t>
            </a:r>
          </a:p>
          <a:p>
            <a:pPr marL="914400" lvl="1" indent="0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Predictors of chronic arthritis development [psoriatic arthritis]</a:t>
            </a:r>
          </a:p>
          <a:p>
            <a:pPr marL="92075" indent="-46038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kern="1200" noProof="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Translational</a:t>
            </a:r>
          </a:p>
          <a:p>
            <a:pPr marL="914400" lvl="1" indent="0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b="1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Sjögren's syndrome</a:t>
            </a:r>
            <a:r>
              <a:rPr lang="en-GB" sz="32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: development of salivary gland organoids as a pre-clinical ex vivo model for new therapies and regenerative medicine</a:t>
            </a:r>
          </a:p>
          <a:p>
            <a:pPr marL="914400" lvl="1" indent="0" algn="l" defTabSz="1828800" hangingPunct="1">
              <a:lnSpc>
                <a:spcPts val="4840"/>
              </a:lnSpc>
              <a:buFont typeface="Wingdings" panose="05000000000000000000" pitchFamily="2" charset="2"/>
              <a:buChar char="q"/>
            </a:pPr>
            <a:r>
              <a:rPr lang="en-GB" sz="3200" b="1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Chronic arthritis: </a:t>
            </a:r>
            <a:r>
              <a:rPr lang="en-GB" sz="32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study of chronic synovitis through molecular biology analysis of synovial biopsies</a:t>
            </a:r>
          </a:p>
        </p:txBody>
      </p:sp>
      <p:pic>
        <p:nvPicPr>
          <p:cNvPr id="18" name="Immagine 7">
            <a:extLst>
              <a:ext uri="{FF2B5EF4-FFF2-40B4-BE49-F238E27FC236}">
                <a16:creationId xmlns:a16="http://schemas.microsoft.com/office/drawing/2014/main" id="{3BCE49B4-D7AE-38D2-3614-7FFBBD4FF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8"/>
          <a:stretch/>
        </p:blipFill>
        <p:spPr>
          <a:xfrm>
            <a:off x="8747233" y="3210301"/>
            <a:ext cx="2975634" cy="3310694"/>
          </a:xfrm>
          <a:prstGeom prst="rect">
            <a:avLst/>
          </a:prstGeom>
        </p:spPr>
      </p:pic>
      <p:pic>
        <p:nvPicPr>
          <p:cNvPr id="19" name="Immagine 8">
            <a:extLst>
              <a:ext uri="{FF2B5EF4-FFF2-40B4-BE49-F238E27FC236}">
                <a16:creationId xmlns:a16="http://schemas.microsoft.com/office/drawing/2014/main" id="{316A9387-3676-8A27-DF8B-A56604385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447" y="6707874"/>
            <a:ext cx="2975634" cy="3043776"/>
          </a:xfrm>
          <a:prstGeom prst="rect">
            <a:avLst/>
          </a:prstGeom>
        </p:spPr>
      </p:pic>
      <p:sp>
        <p:nvSpPr>
          <p:cNvPr id="20" name="Parentesi graffa aperta 11">
            <a:extLst>
              <a:ext uri="{FF2B5EF4-FFF2-40B4-BE49-F238E27FC236}">
                <a16:creationId xmlns:a16="http://schemas.microsoft.com/office/drawing/2014/main" id="{315899DC-C471-352D-7E8A-EE2C760878A5}"/>
              </a:ext>
            </a:extLst>
          </p:cNvPr>
          <p:cNvSpPr/>
          <p:nvPr/>
        </p:nvSpPr>
        <p:spPr>
          <a:xfrm>
            <a:off x="8202915" y="3746426"/>
            <a:ext cx="540926" cy="6017108"/>
          </a:xfrm>
          <a:prstGeom prst="leftBrace">
            <a:avLst>
              <a:gd name="adj1" fmla="val 72197"/>
              <a:gd name="adj2" fmla="val 7114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defTabSz="1828800" hangingPunct="1"/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pic>
        <p:nvPicPr>
          <p:cNvPr id="22" name="Immagine 12">
            <a:extLst>
              <a:ext uri="{FF2B5EF4-FFF2-40B4-BE49-F238E27FC236}">
                <a16:creationId xmlns:a16="http://schemas.microsoft.com/office/drawing/2014/main" id="{711DC035-05BD-9A74-5193-9F480B92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07"/>
          <a:stretch/>
        </p:blipFill>
        <p:spPr>
          <a:xfrm>
            <a:off x="8288488" y="10137362"/>
            <a:ext cx="1783772" cy="1647540"/>
          </a:xfrm>
          <a:prstGeom prst="rect">
            <a:avLst/>
          </a:prstGeom>
        </p:spPr>
      </p:pic>
      <p:pic>
        <p:nvPicPr>
          <p:cNvPr id="24" name="Immagine 4">
            <a:extLst>
              <a:ext uri="{FF2B5EF4-FFF2-40B4-BE49-F238E27FC236}">
                <a16:creationId xmlns:a16="http://schemas.microsoft.com/office/drawing/2014/main" id="{0FF033AB-E9F8-22F7-31A4-65E314BA1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827" y="10775171"/>
            <a:ext cx="2429394" cy="2442742"/>
          </a:xfrm>
          <a:prstGeom prst="rect">
            <a:avLst/>
          </a:prstGeom>
        </p:spPr>
      </p:pic>
      <p:graphicFrame>
        <p:nvGraphicFramePr>
          <p:cNvPr id="15" name="Diagramma 14">
            <a:extLst>
              <a:ext uri="{FF2B5EF4-FFF2-40B4-BE49-F238E27FC236}">
                <a16:creationId xmlns:a16="http://schemas.microsoft.com/office/drawing/2014/main" id="{606FD4EE-5D51-62FC-446C-42E75B122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5233454"/>
              </p:ext>
            </p:extLst>
          </p:nvPr>
        </p:nvGraphicFramePr>
        <p:xfrm>
          <a:off x="0" y="4495800"/>
          <a:ext cx="5295900" cy="651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E1514B-0873-1757-05FF-5D1A3D460BD4}"/>
              </a:ext>
            </a:extLst>
          </p:cNvPr>
          <p:cNvSpPr txBox="1"/>
          <p:nvPr/>
        </p:nvSpPr>
        <p:spPr>
          <a:xfrm>
            <a:off x="5255759" y="9372600"/>
            <a:ext cx="2897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Organoid generation for data evaluation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3CA2181-71CB-BD47-9684-1938BDD29B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0" y="6475879"/>
            <a:ext cx="2768600" cy="1995021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E41D700-26CF-E07F-561A-3454012C0949}"/>
              </a:ext>
            </a:extLst>
          </p:cNvPr>
          <p:cNvSpPr txBox="1"/>
          <p:nvPr/>
        </p:nvSpPr>
        <p:spPr>
          <a:xfrm>
            <a:off x="4132703" y="6883400"/>
            <a:ext cx="2979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Analysis of immune system </a:t>
            </a:r>
            <a:r>
              <a:rPr lang="it-IT" dirty="0" err="1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cells</a:t>
            </a:r>
            <a:endParaRPr lang="it-IT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4D2A95D-C449-82C3-0D24-34DCDBFAA4B6}"/>
              </a:ext>
            </a:extLst>
          </p:cNvPr>
          <p:cNvSpPr txBox="1"/>
          <p:nvPr/>
        </p:nvSpPr>
        <p:spPr>
          <a:xfrm>
            <a:off x="8177531" y="11963400"/>
            <a:ext cx="2465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Co-culture of organoids and immune system cells</a:t>
            </a:r>
          </a:p>
        </p:txBody>
      </p:sp>
    </p:spTree>
    <p:extLst>
      <p:ext uri="{BB962C8B-B14F-4D97-AF65-F5344CB8AC3E}">
        <p14:creationId xmlns:p14="http://schemas.microsoft.com/office/powerpoint/2010/main" val="665009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 uiExpand="1" build="p"/>
      <p:bldP spid="20" grpId="0" animBg="1"/>
      <p:bldGraphic spid="15" grpId="0">
        <p:bldAsOne/>
      </p:bldGraphic>
      <p:bldP spid="16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omparative Proteomics Analysis and the Development of Pre-Eclampsia">
            <a:extLst>
              <a:ext uri="{FF2B5EF4-FFF2-40B4-BE49-F238E27FC236}">
                <a16:creationId xmlns:a16="http://schemas.microsoft.com/office/drawing/2014/main" id="{1CBFEB8B-307F-0845-BA4A-8736246B6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7" t="15917" r="2338" b="19176"/>
          <a:stretch>
            <a:fillRect/>
          </a:stretch>
        </p:blipFill>
        <p:spPr bwMode="auto">
          <a:xfrm>
            <a:off x="1" y="7874790"/>
            <a:ext cx="12059214" cy="58412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02683" y="548768"/>
            <a:ext cx="15329833" cy="6311305"/>
          </a:xfrm>
        </p:spPr>
        <p:txBody>
          <a:bodyPr>
            <a:normAutofit/>
          </a:bodyPr>
          <a:lstStyle/>
          <a:p>
            <a:pPr algn="l"/>
            <a:r>
              <a:rPr lang="it-IT" sz="5400" dirty="0">
                <a:solidFill>
                  <a:srgbClr val="1D00FF"/>
                </a:solidFill>
              </a:rPr>
              <a:t>MOLECULAR MECHANISMS OF CELLULAR AGEING AND THERAPEUTIC PROSPECTS</a:t>
            </a:r>
            <a:endParaRPr lang="it-IT" sz="54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2AB131-E04D-3045-B328-8D15A70DA2F0}"/>
              </a:ext>
            </a:extLst>
          </p:cNvPr>
          <p:cNvCxnSpPr>
            <a:cxnSpLocks/>
          </p:cNvCxnSpPr>
          <p:nvPr/>
        </p:nvCxnSpPr>
        <p:spPr>
          <a:xfrm>
            <a:off x="12192000" y="3229075"/>
            <a:ext cx="0" cy="10486925"/>
          </a:xfrm>
          <a:prstGeom prst="line">
            <a:avLst/>
          </a:prstGeom>
          <a:ln w="28575">
            <a:solidFill>
              <a:srgbClr val="1D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3F0746B-A0E4-A048-A6E3-EEB552E820D1}"/>
              </a:ext>
            </a:extLst>
          </p:cNvPr>
          <p:cNvSpPr/>
          <p:nvPr/>
        </p:nvSpPr>
        <p:spPr>
          <a:xfrm>
            <a:off x="12366266" y="3393197"/>
            <a:ext cx="1018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Laboratory of Clinical Pathology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5B2D8-6AF8-864D-B444-8FF33C995D66}"/>
              </a:ext>
            </a:extLst>
          </p:cNvPr>
          <p:cNvSpPr txBox="1"/>
          <p:nvPr/>
        </p:nvSpPr>
        <p:spPr>
          <a:xfrm>
            <a:off x="12193466" y="4155307"/>
            <a:ext cx="11728344" cy="560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390525" algn="l" defTabSz="1828800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GB" sz="36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Study human hearts cells with multi-lineage differentiation potential and stem cell features (pericytes/mural cells).</a:t>
            </a:r>
          </a:p>
          <a:p>
            <a:pPr marL="571500" indent="-390525" algn="l" defTabSz="1828800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GB" sz="36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Investigate how cardiac pathology alters these cells and understand heart failure pathophysiology.</a:t>
            </a:r>
          </a:p>
          <a:p>
            <a:pPr marL="571500" indent="-390525" algn="l" defTabSz="1828800" hangingPunct="1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GB" sz="3600" kern="1200" noProof="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Employ various techniques (cell biology, transcriptomics, histology, confocal microscopy) and analyse clinical data to enhance understanding of this complex phenotype.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6B5010-FF04-DE43-9E0B-36337AE0C340}"/>
              </a:ext>
            </a:extLst>
          </p:cNvPr>
          <p:cNvSpPr/>
          <p:nvPr/>
        </p:nvSpPr>
        <p:spPr>
          <a:xfrm>
            <a:off x="0" y="7980739"/>
            <a:ext cx="1219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1828800" hangingPunct="1"/>
            <a:r>
              <a:rPr lang="en-GB" sz="3600" b="1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Experimenthal</a:t>
            </a:r>
            <a:r>
              <a:rPr lang="en-GB" sz="3600" b="1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approaches: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GB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Targeted genetic modification of cell lines, functional assays and high resolution images analyses of primary and cultured cells and of tissue biopsies 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GB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Production of recombinant proteins and protein/protein interaction analyses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GB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Mitochondria transplantation </a:t>
            </a:r>
          </a:p>
          <a:p>
            <a:pPr marL="571500" indent="-571500" algn="l" defTabSz="1828800" hangingPunct="1">
              <a:buFont typeface="Arial" panose="020B0604020202020204" pitchFamily="34" charset="0"/>
              <a:buChar char="•"/>
            </a:pPr>
            <a:r>
              <a:rPr lang="en-GB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Multiomics</a:t>
            </a:r>
            <a:r>
              <a:rPr lang="en-GB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approaches in different genetic models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7CDCC0AF-FD9D-489A-3D44-8673B663172E}"/>
              </a:ext>
            </a:extLst>
          </p:cNvPr>
          <p:cNvSpPr/>
          <p:nvPr/>
        </p:nvSpPr>
        <p:spPr>
          <a:xfrm>
            <a:off x="251483" y="3280328"/>
            <a:ext cx="5961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Laboratory of Bioenergetics </a:t>
            </a: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24EF323D-2B96-4082-72D2-B402F9D3053B}"/>
              </a:ext>
            </a:extLst>
          </p:cNvPr>
          <p:cNvSpPr/>
          <p:nvPr/>
        </p:nvSpPr>
        <p:spPr>
          <a:xfrm>
            <a:off x="251484" y="4018993"/>
            <a:ext cx="119045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it-IT" sz="3600" b="1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Research Projects</a:t>
            </a:r>
          </a:p>
          <a:p>
            <a:pPr marL="685800" indent="-685800" algn="l" defTabSz="1828800" hangingPunct="1">
              <a:buFontTx/>
              <a:buChar char="-"/>
            </a:pP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F-ATPase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transformation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into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the PTP: the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role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of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CyPD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685800" indent="-685800" algn="l" defTabSz="1828800" hangingPunct="1">
              <a:buFontTx/>
              <a:buChar char="-"/>
            </a:pPr>
            <a:r>
              <a:rPr lang="en-US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Cellular and molecular mechanisms in the pathophysiology of d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iseases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associated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with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genetic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defects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of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F-ATPase</a:t>
            </a:r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  <a:p>
            <a:pPr marL="571500" indent="-571500" algn="l" defTabSz="1828800" hangingPunct="1">
              <a:buFontTx/>
              <a:buChar char="-"/>
            </a:pP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Targeting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mitochondria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as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a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therapeutic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strategy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in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neuromuscular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and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cardiovascular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  <a:ea typeface="+mn-ea"/>
                <a:cs typeface="+mn-cs"/>
              </a:rPr>
              <a:t>diseases</a:t>
            </a:r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23">
            <a:extLst>
              <a:ext uri="{FF2B5EF4-FFF2-40B4-BE49-F238E27FC236}">
                <a16:creationId xmlns:a16="http://schemas.microsoft.com/office/drawing/2014/main" id="{27A518AF-4E7C-2E35-3878-6945F53E15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3000"/>
          </a:blip>
          <a:stretch>
            <a:fillRect/>
          </a:stretch>
        </p:blipFill>
        <p:spPr>
          <a:xfrm>
            <a:off x="4962752" y="3253534"/>
            <a:ext cx="7406402" cy="47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41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2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1">
            <a:extLst>
              <a:ext uri="{FF2B5EF4-FFF2-40B4-BE49-F238E27FC236}">
                <a16:creationId xmlns:a16="http://schemas.microsoft.com/office/drawing/2014/main" id="{FBD1278A-9A1A-2B4D-A080-1F4881FFCB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981" y="-8254657"/>
            <a:ext cx="24057854" cy="3113369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54167" y="505749"/>
            <a:ext cx="15329833" cy="6311305"/>
          </a:xfrm>
        </p:spPr>
        <p:txBody>
          <a:bodyPr>
            <a:normAutofit/>
          </a:bodyPr>
          <a:lstStyle/>
          <a:p>
            <a:pPr algn="l"/>
            <a:r>
              <a:rPr lang="it-IT" sz="4800" b="1" dirty="0">
                <a:solidFill>
                  <a:srgbClr val="1D00FF"/>
                </a:solidFill>
              </a:rPr>
              <a:t>MOLECULAR PATHOGENESIS OF PROTEIN MISFOLDING DISEASES</a:t>
            </a:r>
            <a:endParaRPr lang="it-IT" sz="4800" dirty="0">
              <a:solidFill>
                <a:srgbClr val="1D00FF"/>
              </a:solidFill>
              <a:latin typeface="Aptos" panose="020B00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3DE6C-3175-6440-8621-463AB62F5AB2}"/>
              </a:ext>
            </a:extLst>
          </p:cNvPr>
          <p:cNvSpPr/>
          <p:nvPr/>
        </p:nvSpPr>
        <p:spPr>
          <a:xfrm>
            <a:off x="326913" y="4462985"/>
            <a:ext cx="576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r>
              <a:rPr lang="en-GB" sz="3600" b="1" kern="1200" dirty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rPr>
              <a:t>Laboratory of Biophysics </a:t>
            </a:r>
          </a:p>
        </p:txBody>
      </p:sp>
      <p:pic>
        <p:nvPicPr>
          <p:cNvPr id="10" name="Immagine 7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F826BA48-CC19-7343-A34C-49E57A49B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139" y="4320067"/>
            <a:ext cx="9343722" cy="9343722"/>
          </a:xfrm>
          <a:prstGeom prst="rect">
            <a:avLst/>
          </a:prstGeom>
        </p:spPr>
      </p:pic>
      <p:sp>
        <p:nvSpPr>
          <p:cNvPr id="12" name="Rettangolo ad angolo ripiegato 21">
            <a:extLst>
              <a:ext uri="{FF2B5EF4-FFF2-40B4-BE49-F238E27FC236}">
                <a16:creationId xmlns:a16="http://schemas.microsoft.com/office/drawing/2014/main" id="{733D9C3E-6189-964B-8672-29A2AA58335A}"/>
              </a:ext>
            </a:extLst>
          </p:cNvPr>
          <p:cNvSpPr/>
          <p:nvPr/>
        </p:nvSpPr>
        <p:spPr>
          <a:xfrm>
            <a:off x="487680" y="5820801"/>
            <a:ext cx="6741042" cy="3722062"/>
          </a:xfrm>
          <a:prstGeom prst="foldedCorner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it-IT" sz="3600" kern="12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  <a:p>
            <a:pPr defTabSz="1828800" hangingPunct="1"/>
            <a:r>
              <a:rPr lang="it-IT" sz="3600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RESEARCH AREAS</a:t>
            </a:r>
          </a:p>
          <a:p>
            <a:pPr defTabSz="1828800" hangingPunct="1"/>
            <a:endParaRPr lang="it-IT" sz="3600" kern="12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  <a:p>
            <a:pPr marL="571500" indent="-571500" algn="just" defTabSz="1828800" hangingPunct="1">
              <a:buFont typeface="Arial" panose="020B0604020202020204" pitchFamily="34" charset="0"/>
              <a:buChar char="•"/>
            </a:pPr>
            <a:r>
              <a:rPr lang="it-IT" sz="3600" u="sng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AMYLOIDOSIS</a:t>
            </a:r>
          </a:p>
          <a:p>
            <a:pPr algn="just" defTabSz="1828800" hangingPunct="1"/>
            <a:endParaRPr lang="it-IT" sz="3600" kern="12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  <a:p>
            <a:pPr marL="571500" indent="-571500" algn="just" defTabSz="1828800" hangingPunct="1">
              <a:buFont typeface="Arial" panose="020B0604020202020204" pitchFamily="34" charset="0"/>
              <a:buChar char="•"/>
            </a:pPr>
            <a:r>
              <a:rPr lang="it-IT" sz="3600" u="sng" kern="1200" dirty="0">
                <a:solidFill>
                  <a:sysClr val="windowText" lastClr="000000"/>
                </a:solidFill>
                <a:latin typeface="Aptos" panose="020B0004020202020204" pitchFamily="34" charset="0"/>
              </a:rPr>
              <a:t>MITOCHONDRIAL BIOLOGY</a:t>
            </a:r>
          </a:p>
          <a:p>
            <a:pPr defTabSz="1828800" hangingPunct="1"/>
            <a:endParaRPr lang="it-IT" sz="3600" kern="1200" dirty="0">
              <a:solidFill>
                <a:sysClr val="windowText" lastClr="000000"/>
              </a:solidFill>
              <a:latin typeface="Aptos" panose="020B0004020202020204" pitchFamily="34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79255BA-0B78-6C46-BC45-75E0B43C9D3F}"/>
              </a:ext>
            </a:extLst>
          </p:cNvPr>
          <p:cNvGrpSpPr/>
          <p:nvPr/>
        </p:nvGrpSpPr>
        <p:grpSpPr>
          <a:xfrm>
            <a:off x="532530" y="9941722"/>
            <a:ext cx="3745320" cy="3471420"/>
            <a:chOff x="0" y="4417868"/>
            <a:chExt cx="2449368" cy="2449368"/>
          </a:xfrm>
        </p:grpSpPr>
        <p:pic>
          <p:nvPicPr>
            <p:cNvPr id="14" name="Immagine 4">
              <a:extLst>
                <a:ext uri="{FF2B5EF4-FFF2-40B4-BE49-F238E27FC236}">
                  <a16:creationId xmlns:a16="http://schemas.microsoft.com/office/drawing/2014/main" id="{FD0082A3-26EF-9440-A4FE-FCE83B87C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17868"/>
              <a:ext cx="2449368" cy="2449368"/>
            </a:xfrm>
            <a:prstGeom prst="rect">
              <a:avLst/>
            </a:prstGeom>
          </p:spPr>
        </p:pic>
        <p:sp>
          <p:nvSpPr>
            <p:cNvPr id="15" name="Ovale 9">
              <a:extLst>
                <a:ext uri="{FF2B5EF4-FFF2-40B4-BE49-F238E27FC236}">
                  <a16:creationId xmlns:a16="http://schemas.microsoft.com/office/drawing/2014/main" id="{C70222B4-AFCF-F34C-9F9C-8001B0D1537C}"/>
                </a:ext>
              </a:extLst>
            </p:cNvPr>
            <p:cNvSpPr/>
            <p:nvPr/>
          </p:nvSpPr>
          <p:spPr>
            <a:xfrm>
              <a:off x="213302" y="4626552"/>
              <a:ext cx="2022764" cy="2032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it-IT" sz="3600" kern="1200" dirty="0">
                <a:solidFill>
                  <a:prstClr val="whit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16" name="Freccia a pentagono 15">
            <a:extLst>
              <a:ext uri="{FF2B5EF4-FFF2-40B4-BE49-F238E27FC236}">
                <a16:creationId xmlns:a16="http://schemas.microsoft.com/office/drawing/2014/main" id="{10DDEDEE-254D-024D-8EE6-84DBD012856E}"/>
              </a:ext>
            </a:extLst>
          </p:cNvPr>
          <p:cNvSpPr/>
          <p:nvPr/>
        </p:nvSpPr>
        <p:spPr>
          <a:xfrm>
            <a:off x="16537444" y="5642380"/>
            <a:ext cx="5646672" cy="1224000"/>
          </a:xfrm>
          <a:prstGeom prst="homePlate">
            <a:avLst>
              <a:gd name="adj" fmla="val 6880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Protein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</a:rPr>
              <a:t> Dynamics</a:t>
            </a:r>
          </a:p>
        </p:txBody>
      </p:sp>
      <p:sp>
        <p:nvSpPr>
          <p:cNvPr id="17" name="Freccia a pentagono 16">
            <a:extLst>
              <a:ext uri="{FF2B5EF4-FFF2-40B4-BE49-F238E27FC236}">
                <a16:creationId xmlns:a16="http://schemas.microsoft.com/office/drawing/2014/main" id="{D0CA57DD-3D0D-4A4D-8FFE-CBE159D722B9}"/>
              </a:ext>
            </a:extLst>
          </p:cNvPr>
          <p:cNvSpPr/>
          <p:nvPr/>
        </p:nvSpPr>
        <p:spPr>
          <a:xfrm>
            <a:off x="16537445" y="7281708"/>
            <a:ext cx="5646674" cy="1224000"/>
          </a:xfrm>
          <a:prstGeom prst="homePlate">
            <a:avLst>
              <a:gd name="adj" fmla="val 6880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Structure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Determination</a:t>
            </a:r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18" name="Freccia a pentagono 17">
            <a:extLst>
              <a:ext uri="{FF2B5EF4-FFF2-40B4-BE49-F238E27FC236}">
                <a16:creationId xmlns:a16="http://schemas.microsoft.com/office/drawing/2014/main" id="{7A2051E3-74A2-BE4C-8FAF-8CA3BC2E9F90}"/>
              </a:ext>
            </a:extLst>
          </p:cNvPr>
          <p:cNvSpPr/>
          <p:nvPr/>
        </p:nvSpPr>
        <p:spPr>
          <a:xfrm>
            <a:off x="16541297" y="8921036"/>
            <a:ext cx="5646674" cy="1224000"/>
          </a:xfrm>
          <a:prstGeom prst="homePlate">
            <a:avLst>
              <a:gd name="adj" fmla="val 6880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Molecular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</a:rPr>
              <a:t> Interactions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9F305-F38A-2444-AF21-70BF5E8A5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3004" y="2266784"/>
            <a:ext cx="3090996" cy="3090996"/>
          </a:xfrm>
          <a:prstGeom prst="rect">
            <a:avLst/>
          </a:prstGeom>
        </p:spPr>
      </p:pic>
      <p:pic>
        <p:nvPicPr>
          <p:cNvPr id="23" name="Immagine 14">
            <a:extLst>
              <a:ext uri="{FF2B5EF4-FFF2-40B4-BE49-F238E27FC236}">
                <a16:creationId xmlns:a16="http://schemas.microsoft.com/office/drawing/2014/main" id="{DD700203-C487-314C-975D-7BE2A7F7A3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22717" r="11185" b="34074"/>
          <a:stretch/>
        </p:blipFill>
        <p:spPr>
          <a:xfrm>
            <a:off x="15025552" y="2872989"/>
            <a:ext cx="3676616" cy="2687538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2B5A309B-05A3-454F-996E-E4CA75F8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591" y="12108234"/>
            <a:ext cx="2295062" cy="137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AD2CE6E1-B8BF-9342-8AC6-E26CCFEDB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280" y="11581608"/>
            <a:ext cx="3065720" cy="213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ccia a pentagono 19">
            <a:extLst>
              <a:ext uri="{FF2B5EF4-FFF2-40B4-BE49-F238E27FC236}">
                <a16:creationId xmlns:a16="http://schemas.microsoft.com/office/drawing/2014/main" id="{05C328D1-D202-614A-A77C-1C07EDFA721D}"/>
              </a:ext>
            </a:extLst>
          </p:cNvPr>
          <p:cNvSpPr/>
          <p:nvPr/>
        </p:nvSpPr>
        <p:spPr>
          <a:xfrm>
            <a:off x="16537445" y="10609690"/>
            <a:ext cx="5646674" cy="1224000"/>
          </a:xfrm>
          <a:prstGeom prst="homePlate">
            <a:avLst>
              <a:gd name="adj" fmla="val 6880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Effects</a:t>
            </a:r>
            <a:r>
              <a:rPr lang="it-IT" sz="3600" kern="1200" dirty="0">
                <a:solidFill>
                  <a:prstClr val="black"/>
                </a:solidFill>
                <a:latin typeface="Aptos" panose="020B0004020202020204" pitchFamily="34" charset="0"/>
              </a:rPr>
              <a:t> of </a:t>
            </a:r>
            <a:r>
              <a:rPr lang="it-IT" sz="3600" kern="1200" dirty="0" err="1">
                <a:solidFill>
                  <a:prstClr val="black"/>
                </a:solidFill>
                <a:latin typeface="Aptos" panose="020B0004020202020204" pitchFamily="34" charset="0"/>
              </a:rPr>
              <a:t>Mutations</a:t>
            </a:r>
            <a:endParaRPr lang="it-IT" sz="3600" kern="12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9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1011</Words>
  <Application>Microsoft Office PowerPoint</Application>
  <PresentationFormat>Personalizzato</PresentationFormat>
  <Paragraphs>142</Paragraphs>
  <Slides>17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8" baseType="lpstr">
      <vt:lpstr>Aptos</vt:lpstr>
      <vt:lpstr>Arial</vt:lpstr>
      <vt:lpstr>Helvetica</vt:lpstr>
      <vt:lpstr>Helvetica Neue</vt:lpstr>
      <vt:lpstr>Wingdings</vt:lpstr>
      <vt:lpstr>Work Sans</vt:lpstr>
      <vt:lpstr>Work Sans Medium</vt:lpstr>
      <vt:lpstr>WorkSans-Bold</vt:lpstr>
      <vt:lpstr>21_BasicWhite</vt:lpstr>
      <vt:lpstr>22_BasicWhite</vt:lpstr>
      <vt:lpstr>23_BasicWhite</vt:lpstr>
      <vt:lpstr>Open PhD 2026 Presentazione dottorati di ricerca a.a. 2026/27  Dottorato di ricerca in Medicina Molecolare</vt:lpstr>
      <vt:lpstr>Presentazione standard di PowerPoint</vt:lpstr>
      <vt:lpstr>Research Areas </vt:lpstr>
      <vt:lpstr>CANCER: FROM MOLECULAR ONCOLOGY TO INNOVATIVE THERAPIES </vt:lpstr>
      <vt:lpstr>Presentazione standard di PowerPoint</vt:lpstr>
      <vt:lpstr>CANCER: FROM MOLECULAR ONCOLOGY TO INNOVATIVE THERAPIES  </vt:lpstr>
      <vt:lpstr>IMMUNITY AND INFLAMMATION</vt:lpstr>
      <vt:lpstr>MOLECULAR MECHANISMS OF CELLULAR AGEING AND THERAPEUTIC PROSPECTS</vt:lpstr>
      <vt:lpstr>MOLECULAR PATHOGENESIS OF PROTEIN MISFOLDING DISEASES</vt:lpstr>
      <vt:lpstr>TRAINING PROJECT </vt:lpstr>
      <vt:lpstr>TRAINING PROJECT </vt:lpstr>
      <vt:lpstr>Mobility </vt:lpstr>
      <vt:lpstr>Join Us! </vt:lpstr>
      <vt:lpstr>Presentazione standard di PowerPoint</vt:lpstr>
      <vt:lpstr>Presentazione standard di PowerPoint</vt:lpstr>
      <vt:lpstr>Coordinatore: Alessandra Corazza alessandra.corazza@uniud.it  Sito web del corso: https://www.uniud.it/it/ricerca/lavorare-nella-ricerca/dottorato-ricerca/i-nostri-corsi/area-life-science/medicina-molecolare/il-dottorato/medicina-molecolare-ex-biomed-tech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 da scrivere su più righe massimo tre righe</dc:title>
  <dc:creator>Lorella Baron</dc:creator>
  <cp:lastModifiedBy>Francesca Del Giudice</cp:lastModifiedBy>
  <cp:revision>62</cp:revision>
  <dcterms:modified xsi:type="dcterms:W3CDTF">2026-04-28T12:35:19Z</dcterms:modified>
</cp:coreProperties>
</file>