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9" r:id="rId4"/>
    <p:sldId id="274" r:id="rId5"/>
    <p:sldId id="280" r:id="rId6"/>
    <p:sldId id="281" r:id="rId7"/>
    <p:sldId id="294" r:id="rId8"/>
    <p:sldId id="291" r:id="rId9"/>
    <p:sldId id="283" r:id="rId10"/>
    <p:sldId id="288" r:id="rId11"/>
    <p:sldId id="284" r:id="rId12"/>
    <p:sldId id="293" r:id="rId13"/>
    <p:sldId id="266" r:id="rId14"/>
    <p:sldId id="278" r:id="rId15"/>
    <p:sldId id="276" r:id="rId16"/>
    <p:sldId id="296" r:id="rId17"/>
    <p:sldId id="272" r:id="rId18"/>
    <p:sldId id="297" r:id="rId19"/>
    <p:sldId id="264" r:id="rId2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56" autoAdjust="0"/>
  </p:normalViewPr>
  <p:slideViewPr>
    <p:cSldViewPr snapToGrid="0">
      <p:cViewPr varScale="1">
        <p:scale>
          <a:sx n="100" d="100"/>
          <a:sy n="100" d="100"/>
        </p:scale>
        <p:origin x="102" y="3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BIOMASS</a:t>
            </a:r>
          </a:p>
        </c:rich>
      </c:tx>
      <c:layout>
        <c:manualLayout>
          <c:xMode val="edge"/>
          <c:yMode val="edge"/>
          <c:x val="0.30369161194074457"/>
          <c:y val="4.62963425935185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3785048182100516"/>
          <c:y val="0.24561782902324714"/>
          <c:w val="0.52429903635798969"/>
          <c:h val="0.54094040214137618"/>
        </c:manualLayout>
      </c:layout>
      <c:pieChart>
        <c:varyColors val="1"/>
        <c:ser>
          <c:idx val="0"/>
          <c:order val="0"/>
          <c:tx>
            <c:strRef>
              <c:f>Foglio1!$D$7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6E-4369-B7A4-C4906AF6441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6E-4369-B7A4-C4906AF6441D}"/>
              </c:ext>
            </c:extLst>
          </c:dPt>
          <c:cat>
            <c:strRef>
              <c:f>Foglio1!$C$8:$C$9</c:f>
              <c:strCache>
                <c:ptCount val="2"/>
                <c:pt idx="0">
                  <c:v>used</c:v>
                </c:pt>
                <c:pt idx="1">
                  <c:v>not used</c:v>
                </c:pt>
              </c:strCache>
            </c:strRef>
          </c:cat>
          <c:val>
            <c:numRef>
              <c:f>Foglio1!$D$8:$D$9</c:f>
              <c:numCache>
                <c:formatCode>0%</c:formatCode>
                <c:ptCount val="2"/>
                <c:pt idx="0">
                  <c:v>0.04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6E-4369-B7A4-C4906AF64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0.21429</cdr:x>
      <cdr:y>0.02786</cdr:y>
    </cdr:from>
    <cdr:to>
      <cdr:x>0.79803</cdr:x>
      <cdr:y>0.99071</cdr:y>
    </cdr:to>
    <cdr:sp macro="" textlink="">
      <cdr:nvSpPr>
        <cdr:cNvPr id="2" name="Rettangolo 1">
          <a:extLst xmlns:a="http://schemas.openxmlformats.org/drawingml/2006/main">
            <a:ext uri="{FF2B5EF4-FFF2-40B4-BE49-F238E27FC236}">
              <a16:creationId xmlns:a16="http://schemas.microsoft.com/office/drawing/2014/main" id="{2D5F8309-80A2-4AE7-5524-8E1702F06477}"/>
            </a:ext>
          </a:extLst>
        </cdr:cNvPr>
        <cdr:cNvSpPr/>
      </cdr:nvSpPr>
      <cdr:spPr>
        <a:xfrm xmlns:a="http://schemas.openxmlformats.org/drawingml/2006/main">
          <a:off x="883920" y="91440"/>
          <a:ext cx="2407920" cy="3159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409543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18BA8-09DC-4BA6-918C-4B3134A3F90F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2F4D1-08C8-4D4E-8348-BD0BB38D4F3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3287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15:28:41.2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 0 27831,'-41'160'0,"425"-58"0,-343-262 0,-425 58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15:28:47.8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5321,'0'0'23026,"27"0"-22932,71-3-62,-58 0 58,-32 3 47,-12 0 91,-13 1-223,1 1 1,-1 1-1,1 1 1,0 0-1,0 2 1,-28 12-1,44-18-5,-1 0-1,1 0 0,0 0 1,0 0-1,-1 0 0,1 0 1,0 0-1,0 0 1,-1 0-1,1 0 0,0 1 1,0-1-1,-1 0 1,1 0-1,0 0 0,0 0 1,0 1-1,-1-1 0,1 0 1,0 0-1,0 0 1,0 1-1,0-1 0,0 0 1,-1 0-1,1 1 1,0-1-1,0 0 0,0 0 1,0 1-1,0-1 1,0 0-1,0 0 0,0 1 1,0-1-1,0 0 0,0 0 1,0 1-1,0-1 1,0 0-1,0 1 0,0-1 1,0 0-1,1 0 1,-1 1-1,0-1 0,0 0 1,0 0-1,0 0 0,1 1 1,16 5-11,-17-6 333,1 0-295,2 0 5,-2 0 5,12 0-3447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DC57C-18D1-47A8-B29F-0D1B457C9411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1318E-D54C-42F8-87A2-300D656D41A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2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364D-FDE3-4D4B-ABEB-33A75E55D88C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AD59-11A3-4BF7-A19E-19B0C1406F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608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364D-FDE3-4D4B-ABEB-33A75E55D88C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AD59-11A3-4BF7-A19E-19B0C1406F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36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364D-FDE3-4D4B-ABEB-33A75E55D88C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AD59-11A3-4BF7-A19E-19B0C1406F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526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5014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pertina-bi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Titolo presentazione</a:t>
            </a:r>
          </a:p>
        </p:txBody>
      </p:sp>
      <p:pic>
        <p:nvPicPr>
          <p:cNvPr id="21" name="logo-universita-blu.png" descr="logo-universita-b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42" y="278370"/>
            <a:ext cx="2814076" cy="102229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835128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zione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logo-uniud-bianco.png" descr="logo-uniud-bi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2" y="306832"/>
            <a:ext cx="1537800" cy="32913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74944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520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364D-FDE3-4D4B-ABEB-33A75E55D88C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AD59-11A3-4BF7-A19E-19B0C1406F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82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364D-FDE3-4D4B-ABEB-33A75E55D88C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AD59-11A3-4BF7-A19E-19B0C1406F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815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364D-FDE3-4D4B-ABEB-33A75E55D88C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AD59-11A3-4BF7-A19E-19B0C1406F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410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364D-FDE3-4D4B-ABEB-33A75E55D88C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AD59-11A3-4BF7-A19E-19B0C1406F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296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364D-FDE3-4D4B-ABEB-33A75E55D88C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AD59-11A3-4BF7-A19E-19B0C1406F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437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364D-FDE3-4D4B-ABEB-33A75E55D88C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AD59-11A3-4BF7-A19E-19B0C1406F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267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364D-FDE3-4D4B-ABEB-33A75E55D88C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AD59-11A3-4BF7-A19E-19B0C1406F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7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364D-FDE3-4D4B-ABEB-33A75E55D88C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AD59-11A3-4BF7-A19E-19B0C1406F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203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F364D-FDE3-4D4B-ABEB-33A75E55D88C}" type="datetimeFigureOut">
              <a:rPr lang="it-IT" smtClean="0"/>
              <a:t>28/04/2026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AD59-11A3-4BF7-A19E-19B0C1406F9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20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4187095" y="1173196"/>
            <a:ext cx="7664917" cy="3155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presentazione</a:t>
            </a:r>
          </a:p>
        </p:txBody>
      </p:sp>
      <p:pic>
        <p:nvPicPr>
          <p:cNvPr id="3" name="logo-universita-bianco.png" descr="logo-universita-bianc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42" y="278370"/>
            <a:ext cx="2814076" cy="10222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53274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464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/>
  <p:txStyles>
    <p:titleStyle>
      <a:lvl1pPr marL="0" marR="0" indent="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1pPr>
      <a:lvl2pPr marL="0" marR="0" indent="2286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2pPr>
      <a:lvl3pPr marL="0" marR="0" indent="4572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3pPr>
      <a:lvl4pPr marL="0" marR="0" indent="6858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4pPr>
      <a:lvl5pPr marL="0" marR="0" indent="9144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5pPr>
      <a:lvl6pPr marL="0" marR="0" indent="11430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6pPr>
      <a:lvl7pPr marL="0" marR="0" indent="13716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7pPr>
      <a:lvl8pPr marL="0" marR="0" indent="16002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8pPr>
      <a:lvl9pPr marL="0" marR="0" indent="1828800" algn="l" defTabSz="1219169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9pPr>
    </p:titleStyle>
    <p:bodyStyle>
      <a:lvl1pPr marL="0" marR="0" indent="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2286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4572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6858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9144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11430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13716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16002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1828800" algn="l" defTabSz="412750" rtl="0" latinLnBrk="0">
        <a:lnSpc>
          <a:spcPts val="27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5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4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17.emf"/><Relationship Id="rId7" Type="http://schemas.openxmlformats.org/officeDocument/2006/relationships/customXml" Target="../ink/ink2.xml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presentazione…"/>
          <p:cNvSpPr txBox="1">
            <a:spLocks noGrp="1"/>
          </p:cNvSpPr>
          <p:nvPr>
            <p:ph type="ctrTitle"/>
          </p:nvPr>
        </p:nvSpPr>
        <p:spPr>
          <a:xfrm>
            <a:off x="1745596" y="1851173"/>
            <a:ext cx="8700807" cy="3155653"/>
          </a:xfrm>
          <a:prstGeom prst="rect">
            <a:avLst/>
          </a:prstGeom>
        </p:spPr>
        <p:txBody>
          <a:bodyPr/>
          <a:lstStyle/>
          <a:p>
            <a:r>
              <a:rPr lang="it-IT" dirty="0">
                <a:latin typeface="Work Sans" pitchFamily="2" charset="77"/>
              </a:rPr>
              <a:t>Open PhD 2026</a:t>
            </a:r>
            <a:br>
              <a:rPr lang="it-IT" dirty="0">
                <a:latin typeface="Work Sans" pitchFamily="2" charset="77"/>
              </a:rPr>
            </a:br>
            <a:r>
              <a:rPr lang="it-IT" sz="3000" dirty="0">
                <a:latin typeface="Work Sans" pitchFamily="2" charset="77"/>
              </a:rPr>
              <a:t>Presentazione dottorati di ricerca a.a. 2026/27</a:t>
            </a:r>
            <a:br>
              <a:rPr lang="it-IT" sz="3000" dirty="0">
                <a:latin typeface="Work Sans" pitchFamily="2" charset="77"/>
              </a:rPr>
            </a:br>
            <a:br>
              <a:rPr lang="it-IT" sz="3000" dirty="0">
                <a:latin typeface="Work Sans" pitchFamily="2" charset="77"/>
              </a:rPr>
            </a:br>
            <a:r>
              <a:rPr lang="it-IT" sz="3000" dirty="0">
                <a:latin typeface="Work Sans" pitchFamily="2" charset="77"/>
              </a:rPr>
              <a:t>Dottorato di ricerca in Scienze degli Alimenti</a:t>
            </a:r>
            <a:endParaRPr sz="3000" dirty="0">
              <a:latin typeface="Work Sans" pitchFamily="2" charset="77"/>
            </a:endParaRPr>
          </a:p>
        </p:txBody>
      </p:sp>
      <p:sp>
        <p:nvSpPr>
          <p:cNvPr id="87" name="Eventuale sottotitolo dalla…"/>
          <p:cNvSpPr txBox="1"/>
          <p:nvPr/>
        </p:nvSpPr>
        <p:spPr>
          <a:xfrm>
            <a:off x="4171932" y="3259861"/>
            <a:ext cx="7695245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lnSpc>
                <a:spcPts val="27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550" kern="0" dirty="0">
              <a:solidFill>
                <a:srgbClr val="B3B6B7"/>
              </a:solidFill>
              <a:latin typeface="Work Sans Medium" pitchFamily="2" charset="77"/>
              <a:cs typeface="Helvetica"/>
              <a:sym typeface="Helvetica"/>
            </a:endParaRPr>
          </a:p>
        </p:txBody>
      </p:sp>
      <p:sp>
        <p:nvSpPr>
          <p:cNvPr id="88" name="Udine, 22 settembre 2023"/>
          <p:cNvSpPr txBox="1"/>
          <p:nvPr/>
        </p:nvSpPr>
        <p:spPr>
          <a:xfrm>
            <a:off x="317500" y="6211358"/>
            <a:ext cx="1226298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defTabSz="412750" hangingPunct="0">
              <a:lnSpc>
                <a:spcPts val="950"/>
              </a:lnSpc>
            </a:pPr>
            <a:r>
              <a:rPr sz="800" kern="0" dirty="0">
                <a:latin typeface="Work Sans" pitchFamily="2" charset="77"/>
              </a:rPr>
              <a:t>Udine, </a:t>
            </a:r>
            <a:r>
              <a:rPr lang="it-IT" sz="800" kern="0" dirty="0">
                <a:latin typeface="Work Sans" pitchFamily="2" charset="77"/>
              </a:rPr>
              <a:t>29</a:t>
            </a:r>
            <a:r>
              <a:rPr sz="800" kern="0" dirty="0">
                <a:latin typeface="Work Sans" pitchFamily="2" charset="77"/>
              </a:rPr>
              <a:t> </a:t>
            </a:r>
            <a:r>
              <a:rPr lang="it-IT" sz="800" kern="0" dirty="0">
                <a:latin typeface="Work Sans" pitchFamily="2" charset="77"/>
              </a:rPr>
              <a:t>APRILE </a:t>
            </a:r>
            <a:r>
              <a:rPr sz="800" kern="0" dirty="0">
                <a:latin typeface="Work Sans" pitchFamily="2" charset="77"/>
              </a:rPr>
              <a:t>202</a:t>
            </a:r>
            <a:r>
              <a:rPr lang="it-IT" sz="800" kern="0" dirty="0">
                <a:latin typeface="Work Sans" pitchFamily="2" charset="77"/>
              </a:rPr>
              <a:t>6</a:t>
            </a:r>
            <a:endParaRPr sz="800" kern="0" dirty="0">
              <a:latin typeface="Work Sans" pitchFamily="2" charset="77"/>
            </a:endParaRPr>
          </a:p>
        </p:txBody>
      </p:sp>
      <p:sp>
        <p:nvSpPr>
          <p:cNvPr id="90" name="Dipartimento di Lingue e Letterature,…"/>
          <p:cNvSpPr txBox="1"/>
          <p:nvPr/>
        </p:nvSpPr>
        <p:spPr>
          <a:xfrm>
            <a:off x="6157913" y="6242389"/>
            <a:ext cx="2814873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412750" hangingPunct="0">
              <a:lnSpc>
                <a:spcPts val="95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sz="800" b="1" kern="0" cap="all" dirty="0">
                <a:solidFill>
                  <a:srgbClr val="FFFFFF"/>
                </a:solidFill>
                <a:latin typeface="Work Sans" pitchFamily="2" charset="77"/>
                <a:sym typeface="WorkSans-Bold"/>
              </a:rPr>
              <a:t>Di</a:t>
            </a:r>
            <a:r>
              <a:rPr lang="it-IT" sz="800" b="1" kern="0" cap="all" dirty="0">
                <a:solidFill>
                  <a:srgbClr val="FFFFFF"/>
                </a:solidFill>
                <a:latin typeface="Work Sans" pitchFamily="2" charset="77"/>
                <a:sym typeface="WorkSans-Bold"/>
              </a:rPr>
              <a:t>rezione RICERCA, BIBLIOTECHE E TERZA MISSIONE</a:t>
            </a:r>
            <a:endParaRPr sz="800" b="1" kern="0" cap="all" dirty="0">
              <a:solidFill>
                <a:srgbClr val="FFFFFF"/>
              </a:solidFill>
              <a:latin typeface="Work Sans" pitchFamily="2" charset="77"/>
              <a:sym typeface="WorkSans-Bold"/>
            </a:endParaRPr>
          </a:p>
        </p:txBody>
      </p:sp>
      <p:sp>
        <p:nvSpPr>
          <p:cNvPr id="91" name="Linea"/>
          <p:cNvSpPr/>
          <p:nvPr/>
        </p:nvSpPr>
        <p:spPr>
          <a:xfrm>
            <a:off x="344488" y="6219825"/>
            <a:ext cx="1428014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sp>
        <p:nvSpPr>
          <p:cNvPr id="93" name="Linea"/>
          <p:cNvSpPr/>
          <p:nvPr/>
        </p:nvSpPr>
        <p:spPr>
          <a:xfrm>
            <a:off x="6157913" y="6219825"/>
            <a:ext cx="2830903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13A30-4532-EA7A-9795-C8DD7555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5BC6B3F-3E09-CB54-7D1D-256AE38F7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pic>
        <p:nvPicPr>
          <p:cNvPr id="13" name="Immagine 12" descr="Immagine che contiene schermata, diagramma, design&#10;&#10;Il contenuto generato dall'IA potrebbe non essere corretto.">
            <a:extLst>
              <a:ext uri="{FF2B5EF4-FFF2-40B4-BE49-F238E27FC236}">
                <a16:creationId xmlns:a16="http://schemas.microsoft.com/office/drawing/2014/main" id="{AA5E1352-FAD3-DF5F-2D0F-F3B6498A4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8" y="1944200"/>
            <a:ext cx="5235285" cy="266231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F4ED12B-79CF-3EE5-6341-4084D250FDF4}"/>
              </a:ext>
            </a:extLst>
          </p:cNvPr>
          <p:cNvSpPr txBox="1"/>
          <p:nvPr/>
        </p:nvSpPr>
        <p:spPr>
          <a:xfrm>
            <a:off x="352715" y="1255979"/>
            <a:ext cx="11052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BLUE LIGHT-EMITTING DIODES FOR MICROBIAL INACTIVATION</a:t>
            </a:r>
            <a:endParaRPr lang="it-IT" sz="2000" b="1" dirty="0">
              <a:solidFill>
                <a:srgbClr val="1D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C088C22-E510-766C-E448-3C4E65973F5B}"/>
              </a:ext>
            </a:extLst>
          </p:cNvPr>
          <p:cNvGrpSpPr/>
          <p:nvPr/>
        </p:nvGrpSpPr>
        <p:grpSpPr>
          <a:xfrm>
            <a:off x="6256496" y="2782404"/>
            <a:ext cx="5024536" cy="3105933"/>
            <a:chOff x="0" y="0"/>
            <a:chExt cx="5636438" cy="3359785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9D51779-8F9C-109A-D0AF-DDC865610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238" y="0"/>
              <a:ext cx="2489200" cy="3359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C477D3D6-E82A-8289-DCDD-BF0E01363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60" t="5186" b="4072"/>
            <a:stretch/>
          </p:blipFill>
          <p:spPr bwMode="auto">
            <a:xfrm>
              <a:off x="0" y="467832"/>
              <a:ext cx="2130425" cy="22326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Freccia destra 8">
              <a:extLst>
                <a:ext uri="{FF2B5EF4-FFF2-40B4-BE49-F238E27FC236}">
                  <a16:creationId xmlns:a16="http://schemas.microsoft.com/office/drawing/2014/main" id="{75399CA6-1F02-8504-75B2-8ADE72417850}"/>
                </a:ext>
              </a:extLst>
            </p:cNvPr>
            <p:cNvSpPr/>
            <p:nvPr/>
          </p:nvSpPr>
          <p:spPr>
            <a:xfrm>
              <a:off x="2360428" y="1658679"/>
              <a:ext cx="606056" cy="340242"/>
            </a:xfrm>
            <a:prstGeom prst="rightArrow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dirty="0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9198E6-0BF1-3A3C-AABA-404E753148DC}"/>
              </a:ext>
            </a:extLst>
          </p:cNvPr>
          <p:cNvSpPr txBox="1"/>
          <p:nvPr/>
        </p:nvSpPr>
        <p:spPr>
          <a:xfrm>
            <a:off x="603250" y="4965808"/>
            <a:ext cx="540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Blue light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an emerging technology used for the decontamination of surfaces and products in contact with food</a:t>
            </a:r>
            <a:endParaRPr lang="it-IT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C925C12-FB78-4CFB-9F58-D03347964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08815" y="651410"/>
            <a:ext cx="8937092" cy="89737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solutions for complex mixtures</a:t>
            </a:r>
            <a:endParaRPr lang="it-IT" sz="2400" b="1" dirty="0">
              <a:solidFill>
                <a:srgbClr val="1D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5850B0-AA31-3445-A905-2469CAE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0C2766-4660-41AE-98F0-517383969E07}"/>
              </a:ext>
            </a:extLst>
          </p:cNvPr>
          <p:cNvSpPr txBox="1"/>
          <p:nvPr/>
        </p:nvSpPr>
        <p:spPr>
          <a:xfrm>
            <a:off x="348645" y="1991415"/>
            <a:ext cx="1116373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Coupled chromatographic techniques to characterize mixtures of substances in food
Application to the analysis of saturated and aromatic hydrocarbons in oils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87472B-8106-485D-A136-EC76EC818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07" y="3972081"/>
            <a:ext cx="3511006" cy="250043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CA0380B-B1A0-4F24-881F-3AECF25ADD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758" r="49899"/>
          <a:stretch/>
        </p:blipFill>
        <p:spPr>
          <a:xfrm>
            <a:off x="4427787" y="3969745"/>
            <a:ext cx="3969545" cy="25004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CEDC443-F0B9-4311-BB2C-25DA9CC3DD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652"/>
          <a:stretch/>
        </p:blipFill>
        <p:spPr>
          <a:xfrm>
            <a:off x="7553034" y="3167150"/>
            <a:ext cx="3540951" cy="2288997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288546F-1E56-4B44-8527-09BF7AD92CCE}"/>
              </a:ext>
            </a:extLst>
          </p:cNvPr>
          <p:cNvSpPr txBox="1"/>
          <p:nvPr/>
        </p:nvSpPr>
        <p:spPr>
          <a:xfrm>
            <a:off x="4717256" y="3634859"/>
            <a:ext cx="610076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GC×GC-FID/MS</a:t>
            </a: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63EF60B-C25D-4FC0-8533-7B20F32B795D}"/>
              </a:ext>
            </a:extLst>
          </p:cNvPr>
          <p:cNvSpPr txBox="1"/>
          <p:nvPr/>
        </p:nvSpPr>
        <p:spPr>
          <a:xfrm>
            <a:off x="916781" y="361580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PLC-GC-FID on-line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974F0CA-0FC3-4FE1-A67E-BADC73214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9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B5850B0-AA31-3445-A905-2469CAE08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EB7A7FB-5690-47EC-A2DC-BE76B187E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484790"/>
              </p:ext>
            </p:extLst>
          </p:nvPr>
        </p:nvGraphicFramePr>
        <p:xfrm>
          <a:off x="9096793" y="2185822"/>
          <a:ext cx="2476127" cy="239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ggetto 2">
            <a:extLst>
              <a:ext uri="{FF2B5EF4-FFF2-40B4-BE49-F238E27FC236}">
                <a16:creationId xmlns:a16="http://schemas.microsoft.com/office/drawing/2014/main" id="{E686E825-A2CA-434E-852A-43C226C00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265178"/>
              </p:ext>
            </p:extLst>
          </p:nvPr>
        </p:nvGraphicFramePr>
        <p:xfrm>
          <a:off x="703157" y="2439002"/>
          <a:ext cx="8330826" cy="2245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CS ChemDraw Drawing" r:id="rId5" imgW="16163615" imgH="4184794" progId="ChemDraw.Document.6.0">
                  <p:embed/>
                </p:oleObj>
              </mc:Choice>
              <mc:Fallback>
                <p:oleObj name="CS ChemDraw Drawing" r:id="rId5" imgW="16163615" imgH="4184794" progId="ChemDraw.Document.6.0">
                  <p:embed/>
                  <p:pic>
                    <p:nvPicPr>
                      <p:cNvPr id="9" name="Oggetto 2">
                        <a:extLst>
                          <a:ext uri="{FF2B5EF4-FFF2-40B4-BE49-F238E27FC236}">
                            <a16:creationId xmlns:a16="http://schemas.microsoft.com/office/drawing/2014/main" id="{E686E825-A2CA-434E-852A-43C226C00F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57" y="2439002"/>
                        <a:ext cx="8330826" cy="2245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magine 19">
            <a:extLst>
              <a:ext uri="{FF2B5EF4-FFF2-40B4-BE49-F238E27FC236}">
                <a16:creationId xmlns:a16="http://schemas.microsoft.com/office/drawing/2014/main" id="{4FD74235-5303-48B8-9D89-6B2397D9C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7764" y="5171182"/>
            <a:ext cx="6523137" cy="146105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F06FE276-009A-4136-90CD-E83E2A99F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898" y="5491004"/>
            <a:ext cx="953037" cy="9533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418DE9-5C21-487E-9A5A-B48743653012}"/>
              </a:ext>
            </a:extLst>
          </p:cNvPr>
          <p:cNvSpPr txBox="1"/>
          <p:nvPr/>
        </p:nvSpPr>
        <p:spPr>
          <a:xfrm>
            <a:off x="912319" y="1164231"/>
            <a:ext cx="10181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D00FF"/>
                </a:solidFill>
              </a:rPr>
              <a:t>Sustainable processes for transformation of biomass, including fatty esters, </a:t>
            </a:r>
          </a:p>
          <a:p>
            <a:r>
              <a:rPr lang="en-US" sz="2400" b="1" dirty="0">
                <a:solidFill>
                  <a:srgbClr val="1D00FF"/>
                </a:solidFill>
              </a:rPr>
              <a:t>into high-value biological products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B8B7F7D-0C5C-45E6-BD7A-B5BD43A43A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2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3512" y="612647"/>
            <a:ext cx="11111152" cy="897377"/>
          </a:xfrm>
        </p:spPr>
        <p:txBody>
          <a:bodyPr>
            <a:normAutofit/>
          </a:bodyPr>
          <a:lstStyle/>
          <a:p>
            <a:r>
              <a:rPr lang="it-IT" sz="26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 and facilities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5850B0-AA31-3445-A905-2469CAE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0C2766-4660-41AE-98F0-517383969E07}"/>
              </a:ext>
            </a:extLst>
          </p:cNvPr>
          <p:cNvSpPr txBox="1"/>
          <p:nvPr/>
        </p:nvSpPr>
        <p:spPr>
          <a:xfrm>
            <a:off x="881318" y="1699420"/>
            <a:ext cx="111995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bioreactors, freeze-dryer,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digesters,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systems for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extraction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supercritical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fluids</a:t>
            </a:r>
          </a:p>
          <a:p>
            <a:pPr>
              <a:spcBef>
                <a:spcPts val="600"/>
              </a:spcBef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Southern/Northern blotting</a:t>
            </a: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qui.uniud.it/agenda/inaugurazione-nuovo-strumento-bruker-nmr-400/foto_large">
            <a:extLst>
              <a:ext uri="{FF2B5EF4-FFF2-40B4-BE49-F238E27FC236}">
                <a16:creationId xmlns:a16="http://schemas.microsoft.com/office/drawing/2014/main" id="{958DB6A9-A4E0-47A7-B64B-D8184B47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56" y="2796600"/>
            <a:ext cx="2627629" cy="29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AFoTech\VETRINA\SITO WEB\foto\DSCN1447.JPG">
            <a:extLst>
              <a:ext uri="{FF2B5EF4-FFF2-40B4-BE49-F238E27FC236}">
                <a16:creationId xmlns:a16="http://schemas.microsoft.com/office/drawing/2014/main" id="{3F81C18D-A3CF-4822-959B-A1F2AEBFF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18" y="2796601"/>
            <a:ext cx="3943377" cy="292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00BCD6B-BD56-4C41-B609-B8337F608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3335944-E355-47AF-A2F3-F5D43BAF8B33}"/>
              </a:ext>
            </a:extLst>
          </p:cNvPr>
          <p:cNvSpPr txBox="1"/>
          <p:nvPr/>
        </p:nvSpPr>
        <p:spPr>
          <a:xfrm>
            <a:off x="881318" y="59059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HPLC-GC, GC-QPMS/ITD-MS, LC-LC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CD4406F-F88D-4BC8-A555-2B6C089B9AC4}"/>
              </a:ext>
            </a:extLst>
          </p:cNvPr>
          <p:cNvSpPr txBox="1"/>
          <p:nvPr/>
        </p:nvSpPr>
        <p:spPr>
          <a:xfrm>
            <a:off x="7234019" y="58550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nuclear magnetic resonance (NMR)</a:t>
            </a:r>
          </a:p>
        </p:txBody>
      </p:sp>
    </p:spTree>
    <p:extLst>
      <p:ext uri="{BB962C8B-B14F-4D97-AF65-F5344CB8AC3E}">
        <p14:creationId xmlns:p14="http://schemas.microsoft.com/office/powerpoint/2010/main" val="28763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1768" y="334355"/>
            <a:ext cx="11111152" cy="897377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activities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7712" y="1382417"/>
            <a:ext cx="11654143" cy="964276"/>
          </a:xfrm>
        </p:spPr>
        <p:txBody>
          <a:bodyPr>
            <a:noAutofit/>
          </a:bodyPr>
          <a:lstStyle/>
          <a:p>
            <a:pPr marL="342900" indent="-342900" algn="l" defTabSz="360000">
              <a:lnSpc>
                <a:spcPts val="2000"/>
              </a:lnSpc>
              <a:spcBef>
                <a:spcPts val="900"/>
              </a:spcBef>
              <a:buAutoNum type="arabicParenR"/>
            </a:pPr>
            <a:r>
              <a:rPr lang="en-US" sz="17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 courses </a:t>
            </a:r>
          </a:p>
          <a:p>
            <a:pPr algn="l" defTabSz="360000">
              <a:lnSpc>
                <a:spcPts val="2000"/>
              </a:lnSpc>
              <a:spcBef>
                <a:spcPts val="900"/>
              </a:spcBef>
            </a:pPr>
            <a:r>
              <a:rPr lang="en-US" sz="1700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English language, mobility, research, communication, career development</a:t>
            </a:r>
          </a:p>
          <a:p>
            <a:pPr algn="l" defTabSz="360000">
              <a:lnSpc>
                <a:spcPts val="2000"/>
              </a:lnSpc>
              <a:spcBef>
                <a:spcPts val="900"/>
              </a:spcBef>
            </a:pPr>
            <a:r>
              <a:rPr lang="en-US" sz="1700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en-US" sz="17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Specific courses of the PhD in Food Science </a:t>
            </a:r>
            <a:r>
              <a:rPr lang="en-US" sz="1700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    	- 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Experimental and modeling methodologies
	-  Food development through a food structure design approach
	-  Ethics of Research
     	-  Evaluation of the nutritional characteristics of foods
     	-  The omics sciences</a:t>
            </a:r>
            <a:r>
              <a:rPr lang="en-US" sz="1700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  <a:p>
            <a:pPr algn="l" defTabSz="360000">
              <a:lnSpc>
                <a:spcPts val="2000"/>
              </a:lnSpc>
              <a:spcBef>
                <a:spcPts val="900"/>
              </a:spcBef>
            </a:pPr>
            <a:r>
              <a:rPr lang="en-US" sz="17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Other events of the PhD in Food Science </a:t>
            </a:r>
            <a:r>
              <a:rPr lang="en-US" sz="1700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	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Journal Club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critical presentation of an article 
	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Data Club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presentation of the achieved results
	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National workshop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Developments in the Italian PhD research on food science, technology and biotechnology</a:t>
            </a:r>
            <a:endParaRPr lang="it-IT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5850B0-AA31-3445-A905-2469CAE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401B3A-B52E-46F2-AA73-592A97B5F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3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95544" y="825071"/>
            <a:ext cx="11111152" cy="89737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it-IT" sz="28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placement of the PhDs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35888" y="2363849"/>
            <a:ext cx="11654143" cy="964276"/>
          </a:xfrm>
        </p:spPr>
        <p:txBody>
          <a:bodyPr>
            <a:noAutofit/>
          </a:bodyPr>
          <a:lstStyle/>
          <a:p>
            <a:pPr algn="l" defTabSz="360000">
              <a:lnSpc>
                <a:spcPts val="2000"/>
              </a:lnSpc>
              <a:spcBef>
                <a:spcPts val="900"/>
              </a:spcBef>
            </a:pPr>
            <a:r>
              <a:rPr lang="en-US" sz="18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PhDs of the Course of “Food and Human Health” (last 3 years) </a:t>
            </a:r>
          </a:p>
          <a:p>
            <a:pPr algn="l" defTabSz="360000">
              <a:lnSpc>
                <a:spcPts val="2000"/>
              </a:lnSpc>
              <a:spcBef>
                <a:spcPts val="24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researcher  (RTDA) (Bolzano)</a:t>
            </a:r>
          </a:p>
          <a:p>
            <a:pPr algn="l" defTabSz="360000">
              <a:lnSpc>
                <a:spcPts val="2000"/>
              </a:lnSpc>
              <a:spcBef>
                <a:spcPts val="9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 research fellows  (Padova and Udine universities, Ireland) </a:t>
            </a:r>
          </a:p>
          <a:p>
            <a:pPr algn="l" defTabSz="360000">
              <a:lnSpc>
                <a:spcPts val="2000"/>
              </a:lnSpc>
              <a:spcBef>
                <a:spcPts val="9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 technicians in food control </a:t>
            </a:r>
          </a:p>
          <a:p>
            <a:pPr algn="l" defTabSz="360000">
              <a:lnSpc>
                <a:spcPts val="2000"/>
              </a:lnSpc>
              <a:spcBef>
                <a:spcPts val="9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employee in a Consortium (permanent contract) </a:t>
            </a:r>
          </a:p>
          <a:p>
            <a:pPr algn="l" defTabSz="360000">
              <a:lnSpc>
                <a:spcPts val="2000"/>
              </a:lnSpc>
              <a:spcBef>
                <a:spcPts val="9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 employees in companies  (1 with a permanent contract, 1 abroad) </a:t>
            </a:r>
          </a:p>
          <a:p>
            <a:pPr algn="l" defTabSz="360000">
              <a:lnSpc>
                <a:spcPts val="2000"/>
              </a:lnSpc>
              <a:spcBef>
                <a:spcPts val="9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unemployed</a:t>
            </a:r>
          </a:p>
          <a:p>
            <a:pPr algn="l" defTabSz="360000">
              <a:lnSpc>
                <a:spcPts val="2000"/>
              </a:lnSpc>
              <a:spcBef>
                <a:spcPts val="900"/>
              </a:spcBef>
            </a:pPr>
            <a:endParaRPr lang="en-US" sz="1800" dirty="0">
              <a:solidFill>
                <a:srgbClr val="1D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360000">
              <a:lnSpc>
                <a:spcPts val="2000"/>
              </a:lnSpc>
              <a:spcBef>
                <a:spcPts val="900"/>
              </a:spcBef>
            </a:pPr>
            <a:endParaRPr lang="en-US" sz="1800" dirty="0">
              <a:solidFill>
                <a:srgbClr val="1D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360000">
              <a:lnSpc>
                <a:spcPts val="2000"/>
              </a:lnSpc>
              <a:spcBef>
                <a:spcPts val="900"/>
              </a:spcBef>
            </a:pPr>
            <a:endParaRPr lang="en-US" sz="1800" dirty="0">
              <a:solidFill>
                <a:srgbClr val="1D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5850B0-AA31-3445-A905-2469CAE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401B3A-B52E-46F2-AA73-592A97B5F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8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presentazione…"/>
          <p:cNvSpPr txBox="1">
            <a:spLocks noGrp="1"/>
          </p:cNvSpPr>
          <p:nvPr>
            <p:ph type="ctrTitle"/>
          </p:nvPr>
        </p:nvSpPr>
        <p:spPr>
          <a:xfrm>
            <a:off x="1305820" y="1497628"/>
            <a:ext cx="8700807" cy="315565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Testimonial :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Asja Brovedani 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Testimonanza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Donne nelle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400" dirty="0">
              <a:latin typeface="Work Sans" pitchFamily="2" charset="77"/>
            </a:endParaRPr>
          </a:p>
        </p:txBody>
      </p:sp>
      <p:sp>
        <p:nvSpPr>
          <p:cNvPr id="87" name="Eventuale sottotitolo dalla…"/>
          <p:cNvSpPr txBox="1"/>
          <p:nvPr/>
        </p:nvSpPr>
        <p:spPr>
          <a:xfrm>
            <a:off x="4171932" y="3259861"/>
            <a:ext cx="7695245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lnSpc>
                <a:spcPts val="27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550" kern="0" dirty="0">
              <a:solidFill>
                <a:srgbClr val="B3B6B7"/>
              </a:solidFill>
              <a:latin typeface="Work Sans Medium" pitchFamily="2" charset="77"/>
              <a:cs typeface="Helvetica"/>
              <a:sym typeface="Helvetica"/>
            </a:endParaRPr>
          </a:p>
        </p:txBody>
      </p:sp>
      <p:sp>
        <p:nvSpPr>
          <p:cNvPr id="88" name="Udine, 22 settembre 2023"/>
          <p:cNvSpPr txBox="1"/>
          <p:nvPr/>
        </p:nvSpPr>
        <p:spPr>
          <a:xfrm>
            <a:off x="317500" y="6211358"/>
            <a:ext cx="1226298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defTabSz="412750" hangingPunct="0">
              <a:lnSpc>
                <a:spcPts val="950"/>
              </a:lnSpc>
            </a:pPr>
            <a:r>
              <a:rPr sz="800" kern="0" dirty="0">
                <a:latin typeface="Work Sans" pitchFamily="2" charset="77"/>
              </a:rPr>
              <a:t>Udine, </a:t>
            </a:r>
            <a:r>
              <a:rPr lang="it-IT" sz="800" kern="0" dirty="0">
                <a:latin typeface="Work Sans" pitchFamily="2" charset="77"/>
              </a:rPr>
              <a:t>29</a:t>
            </a:r>
            <a:r>
              <a:rPr sz="800" kern="0" dirty="0">
                <a:latin typeface="Work Sans" pitchFamily="2" charset="77"/>
              </a:rPr>
              <a:t> </a:t>
            </a:r>
            <a:r>
              <a:rPr lang="it-IT" sz="800" kern="0" dirty="0">
                <a:latin typeface="Work Sans" pitchFamily="2" charset="77"/>
              </a:rPr>
              <a:t>APRILE </a:t>
            </a:r>
            <a:r>
              <a:rPr sz="800" kern="0" dirty="0">
                <a:latin typeface="Work Sans" pitchFamily="2" charset="77"/>
              </a:rPr>
              <a:t>202</a:t>
            </a:r>
            <a:r>
              <a:rPr lang="it-IT" sz="800" kern="0" dirty="0">
                <a:latin typeface="Work Sans" pitchFamily="2" charset="77"/>
              </a:rPr>
              <a:t>6</a:t>
            </a:r>
            <a:endParaRPr sz="800" kern="0" dirty="0">
              <a:latin typeface="Work Sans" pitchFamily="2" charset="77"/>
            </a:endParaRPr>
          </a:p>
        </p:txBody>
      </p:sp>
      <p:sp>
        <p:nvSpPr>
          <p:cNvPr id="90" name="Dipartimento di Lingue e Letterature,…"/>
          <p:cNvSpPr txBox="1"/>
          <p:nvPr/>
        </p:nvSpPr>
        <p:spPr>
          <a:xfrm>
            <a:off x="6157913" y="6242389"/>
            <a:ext cx="2814873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412750" hangingPunct="0">
              <a:lnSpc>
                <a:spcPts val="95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sz="800" b="1" kern="0" cap="all" dirty="0">
                <a:solidFill>
                  <a:srgbClr val="FFFFFF"/>
                </a:solidFill>
                <a:latin typeface="Work Sans" pitchFamily="2" charset="77"/>
                <a:sym typeface="WorkSans-Bold"/>
              </a:rPr>
              <a:t>Di</a:t>
            </a:r>
            <a:r>
              <a:rPr lang="it-IT" sz="800" b="1" kern="0" cap="all" dirty="0">
                <a:solidFill>
                  <a:srgbClr val="FFFFFF"/>
                </a:solidFill>
                <a:latin typeface="Work Sans" pitchFamily="2" charset="77"/>
                <a:sym typeface="WorkSans-Bold"/>
              </a:rPr>
              <a:t>rezione RICERCA, BIBLIOTECHE E TERZA MISSIONE</a:t>
            </a:r>
            <a:endParaRPr sz="800" b="1" kern="0" cap="all" dirty="0">
              <a:solidFill>
                <a:srgbClr val="FFFFFF"/>
              </a:solidFill>
              <a:latin typeface="Work Sans" pitchFamily="2" charset="77"/>
              <a:sym typeface="WorkSans-Bold"/>
            </a:endParaRPr>
          </a:p>
        </p:txBody>
      </p:sp>
      <p:sp>
        <p:nvSpPr>
          <p:cNvPr id="91" name="Linea"/>
          <p:cNvSpPr/>
          <p:nvPr/>
        </p:nvSpPr>
        <p:spPr>
          <a:xfrm>
            <a:off x="344488" y="6219825"/>
            <a:ext cx="1428014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sp>
        <p:nvSpPr>
          <p:cNvPr id="93" name="Linea"/>
          <p:cNvSpPr/>
          <p:nvPr/>
        </p:nvSpPr>
        <p:spPr>
          <a:xfrm>
            <a:off x="6157913" y="6219825"/>
            <a:ext cx="2830903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E18F793-13CA-432F-A14F-62ED5223B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93" y="2703096"/>
            <a:ext cx="1113530" cy="111353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9B4F761-1116-496E-A27A-0E09CFBE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494" y="4661748"/>
            <a:ext cx="1113530" cy="10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7782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presentazione…"/>
          <p:cNvSpPr txBox="1">
            <a:spLocks noGrp="1"/>
          </p:cNvSpPr>
          <p:nvPr>
            <p:ph type="ctrTitle"/>
          </p:nvPr>
        </p:nvSpPr>
        <p:spPr>
          <a:xfrm>
            <a:off x="1286770" y="2079579"/>
            <a:ext cx="8700807" cy="315565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Coordinator: Prof. W. Baratta</a:t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walter.baratta@uniud.it</a:t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Vice-coordinator: Prof.ssa M. Manzano </a:t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marisa.manzano@uniud.it</a:t>
            </a:r>
            <a:endParaRPr lang="it-IT" sz="2400" dirty="0">
              <a:latin typeface="Work Sans" pitchFamily="2" charset="77"/>
            </a:endParaRPr>
          </a:p>
        </p:txBody>
      </p:sp>
      <p:sp>
        <p:nvSpPr>
          <p:cNvPr id="87" name="Eventuale sottotitolo dalla…"/>
          <p:cNvSpPr txBox="1"/>
          <p:nvPr/>
        </p:nvSpPr>
        <p:spPr>
          <a:xfrm>
            <a:off x="4171932" y="3259861"/>
            <a:ext cx="7695245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lnSpc>
                <a:spcPts val="27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550" kern="0" dirty="0">
              <a:solidFill>
                <a:srgbClr val="B3B6B7"/>
              </a:solidFill>
              <a:latin typeface="Work Sans Medium" pitchFamily="2" charset="77"/>
              <a:cs typeface="Helvetica"/>
              <a:sym typeface="Helvetica"/>
            </a:endParaRPr>
          </a:p>
        </p:txBody>
      </p:sp>
      <p:sp>
        <p:nvSpPr>
          <p:cNvPr id="88" name="Udine, 22 settembre 2023"/>
          <p:cNvSpPr txBox="1"/>
          <p:nvPr/>
        </p:nvSpPr>
        <p:spPr>
          <a:xfrm>
            <a:off x="317500" y="6211358"/>
            <a:ext cx="1226298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defTabSz="412750" hangingPunct="0">
              <a:lnSpc>
                <a:spcPts val="950"/>
              </a:lnSpc>
            </a:pPr>
            <a:r>
              <a:rPr sz="800" kern="0" dirty="0">
                <a:latin typeface="Work Sans" pitchFamily="2" charset="77"/>
              </a:rPr>
              <a:t>Udine, </a:t>
            </a:r>
            <a:r>
              <a:rPr lang="it-IT" sz="800" kern="0" dirty="0">
                <a:latin typeface="Work Sans" pitchFamily="2" charset="77"/>
              </a:rPr>
              <a:t>29</a:t>
            </a:r>
            <a:r>
              <a:rPr sz="800" kern="0" dirty="0">
                <a:latin typeface="Work Sans" pitchFamily="2" charset="77"/>
              </a:rPr>
              <a:t> </a:t>
            </a:r>
            <a:r>
              <a:rPr lang="it-IT" sz="800" kern="0" dirty="0">
                <a:latin typeface="Work Sans" pitchFamily="2" charset="77"/>
              </a:rPr>
              <a:t>APRILE </a:t>
            </a:r>
            <a:r>
              <a:rPr sz="800" kern="0" dirty="0">
                <a:latin typeface="Work Sans" pitchFamily="2" charset="77"/>
              </a:rPr>
              <a:t>202</a:t>
            </a:r>
            <a:r>
              <a:rPr lang="it-IT" sz="800" kern="0" dirty="0">
                <a:latin typeface="Work Sans" pitchFamily="2" charset="77"/>
              </a:rPr>
              <a:t>6</a:t>
            </a:r>
            <a:endParaRPr sz="800" kern="0" dirty="0">
              <a:latin typeface="Work Sans" pitchFamily="2" charset="77"/>
            </a:endParaRPr>
          </a:p>
        </p:txBody>
      </p:sp>
      <p:sp>
        <p:nvSpPr>
          <p:cNvPr id="90" name="Dipartimento di Lingue e Letterature,…"/>
          <p:cNvSpPr txBox="1"/>
          <p:nvPr/>
        </p:nvSpPr>
        <p:spPr>
          <a:xfrm>
            <a:off x="6157913" y="6242389"/>
            <a:ext cx="2814873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412750" hangingPunct="0">
              <a:lnSpc>
                <a:spcPts val="95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sz="800" b="1" kern="0" cap="all" dirty="0">
                <a:solidFill>
                  <a:srgbClr val="FFFFFF"/>
                </a:solidFill>
                <a:latin typeface="Work Sans" pitchFamily="2" charset="77"/>
                <a:sym typeface="WorkSans-Bold"/>
              </a:rPr>
              <a:t>Di</a:t>
            </a:r>
            <a:r>
              <a:rPr lang="it-IT" sz="800" b="1" kern="0" cap="all" dirty="0">
                <a:solidFill>
                  <a:srgbClr val="FFFFFF"/>
                </a:solidFill>
                <a:latin typeface="Work Sans" pitchFamily="2" charset="77"/>
                <a:sym typeface="WorkSans-Bold"/>
              </a:rPr>
              <a:t>rezione RICERCA, BIBLIOTECHE E TERZA MISSIONE</a:t>
            </a:r>
            <a:endParaRPr sz="800" b="1" kern="0" cap="all" dirty="0">
              <a:solidFill>
                <a:srgbClr val="FFFFFF"/>
              </a:solidFill>
              <a:latin typeface="Work Sans" pitchFamily="2" charset="77"/>
              <a:sym typeface="WorkSans-Bold"/>
            </a:endParaRPr>
          </a:p>
        </p:txBody>
      </p:sp>
      <p:sp>
        <p:nvSpPr>
          <p:cNvPr id="91" name="Linea"/>
          <p:cNvSpPr/>
          <p:nvPr/>
        </p:nvSpPr>
        <p:spPr>
          <a:xfrm>
            <a:off x="344488" y="6219825"/>
            <a:ext cx="1428014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sp>
        <p:nvSpPr>
          <p:cNvPr id="93" name="Linea"/>
          <p:cNvSpPr/>
          <p:nvPr/>
        </p:nvSpPr>
        <p:spPr>
          <a:xfrm>
            <a:off x="6157913" y="6219825"/>
            <a:ext cx="2830903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341218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olo sezione…"/>
          <p:cNvSpPr txBox="1"/>
          <p:nvPr/>
        </p:nvSpPr>
        <p:spPr>
          <a:xfrm>
            <a:off x="4081910" y="1463874"/>
            <a:ext cx="799968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1219169" hangingPunct="0">
              <a:lnSpc>
                <a:spcPts val="4400"/>
              </a:lnSpc>
              <a:defRPr sz="8500" b="1" spc="-170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endParaRPr sz="4250" b="1" kern="0" spc="-85" dirty="0">
              <a:solidFill>
                <a:srgbClr val="FFFFFF"/>
              </a:solidFill>
              <a:latin typeface="Work Sans" pitchFamily="2" charset="77"/>
              <a:sym typeface="WorkSans-Bold"/>
            </a:endParaRPr>
          </a:p>
        </p:txBody>
      </p:sp>
      <p:sp>
        <p:nvSpPr>
          <p:cNvPr id="160" name="Eventuale sottotitolo dalla…"/>
          <p:cNvSpPr txBox="1"/>
          <p:nvPr/>
        </p:nvSpPr>
        <p:spPr>
          <a:xfrm>
            <a:off x="4171932" y="2692595"/>
            <a:ext cx="7695245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lnSpc>
                <a:spcPts val="27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550" kern="0" dirty="0">
              <a:solidFill>
                <a:srgbClr val="B3B6B7"/>
              </a:solidFill>
              <a:latin typeface="Work Sans Medium" pitchFamily="2" charset="77"/>
              <a:cs typeface="Helvetica"/>
              <a:sym typeface="Helvetica"/>
            </a:endParaRPr>
          </a:p>
        </p:txBody>
      </p:sp>
      <p:sp>
        <p:nvSpPr>
          <p:cNvPr id="161" name="Udine, 22 settembre 2023"/>
          <p:cNvSpPr txBox="1"/>
          <p:nvPr/>
        </p:nvSpPr>
        <p:spPr>
          <a:xfrm>
            <a:off x="317500" y="6211358"/>
            <a:ext cx="1226298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defTabSz="412750" hangingPunct="0">
              <a:lnSpc>
                <a:spcPts val="950"/>
              </a:lnSpc>
            </a:pPr>
            <a:r>
              <a:rPr sz="800" kern="0" dirty="0">
                <a:latin typeface="Work Sans" pitchFamily="2" charset="77"/>
              </a:rPr>
              <a:t>Udine, </a:t>
            </a:r>
            <a:r>
              <a:rPr lang="it-IT" sz="800" kern="0" dirty="0">
                <a:latin typeface="Work Sans" pitchFamily="2" charset="77"/>
              </a:rPr>
              <a:t>29 APRILE </a:t>
            </a:r>
            <a:r>
              <a:rPr sz="800" kern="0" dirty="0">
                <a:latin typeface="Work Sans" pitchFamily="2" charset="77"/>
              </a:rPr>
              <a:t>202</a:t>
            </a:r>
            <a:r>
              <a:rPr lang="it-IT" sz="800" kern="0" dirty="0">
                <a:latin typeface="Work Sans" pitchFamily="2" charset="77"/>
              </a:rPr>
              <a:t>6</a:t>
            </a:r>
            <a:endParaRPr sz="800" kern="0" dirty="0">
              <a:latin typeface="Work Sans" pitchFamily="2" charset="77"/>
            </a:endParaRPr>
          </a:p>
        </p:txBody>
      </p:sp>
      <p:sp>
        <p:nvSpPr>
          <p:cNvPr id="162" name="Prof. Mario Rossi"/>
          <p:cNvSpPr txBox="1"/>
          <p:nvPr/>
        </p:nvSpPr>
        <p:spPr>
          <a:xfrm>
            <a:off x="4195233" y="6211358"/>
            <a:ext cx="51361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defTabSz="412750" hangingPunct="0">
              <a:lnSpc>
                <a:spcPts val="950"/>
              </a:lnSpc>
            </a:pPr>
            <a:endParaRPr sz="800" kern="0" dirty="0">
              <a:latin typeface="Work Sans" pitchFamily="2" charset="77"/>
            </a:endParaRPr>
          </a:p>
        </p:txBody>
      </p:sp>
      <p:sp>
        <p:nvSpPr>
          <p:cNvPr id="163" name="Dipartimento di Lingue e Letterature,…"/>
          <p:cNvSpPr txBox="1"/>
          <p:nvPr/>
        </p:nvSpPr>
        <p:spPr>
          <a:xfrm>
            <a:off x="6129867" y="6211358"/>
            <a:ext cx="2814873" cy="1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412750" hangingPunct="0">
              <a:lnSpc>
                <a:spcPts val="95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lang="it-IT" sz="800" b="1" kern="0" cap="all" dirty="0">
                <a:solidFill>
                  <a:srgbClr val="FFFFFF"/>
                </a:solidFill>
                <a:latin typeface="Work Sans" pitchFamily="2" charset="77"/>
                <a:sym typeface="WorkSans-Bold"/>
              </a:rPr>
              <a:t>Direzione RICERCA, BIBLIOTECHE E TERZA MISSIONE</a:t>
            </a:r>
          </a:p>
        </p:txBody>
      </p:sp>
      <p:sp>
        <p:nvSpPr>
          <p:cNvPr id="164" name="Linea"/>
          <p:cNvSpPr/>
          <p:nvPr/>
        </p:nvSpPr>
        <p:spPr>
          <a:xfrm>
            <a:off x="344488" y="6219825"/>
            <a:ext cx="1428014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sp>
        <p:nvSpPr>
          <p:cNvPr id="166" name="Linea"/>
          <p:cNvSpPr/>
          <p:nvPr/>
        </p:nvSpPr>
        <p:spPr>
          <a:xfrm flipV="1">
            <a:off x="6157913" y="6219825"/>
            <a:ext cx="2731111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1219169" hangingPunct="0"/>
            <a:endParaRPr sz="1200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sp>
        <p:nvSpPr>
          <p:cNvPr id="167" name="1"/>
          <p:cNvSpPr txBox="1"/>
          <p:nvPr/>
        </p:nvSpPr>
        <p:spPr>
          <a:xfrm>
            <a:off x="3454120" y="855553"/>
            <a:ext cx="51361" cy="175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algn="ctr" defTabSz="1219169" hangingPunct="0"/>
            <a:endParaRPr sz="11050" kern="0" dirty="0">
              <a:latin typeface="Work Sans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4B7912-E812-4C3C-B82B-5FED8BF739EF}"/>
              </a:ext>
            </a:extLst>
          </p:cNvPr>
          <p:cNvSpPr txBox="1"/>
          <p:nvPr/>
        </p:nvSpPr>
        <p:spPr>
          <a:xfrm>
            <a:off x="2195407" y="4695172"/>
            <a:ext cx="8209781" cy="697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/>
            <a:r>
              <a:rPr lang="it-IT" sz="1400" kern="0" dirty="0">
                <a:solidFill>
                  <a:srgbClr val="FFFFFF"/>
                </a:solidFill>
                <a:latin typeface="Work Sans" pitchFamily="2" charset="0"/>
                <a:sym typeface="Helvetica Neue"/>
              </a:rPr>
              <a:t>Per ulteriori informazioni sulle procedure di ammissione contattare</a:t>
            </a:r>
          </a:p>
          <a:p>
            <a:pPr defTabSz="1219169" hangingPunct="0"/>
            <a:r>
              <a:rPr lang="it-IT" sz="1400" kern="0" dirty="0">
                <a:solidFill>
                  <a:srgbClr val="FFFFFF"/>
                </a:solidFill>
                <a:latin typeface="Work Sans" pitchFamily="2" charset="0"/>
                <a:sym typeface="Helvetica Neue"/>
              </a:rPr>
              <a:t>Direzione ricerca, biblioteche e terza missione - Ufficio formazione per la ricerca</a:t>
            </a:r>
          </a:p>
          <a:p>
            <a:pPr defTabSz="1219169" hangingPunct="0"/>
            <a:r>
              <a:rPr lang="it-IT" sz="1400" kern="0" dirty="0">
                <a:solidFill>
                  <a:srgbClr val="FFFFFF"/>
                </a:solidFill>
                <a:latin typeface="Work Sans" pitchFamily="2" charset="0"/>
                <a:sym typeface="Helvetica Neue"/>
              </a:rPr>
              <a:t>dottorato.rice@uniud.it </a:t>
            </a:r>
          </a:p>
        </p:txBody>
      </p:sp>
      <p:sp>
        <p:nvSpPr>
          <p:cNvPr id="13" name="Titolo presentazione…">
            <a:extLst>
              <a:ext uri="{FF2B5EF4-FFF2-40B4-BE49-F238E27FC236}">
                <a16:creationId xmlns:a16="http://schemas.microsoft.com/office/drawing/2014/main" id="{F04DF812-8E71-4AD2-BCCC-1D44F0775F71}"/>
              </a:ext>
            </a:extLst>
          </p:cNvPr>
          <p:cNvSpPr txBox="1">
            <a:spLocks/>
          </p:cNvSpPr>
          <p:nvPr/>
        </p:nvSpPr>
        <p:spPr>
          <a:xfrm>
            <a:off x="2054747" y="1365231"/>
            <a:ext cx="8700807" cy="3155653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defTabSz="1219169">
              <a:lnSpc>
                <a:spcPts val="4400"/>
              </a:lnSpc>
            </a:pPr>
            <a:r>
              <a:rPr lang="it-IT" sz="3000" kern="0" spc="-85" dirty="0">
                <a:latin typeface="Work Sans" pitchFamily="2" charset="77"/>
              </a:rPr>
              <a:t>Il bando per l’ammissione al corso di dottorato è disponibile al sito:</a:t>
            </a:r>
            <a:br>
              <a:rPr lang="it-IT" sz="3000" kern="0" spc="-85" dirty="0">
                <a:latin typeface="Work Sans" pitchFamily="2" charset="77"/>
              </a:rPr>
            </a:br>
            <a:br>
              <a:rPr lang="it-IT" sz="3000" kern="0" spc="-85" dirty="0">
                <a:latin typeface="Work Sans" pitchFamily="2" charset="77"/>
              </a:rPr>
            </a:br>
            <a:endParaRPr lang="it-IT" sz="3000" kern="0" spc="-85" dirty="0">
              <a:latin typeface="Work Sans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72498A5-06A5-4DB0-A03A-851C7C90B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407" y="2768179"/>
            <a:ext cx="1514686" cy="15146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8198" y="1745109"/>
            <a:ext cx="9928085" cy="4589375"/>
          </a:xfrm>
        </p:spPr>
        <p:txBody>
          <a:bodyPr>
            <a:noAutofit/>
          </a:bodyPr>
          <a:lstStyle/>
          <a:p>
            <a:pPr marR="25080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Doctorate represents the highest level of education for the training </a:t>
            </a:r>
          </a:p>
          <a:p>
            <a:pPr marR="25080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researchers who will work
-  </a:t>
            </a:r>
            <a:r>
              <a:rPr lang="en-US" sz="1800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university</a:t>
            </a:r>
          </a:p>
          <a:p>
            <a:pPr marR="25080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in public institutions
-  in private entities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  <a:p>
            <a:pPr marR="25080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Admission to the PhD course requires the successful completion of the entrance exam </a:t>
            </a:r>
          </a:p>
          <a:p>
            <a:pPr marR="25080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a research project that will be developed within 3 years</a:t>
            </a:r>
          </a:p>
          <a:p>
            <a:pPr marR="25080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
Scholarships will be funded by </a:t>
            </a:r>
          </a:p>
          <a:p>
            <a:pPr marR="25080" algn="just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University, public institutions, companies or specific programs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8860" algn="just"/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8860" algn="just"/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8860" algn="just"/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5850B0-AA31-3445-A905-2469CAE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B1D0A-081C-4A2D-956E-A67BF9A22949}"/>
              </a:ext>
            </a:extLst>
          </p:cNvPr>
          <p:cNvSpPr txBox="1"/>
          <p:nvPr/>
        </p:nvSpPr>
        <p:spPr>
          <a:xfrm>
            <a:off x="1911350" y="1054258"/>
            <a:ext cx="8369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1D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PhD Course in Food Science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EBB3212-95E8-43A8-BC4E-19DF0E736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4706" y="833378"/>
            <a:ext cx="11111152" cy="89737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of the PhD course</a:t>
            </a:r>
            <a:endParaRPr lang="it-IT" sz="3200" b="1" dirty="0">
              <a:solidFill>
                <a:srgbClr val="1D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14733" y="1844094"/>
            <a:ext cx="10005491" cy="382227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 a profile of researchers in the food science and technology area for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1D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research in academia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1D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research and development in the industry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professional figure will acquire interdisciplinary skills that allow the researcher to solve issues concerning 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food design, production, conservation, processing, consumption and food safety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positive effects on health and the environment</a:t>
            </a:r>
            <a:endParaRPr lang="it-IT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5850B0-AA31-3445-A905-2469CAE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5BFC63E-81A9-484D-9948-676FD183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060" y="1398841"/>
            <a:ext cx="3071236" cy="19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1A3DFF9-B5D7-46F7-8C2D-CBE11449E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  <p:pic>
        <p:nvPicPr>
          <p:cNvPr id="10" name="Picture 4" descr="sicurezza alimenatare">
            <a:extLst>
              <a:ext uri="{FF2B5EF4-FFF2-40B4-BE49-F238E27FC236}">
                <a16:creationId xmlns:a16="http://schemas.microsoft.com/office/drawing/2014/main" id="{07BCB632-6D28-46D5-A29A-0D11A142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495" y="4963498"/>
            <a:ext cx="2913427" cy="16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E4B4FD7-17CE-4D53-B940-44589F1AFF0D}"/>
              </a:ext>
            </a:extLst>
          </p:cNvPr>
          <p:cNvSpPr txBox="1"/>
          <p:nvPr/>
        </p:nvSpPr>
        <p:spPr>
          <a:xfrm>
            <a:off x="9260545" y="4953761"/>
            <a:ext cx="19775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Food Safety</a:t>
            </a:r>
          </a:p>
        </p:txBody>
      </p:sp>
    </p:spTree>
    <p:extLst>
      <p:ext uri="{BB962C8B-B14F-4D97-AF65-F5344CB8AC3E}">
        <p14:creationId xmlns:p14="http://schemas.microsoft.com/office/powerpoint/2010/main" val="123816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90540" y="1610642"/>
            <a:ext cx="11160106" cy="3514795"/>
          </a:xfrm>
        </p:spPr>
        <p:txBody>
          <a:bodyPr>
            <a:noAutofit/>
          </a:bodyPr>
          <a:lstStyle/>
          <a:p>
            <a:pPr marR="38860" algn="just"/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training of doctoral students includes a solid research curriculum that favors </a:t>
            </a:r>
          </a:p>
          <a:p>
            <a:pPr marR="38860" algn="just"/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critical thinking and freedom to carry out research</a:t>
            </a:r>
          </a:p>
          <a:p>
            <a:pPr marR="38860" algn="just"/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
</a:t>
            </a:r>
            <a:r>
              <a:rPr lang="en-US" sz="1800" b="1" dirty="0">
                <a:solidFill>
                  <a:srgbClr val="1D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Experimental activity </a:t>
            </a:r>
          </a:p>
          <a:p>
            <a:pPr marR="38860" algn="just"/>
            <a:r>
              <a:rPr lang="en-US" sz="1800" dirty="0">
                <a:solidFill>
                  <a:srgbClr val="1D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laboratories under the constant guidance of a supervisor
6 -12 months period of study and research abroad or in a company
presentation / publication of the results of the research
</a:t>
            </a:r>
          </a:p>
          <a:p>
            <a:pPr marR="38860" algn="just"/>
            <a:r>
              <a:rPr lang="en-US" sz="1800" b="1" dirty="0">
                <a:solidFill>
                  <a:srgbClr val="1D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Education activity</a:t>
            </a:r>
          </a:p>
          <a:p>
            <a:pPr marR="38860" algn="just"/>
            <a:r>
              <a:rPr lang="en-US" sz="1800" dirty="0">
                <a:solidFill>
                  <a:srgbClr val="1D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complementary courses (soft skills) and specific courses</a:t>
            </a:r>
            <a:endParaRPr lang="it-IT" sz="1800" dirty="0">
              <a:solidFill>
                <a:srgbClr val="1D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significant part of the activities are carried out in English: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seminars, courses, presentations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will be written and discussed in English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8860" algn="just"/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8860" algn="just"/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5850B0-AA31-3445-A905-2469CAE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B1D0A-081C-4A2D-956E-A67BF9A22949}"/>
              </a:ext>
            </a:extLst>
          </p:cNvPr>
          <p:cNvSpPr txBox="1"/>
          <p:nvPr/>
        </p:nvSpPr>
        <p:spPr>
          <a:xfrm>
            <a:off x="1146568" y="788661"/>
            <a:ext cx="8369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 path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BC2B13-6D34-4B55-B69D-2D381278F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4493" y="762178"/>
            <a:ext cx="11111152" cy="897377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en-US" sz="32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sz="32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6354" y="2238064"/>
            <a:ext cx="10359291" cy="964276"/>
          </a:xfrm>
        </p:spPr>
        <p:txBody>
          <a:bodyPr>
            <a:noAutofit/>
          </a:bodyPr>
          <a:lstStyle/>
          <a:p>
            <a:pPr algn="just" defTabSz="360000">
              <a:lnSpc>
                <a:spcPts val="1800"/>
              </a:lnSpc>
              <a:spcBef>
                <a:spcPts val="50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 Food safety, quality traceability and shelf-life</a:t>
            </a:r>
          </a:p>
          <a:p>
            <a:pPr algn="just" defTabSz="360000">
              <a:lnSpc>
                <a:spcPts val="1800"/>
              </a:lnSpc>
              <a:spcBef>
                <a:spcPts val="500"/>
              </a:spcBef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360000">
              <a:lnSpc>
                <a:spcPts val="1800"/>
              </a:lnSpc>
              <a:spcBef>
                <a:spcPts val="50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 Improvement of the nutritional functionality of ingredients and foods</a:t>
            </a:r>
          </a:p>
          <a:p>
            <a:pPr marL="342900" indent="-342900" algn="just" defTabSz="360000">
              <a:lnSpc>
                <a:spcPts val="1800"/>
              </a:lnSpc>
              <a:spcBef>
                <a:spcPts val="500"/>
              </a:spcBef>
              <a:buAutoNum type="arabicParenR"/>
            </a:pPr>
            <a:endParaRPr lang="it-IT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defTabSz="360000">
              <a:lnSpc>
                <a:spcPts val="1800"/>
              </a:lnSpc>
              <a:spcBef>
                <a:spcPts val="500"/>
              </a:spcBef>
              <a:buAutoNum type="arabicParenR" startAt="3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Microbial fermentations for food and beverages</a:t>
            </a:r>
          </a:p>
          <a:p>
            <a:pPr marL="342900" indent="-342900" algn="just" defTabSz="360000">
              <a:lnSpc>
                <a:spcPts val="1800"/>
              </a:lnSpc>
              <a:spcBef>
                <a:spcPts val="500"/>
              </a:spcBef>
              <a:buAutoNum type="arabicParenR" startAt="3"/>
            </a:pPr>
            <a:endParaRPr lang="it-IT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800"/>
              </a:lnSpc>
              <a:spcBef>
                <a:spcPts val="500"/>
              </a:spcBef>
              <a:tabLst>
                <a:tab pos="3060065" algn="ctr"/>
                <a:tab pos="6120130" algn="r"/>
                <a:tab pos="180340" algn="l"/>
                <a:tab pos="3060065" algn="ctr"/>
                <a:tab pos="6120130" algn="r"/>
              </a:tabLs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 Use of waste from the agri-food chain</a:t>
            </a:r>
          </a:p>
          <a:p>
            <a:pPr algn="just">
              <a:lnSpc>
                <a:spcPts val="2300"/>
              </a:lnSpc>
              <a:tabLst>
                <a:tab pos="3060065" algn="ctr"/>
                <a:tab pos="6120130" algn="r"/>
                <a:tab pos="180340" algn="l"/>
                <a:tab pos="3060065" algn="ctr"/>
                <a:tab pos="6120130" algn="r"/>
              </a:tabLst>
            </a:pPr>
            <a:endParaRPr lang="it-IT" sz="1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3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issues are consistent with a Sustainable Development</a:t>
            </a: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5850B0-AA31-3445-A905-2469CAE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6B8C12A-2EBB-4222-AA93-3E0CAAC52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1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F654D-E550-D306-7B07-0FF3853F4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24E4703-D945-AAC0-F2C8-2A266280E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8542001-C1D8-6043-8ECE-6F87FEA3A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388" t="23568" r="-11638" b="23647"/>
          <a:stretch/>
        </p:blipFill>
        <p:spPr>
          <a:xfrm>
            <a:off x="7306734" y="4504267"/>
            <a:ext cx="4535115" cy="193011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E8F8AF9-896D-4D48-89BF-A76323258E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7208" r="14684" b="41560"/>
          <a:stretch/>
        </p:blipFill>
        <p:spPr>
          <a:xfrm rot="10800000">
            <a:off x="7895112" y="1932185"/>
            <a:ext cx="3561763" cy="197875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B635E8A-5961-DC41-AA66-3BBDDAF17CB9}"/>
              </a:ext>
            </a:extLst>
          </p:cNvPr>
          <p:cNvSpPr txBox="1"/>
          <p:nvPr/>
        </p:nvSpPr>
        <p:spPr>
          <a:xfrm>
            <a:off x="599836" y="910363"/>
            <a:ext cx="994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technology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FE07CD-3154-40BA-954C-0083638DB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33" y="1820379"/>
            <a:ext cx="7200135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Development of new ingredients and foods from bio-resources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Strategies for the conversion of by-products of the food industry into resources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
Study of the relationships between food processing and human health 
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Strategies to create foods that meet specific nutritional and health needs and the effect of technological strategies on nutrients and bioactive compounds</a:t>
            </a:r>
            <a:endParaRPr lang="en-US" alt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
Extension and prediction of the shelf life of food
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Development of protocols for the determination and prediction of the primary and secondary shelf life of packaged foods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BA5B937-3017-4416-849A-250BA9D04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B5850B0-AA31-3445-A905-2469CAE0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A1C1564-D88D-423F-80E7-A051FBFF0D10}"/>
              </a:ext>
            </a:extLst>
          </p:cNvPr>
          <p:cNvSpPr/>
          <p:nvPr/>
        </p:nvSpPr>
        <p:spPr>
          <a:xfrm>
            <a:off x="1817054" y="1149522"/>
            <a:ext cx="10882120" cy="450190"/>
          </a:xfrm>
          <a:prstGeom prst="rect">
            <a:avLst/>
          </a:prstGeom>
        </p:spPr>
        <p:txBody>
          <a:bodyPr wrap="square" lIns="80075" tIns="40038" rIns="80075" bIns="40038">
            <a:spAutoFit/>
          </a:bodyPr>
          <a:lstStyle/>
          <a:p>
            <a:pPr marL="0" lvl="1" defTabSz="456634"/>
            <a:r>
              <a:rPr lang="en-US" altLang="it-IT" sz="24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food &amp; wine production and waste reduction</a:t>
            </a:r>
            <a:endParaRPr lang="en-GB" altLang="it-IT" sz="2400" b="1" dirty="0">
              <a:solidFill>
                <a:srgbClr val="1D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ccia destra con strisce 8">
            <a:extLst>
              <a:ext uri="{FF2B5EF4-FFF2-40B4-BE49-F238E27FC236}">
                <a16:creationId xmlns:a16="http://schemas.microsoft.com/office/drawing/2014/main" id="{068F1B08-A137-42C4-9F53-6E348C035A70}"/>
              </a:ext>
            </a:extLst>
          </p:cNvPr>
          <p:cNvSpPr/>
          <p:nvPr/>
        </p:nvSpPr>
        <p:spPr>
          <a:xfrm>
            <a:off x="191129" y="2389229"/>
            <a:ext cx="613623" cy="405215"/>
          </a:xfrm>
          <a:prstGeom prst="stripedRightArrow">
            <a:avLst>
              <a:gd name="adj1" fmla="val 65789"/>
              <a:gd name="adj2" fmla="val 50000"/>
            </a:avLst>
          </a:prstGeom>
          <a:solidFill>
            <a:srgbClr val="779A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75" tIns="40038" rIns="80075" bIns="40038" spcCol="0" rtlCol="0" anchor="ctr"/>
          <a:lstStyle/>
          <a:p>
            <a:pPr algn="ctr" defTabSz="456634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2D3AF28-ED74-40D6-9288-E556B56777E5}"/>
              </a:ext>
            </a:extLst>
          </p:cNvPr>
          <p:cNvSpPr/>
          <p:nvPr/>
        </p:nvSpPr>
        <p:spPr>
          <a:xfrm>
            <a:off x="1210184" y="2308304"/>
            <a:ext cx="5944098" cy="1188854"/>
          </a:xfrm>
          <a:prstGeom prst="rect">
            <a:avLst/>
          </a:prstGeom>
        </p:spPr>
        <p:txBody>
          <a:bodyPr wrap="square" lIns="80075" tIns="40038" rIns="80075" bIns="40038">
            <a:spAutoFit/>
          </a:bodyPr>
          <a:lstStyle/>
          <a:p>
            <a:pPr marL="0" lvl="1" defTabSz="456634"/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Understanding microbial interaction in food and wine fermentations for bioprotection</a:t>
            </a:r>
          </a:p>
          <a:p>
            <a:pPr marL="0" lvl="1" defTabSz="456634"/>
            <a:endParaRPr lang="en-US" altLang="ko-KR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1" defTabSz="456634"/>
            <a:endParaRPr lang="en-GB" altLang="ko-KR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3AA4B99-65D5-43E9-9C4B-63FDE2C61E59}"/>
              </a:ext>
            </a:extLst>
          </p:cNvPr>
          <p:cNvSpPr/>
          <p:nvPr/>
        </p:nvSpPr>
        <p:spPr>
          <a:xfrm>
            <a:off x="1210184" y="3420338"/>
            <a:ext cx="5789216" cy="1188854"/>
          </a:xfrm>
          <a:prstGeom prst="rect">
            <a:avLst/>
          </a:prstGeom>
        </p:spPr>
        <p:txBody>
          <a:bodyPr wrap="square" lIns="80075" tIns="40038" rIns="80075" bIns="40038">
            <a:spAutoFit/>
          </a:bodyPr>
          <a:lstStyle/>
          <a:p>
            <a:pPr marL="0" lvl="1" algn="just" defTabSz="456634"/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Microorganisms as bioresources for </a:t>
            </a:r>
          </a:p>
          <a:p>
            <a:pPr marL="0" lvl="1" algn="just" defTabSz="456634"/>
            <a:endParaRPr lang="en-US" altLang="ko-KR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1" algn="just" defTabSz="456634"/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a) isolation of microbial starters for bioprotection for sustainable food</a:t>
            </a:r>
            <a:endParaRPr lang="en-GB" altLang="ko-KR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ccia destra con strisce 12">
            <a:extLst>
              <a:ext uri="{FF2B5EF4-FFF2-40B4-BE49-F238E27FC236}">
                <a16:creationId xmlns:a16="http://schemas.microsoft.com/office/drawing/2014/main" id="{C3EEE67E-0C08-4D0A-8842-23DF525CD6D5}"/>
              </a:ext>
            </a:extLst>
          </p:cNvPr>
          <p:cNvSpPr/>
          <p:nvPr/>
        </p:nvSpPr>
        <p:spPr>
          <a:xfrm>
            <a:off x="191129" y="3420338"/>
            <a:ext cx="613623" cy="405215"/>
          </a:xfrm>
          <a:prstGeom prst="stripedRightArrow">
            <a:avLst>
              <a:gd name="adj1" fmla="val 65789"/>
              <a:gd name="adj2" fmla="val 50000"/>
            </a:avLst>
          </a:prstGeom>
          <a:solidFill>
            <a:srgbClr val="78B128"/>
          </a:solidFill>
          <a:ln>
            <a:solidFill>
              <a:srgbClr val="78B1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75" tIns="40038" rIns="80075" bIns="40038" spcCol="0" rtlCol="0" anchor="ctr"/>
          <a:lstStyle/>
          <a:p>
            <a:pPr algn="ctr" defTabSz="456634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1A26A3E-C160-4C26-AA2C-7E308B2B2DAC}"/>
              </a:ext>
            </a:extLst>
          </p:cNvPr>
          <p:cNvSpPr/>
          <p:nvPr/>
        </p:nvSpPr>
        <p:spPr>
          <a:xfrm>
            <a:off x="1210185" y="4946617"/>
            <a:ext cx="5789215" cy="634856"/>
          </a:xfrm>
          <a:prstGeom prst="rect">
            <a:avLst/>
          </a:prstGeom>
        </p:spPr>
        <p:txBody>
          <a:bodyPr wrap="square" lIns="80075" tIns="40038" rIns="80075" bIns="40038">
            <a:spAutoFit/>
          </a:bodyPr>
          <a:lstStyle/>
          <a:p>
            <a:pPr marL="0" lvl="1" algn="just" defTabSz="456634"/>
            <a:r>
              <a:rPr lang="en-US" altLang="ko-KR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b) conversion of by-products of food and wine industry using microbial activity to promote the circular economy</a:t>
            </a:r>
            <a:endParaRPr lang="en-GB" altLang="ko-KR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 descr="bioplastics.jpg">
            <a:extLst>
              <a:ext uri="{FF2B5EF4-FFF2-40B4-BE49-F238E27FC236}">
                <a16:creationId xmlns:a16="http://schemas.microsoft.com/office/drawing/2014/main" id="{97098966-BF84-4086-8A0D-D3C60B374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711" y="4955992"/>
            <a:ext cx="1462208" cy="1462208"/>
          </a:xfrm>
          <a:prstGeom prst="rect">
            <a:avLst/>
          </a:prstGeom>
        </p:spPr>
      </p:pic>
      <p:pic>
        <p:nvPicPr>
          <p:cNvPr id="16" name="Immagine 15" descr="formaggio.jpg">
            <a:extLst>
              <a:ext uri="{FF2B5EF4-FFF2-40B4-BE49-F238E27FC236}">
                <a16:creationId xmlns:a16="http://schemas.microsoft.com/office/drawing/2014/main" id="{7ADCBFAB-E603-4B12-9F8C-59700FC71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679" y="3537182"/>
            <a:ext cx="1721807" cy="1273214"/>
          </a:xfrm>
          <a:prstGeom prst="rect">
            <a:avLst/>
          </a:prstGeom>
        </p:spPr>
      </p:pic>
      <p:pic>
        <p:nvPicPr>
          <p:cNvPr id="17" name="Immagine 16" descr="fermentazione.jpg">
            <a:extLst>
              <a:ext uri="{FF2B5EF4-FFF2-40B4-BE49-F238E27FC236}">
                <a16:creationId xmlns:a16="http://schemas.microsoft.com/office/drawing/2014/main" id="{80EF9965-F3F5-4C8E-8C7A-358F2797F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65" y="2067702"/>
            <a:ext cx="2350153" cy="1048268"/>
          </a:xfrm>
          <a:prstGeom prst="rect">
            <a:avLst/>
          </a:prstGeom>
        </p:spPr>
      </p:pic>
      <p:pic>
        <p:nvPicPr>
          <p:cNvPr id="18" name="Immagine 17" descr="food ferm.jpg">
            <a:extLst>
              <a:ext uri="{FF2B5EF4-FFF2-40B4-BE49-F238E27FC236}">
                <a16:creationId xmlns:a16="http://schemas.microsoft.com/office/drawing/2014/main" id="{440548FB-35E3-45D2-B7C1-D8F544506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14" y="5135271"/>
            <a:ext cx="1824527" cy="121414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948EE77-EE2C-4FD9-88DF-2938BDFE0C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4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F654D-E550-D306-7B07-0FF3853F4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24E4703-D945-AAC0-F2C8-2A266280E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3836A2-1DA2-DEFF-3FF6-34BE5E2F6166}"/>
              </a:ext>
            </a:extLst>
          </p:cNvPr>
          <p:cNvSpPr txBox="1"/>
          <p:nvPr/>
        </p:nvSpPr>
        <p:spPr>
          <a:xfrm>
            <a:off x="5076748" y="4716528"/>
            <a:ext cx="6132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Surface Plasmon Resonance (SPR) sensor and 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Quartz Crystal Microbalance (QCM) sensor for 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detection of Escherichia coli cells in water</a:t>
            </a: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Immagine 12" descr="Immagine che contiene testo, interni, elettronico, computer&#10;&#10;Descrizione generata automaticamente">
            <a:extLst>
              <a:ext uri="{FF2B5EF4-FFF2-40B4-BE49-F238E27FC236}">
                <a16:creationId xmlns:a16="http://schemas.microsoft.com/office/drawing/2014/main" id="{07BCFC5D-D871-BE9D-8F48-56896C8ED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31" r="1989" b="7634"/>
          <a:stretch/>
        </p:blipFill>
        <p:spPr>
          <a:xfrm>
            <a:off x="682140" y="1871133"/>
            <a:ext cx="2704191" cy="268201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C890A2-31EB-43FC-9081-1C684E80121D}"/>
              </a:ext>
            </a:extLst>
          </p:cNvPr>
          <p:cNvSpPr txBox="1"/>
          <p:nvPr/>
        </p:nvSpPr>
        <p:spPr>
          <a:xfrm>
            <a:off x="547669" y="4716528"/>
            <a:ext cx="3245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Electrochemical biosensor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detection of Campylobacter jejuni in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meat samples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Elemento grafico 3">
            <a:extLst>
              <a:ext uri="{FF2B5EF4-FFF2-40B4-BE49-F238E27FC236}">
                <a16:creationId xmlns:a16="http://schemas.microsoft.com/office/drawing/2014/main" id="{37A5730F-6FFE-A034-C0D3-EA7FD3A70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6815" y="1943692"/>
            <a:ext cx="5504496" cy="2643607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E7788F6-DD2C-B7D3-BA5B-11837B76416D}"/>
              </a:ext>
            </a:extLst>
          </p:cNvPr>
          <p:cNvSpPr txBox="1"/>
          <p:nvPr/>
        </p:nvSpPr>
        <p:spPr>
          <a:xfrm>
            <a:off x="530410" y="1086323"/>
            <a:ext cx="10827720" cy="394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  <a:tabLst>
                <a:tab pos="3060065" algn="ctr"/>
                <a:tab pos="6120130" algn="r"/>
                <a:tab pos="180340" algn="l"/>
                <a:tab pos="3060065" algn="ctr"/>
                <a:tab pos="6120130" algn="r"/>
              </a:tabLst>
            </a:pPr>
            <a:r>
              <a:rPr lang="en-US" sz="2000" b="1" dirty="0">
                <a:solidFill>
                  <a:srgbClr val="1D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BIOSENSORS FOR FOOD QUALITY</a:t>
            </a:r>
            <a:endParaRPr lang="it-IT" sz="2000" b="1" dirty="0">
              <a:solidFill>
                <a:srgbClr val="1D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673F03C-C565-4429-BE90-52806BC4B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2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981C7-B35C-1787-D749-A0529DD54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35E1F2C-5CD7-F609-DA14-6CE17EF1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985" y="70333"/>
            <a:ext cx="957870" cy="101071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7A6647-655F-669E-8238-30434653EFA0}"/>
              </a:ext>
            </a:extLst>
          </p:cNvPr>
          <p:cNvSpPr txBox="1"/>
          <p:nvPr/>
        </p:nvSpPr>
        <p:spPr>
          <a:xfrm>
            <a:off x="204459" y="920041"/>
            <a:ext cx="10827720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  <a:tabLst>
                <a:tab pos="3060065" algn="ctr"/>
                <a:tab pos="6120130" algn="r"/>
                <a:tab pos="180340" algn="l"/>
                <a:tab pos="3060065" algn="ctr"/>
                <a:tab pos="6120130" algn="r"/>
              </a:tabLst>
            </a:pPr>
            <a:r>
              <a:rPr lang="en-US" sz="2000" b="1" cap="all" dirty="0">
                <a:solidFill>
                  <a:srgbClr val="1D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green sensors</a:t>
            </a:r>
            <a:endParaRPr lang="it-IT" sz="2000" b="1" cap="all" dirty="0">
              <a:solidFill>
                <a:srgbClr val="1D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CB8773BB-1C64-111B-59DD-07043CF62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53" y="1693695"/>
            <a:ext cx="3210233" cy="1587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77E7BC19-6F8A-0E39-FF39-FE9057CE4AF7}"/>
                  </a:ext>
                </a:extLst>
              </p14:cNvPr>
              <p14:cNvContentPartPr/>
              <p14:nvPr/>
            </p14:nvContentPartPr>
            <p14:xfrm rot="9905400">
              <a:off x="2385630" y="2959380"/>
              <a:ext cx="154608" cy="9571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77E7BC19-6F8A-0E39-FF39-FE9057CE4A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9905400">
                <a:off x="2367484" y="2941184"/>
                <a:ext cx="190538" cy="131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C507DB5A-14E3-2575-E7E9-77137ADC8F08}"/>
                  </a:ext>
                </a:extLst>
              </p14:cNvPr>
              <p14:cNvContentPartPr/>
              <p14:nvPr/>
            </p14:nvContentPartPr>
            <p14:xfrm>
              <a:off x="3335034" y="3002375"/>
              <a:ext cx="62640" cy="1980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C507DB5A-14E3-2575-E7E9-77137ADC8F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17034" y="2984375"/>
                <a:ext cx="98280" cy="55440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B6ADAC10-1208-BB6E-0630-B79ED273D64A}"/>
              </a:ext>
            </a:extLst>
          </p:cNvPr>
          <p:cNvSpPr txBox="1"/>
          <p:nvPr/>
        </p:nvSpPr>
        <p:spPr>
          <a:xfrm>
            <a:off x="251520" y="3539485"/>
            <a:ext cx="3939206" cy="661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tabLst>
                <a:tab pos="3060065" algn="ctr"/>
                <a:tab pos="6120130" algn="r"/>
                <a:tab pos="180340" algn="l"/>
                <a:tab pos="3060065" algn="ctr"/>
                <a:tab pos="6120130" algn="r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 sensors with electrolytes and biodegradable materials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9" name="Imagen 1">
            <a:extLst>
              <a:ext uri="{FF2B5EF4-FFF2-40B4-BE49-F238E27FC236}">
                <a16:creationId xmlns:a16="http://schemas.microsoft.com/office/drawing/2014/main" id="{AF74561E-842C-7144-E5B2-9CDEFBE5E6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19" y="4315426"/>
            <a:ext cx="2708342" cy="2131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2" name="CasellaDiTesto 11">
            <a:extLst>
              <a:ext uri="{FF2B5EF4-FFF2-40B4-BE49-F238E27FC236}">
                <a16:creationId xmlns:a16="http://schemas.microsoft.com/office/drawing/2014/main" id="{B042A93A-30D8-567A-3123-CFB97F661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319" y="4910187"/>
            <a:ext cx="5737468" cy="36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300"/>
              </a:lnSpc>
              <a:spcBef>
                <a:spcPct val="0"/>
              </a:spcBef>
              <a:buFontTx/>
              <a:buNone/>
              <a:tabLst>
                <a:tab pos="3060065" algn="ctr"/>
                <a:tab pos="6120130" algn="r"/>
                <a:tab pos="180340" algn="l"/>
                <a:tab pos="3060065" algn="ctr"/>
                <a:tab pos="6120130" algn="r"/>
              </a:tabLst>
            </a:pPr>
            <a:r>
              <a:rPr lang="en-US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Biosensors for the analysis of allergens and pesticides</a:t>
            </a: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FF4A914C-8F85-4243-9837-E4B8D26B45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" y="70332"/>
            <a:ext cx="2677035" cy="101071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E7D6EA7-68DD-4F96-8B38-BBB76E67D1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r="7375" b="8097"/>
          <a:stretch/>
        </p:blipFill>
        <p:spPr>
          <a:xfrm>
            <a:off x="8614526" y="2430994"/>
            <a:ext cx="2719418" cy="1944757"/>
          </a:xfrm>
          <a:prstGeom prst="rect">
            <a:avLst/>
          </a:prstGeom>
        </p:spPr>
      </p:pic>
      <p:sp>
        <p:nvSpPr>
          <p:cNvPr id="19" name="CasellaDiTesto 11">
            <a:extLst>
              <a:ext uri="{FF2B5EF4-FFF2-40B4-BE49-F238E27FC236}">
                <a16:creationId xmlns:a16="http://schemas.microsoft.com/office/drawing/2014/main" id="{F3316E96-281E-4821-B19A-272206E38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0814" y="2521325"/>
            <a:ext cx="771365" cy="3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300"/>
              </a:lnSpc>
              <a:spcBef>
                <a:spcPct val="0"/>
              </a:spcBef>
              <a:buFontTx/>
              <a:buNone/>
              <a:tabLst>
                <a:tab pos="3060065" algn="ctr"/>
                <a:tab pos="6120130" algn="r"/>
                <a:tab pos="180340" algn="l"/>
                <a:tab pos="3060065" algn="ctr"/>
                <a:tab pos="6120130" algn="r"/>
              </a:tabLst>
            </a:pPr>
            <a:r>
              <a:rPr lang="it-IT" altLang="it-IT" sz="1400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Fipronil</a:t>
            </a:r>
            <a:endParaRPr lang="it-IT" altLang="it-IT" sz="1600" dirty="0">
              <a:solidFill>
                <a:srgbClr val="1D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B22E8BF-8CDB-46DE-B338-00D47C8038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1253" r="1863"/>
          <a:stretch/>
        </p:blipFill>
        <p:spPr>
          <a:xfrm>
            <a:off x="5117922" y="2305822"/>
            <a:ext cx="3109646" cy="2009604"/>
          </a:xfrm>
          <a:prstGeom prst="rect">
            <a:avLst/>
          </a:prstGeom>
        </p:spPr>
      </p:pic>
      <p:sp>
        <p:nvSpPr>
          <p:cNvPr id="25" name="CasellaDiTesto 11">
            <a:extLst>
              <a:ext uri="{FF2B5EF4-FFF2-40B4-BE49-F238E27FC236}">
                <a16:creationId xmlns:a16="http://schemas.microsoft.com/office/drawing/2014/main" id="{0620EBF9-4EBF-4BBC-8D83-12D9AD5D8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113" y="3134710"/>
            <a:ext cx="752129" cy="3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300"/>
              </a:lnSpc>
              <a:spcBef>
                <a:spcPct val="0"/>
              </a:spcBef>
              <a:buFontTx/>
              <a:buNone/>
              <a:tabLst>
                <a:tab pos="3060065" algn="ctr"/>
                <a:tab pos="6120130" algn="r"/>
                <a:tab pos="180340" algn="l"/>
                <a:tab pos="3060065" algn="ctr"/>
                <a:tab pos="6120130" algn="r"/>
              </a:tabLst>
            </a:pPr>
            <a:r>
              <a:rPr lang="it-IT" altLang="it-IT" sz="1400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Glutine</a:t>
            </a:r>
            <a:endParaRPr lang="it-IT" altLang="it-IT" sz="1600" dirty="0">
              <a:solidFill>
                <a:srgbClr val="1D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6F35DFE-B90F-42AA-AAA5-C6928769269B}"/>
              </a:ext>
            </a:extLst>
          </p:cNvPr>
          <p:cNvSpPr txBox="1"/>
          <p:nvPr/>
        </p:nvSpPr>
        <p:spPr>
          <a:xfrm>
            <a:off x="5644976" y="5464084"/>
            <a:ext cx="5404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PROBES AND APTAMERS FOR THE DETECTION OF </a:t>
            </a:r>
          </a:p>
          <a:p>
            <a:r>
              <a:rPr lang="en-US" sz="1400" b="1" dirty="0">
                <a:solidFill>
                  <a:srgbClr val="1D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CELLULAR AND DNA TARGETS</a:t>
            </a:r>
            <a:endParaRPr lang="it-IT" sz="1400" b="1" dirty="0">
              <a:solidFill>
                <a:srgbClr val="1D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50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78B1C64-DE90-40AF-8ED2-892AC5CCE33C}">
  <we:reference id="wa104051163" version="1.2.0.3" store="it-IT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965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Helvetica Neue</vt:lpstr>
      <vt:lpstr>Tahoma</vt:lpstr>
      <vt:lpstr>Work Sans</vt:lpstr>
      <vt:lpstr>Work Sans Medium</vt:lpstr>
      <vt:lpstr>WorkSans-Bold</vt:lpstr>
      <vt:lpstr>Tema di Office</vt:lpstr>
      <vt:lpstr>21_BasicWhite</vt:lpstr>
      <vt:lpstr>CS ChemDraw Drawing</vt:lpstr>
      <vt:lpstr>Open PhD 2026 Presentazione dottorati di ricerca a.a. 2026/27  Dottorato di ricerca in Scienze degli Alimenti</vt:lpstr>
      <vt:lpstr>Presentazione standard di PowerPoint</vt:lpstr>
      <vt:lpstr>Objectives of the PhD course</vt:lpstr>
      <vt:lpstr>Presentazione standard di PowerPoint</vt:lpstr>
      <vt:lpstr>PhD research topics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Analytical solutions for complex mixtures</vt:lpstr>
      <vt:lpstr>Presentazione standard di PowerPoint</vt:lpstr>
      <vt:lpstr>Instruments and facilities</vt:lpstr>
      <vt:lpstr>Educational activities</vt:lpstr>
      <vt:lpstr>Occupational placement of the PhDs</vt:lpstr>
      <vt:lpstr>Testimonial : Asja Brovedani    Testimonanza Donne nelle Stem:    </vt:lpstr>
      <vt:lpstr>Coordinator: Prof. W. Baratta walter.baratta@uniud.it  Vice-coordinator: Prof.ssa M. Manzano  marisa.manzano@uniud.it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Mara Bon</dc:creator>
  <cp:lastModifiedBy>Francesca Del Giudice</cp:lastModifiedBy>
  <cp:revision>161</cp:revision>
  <cp:lastPrinted>2021-10-26T07:22:57Z</cp:lastPrinted>
  <dcterms:created xsi:type="dcterms:W3CDTF">2021-10-22T07:46:31Z</dcterms:created>
  <dcterms:modified xsi:type="dcterms:W3CDTF">2026-04-28T12:20:18Z</dcterms:modified>
</cp:coreProperties>
</file>