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23"/>
  </p:notesMasterIdLst>
  <p:handoutMasterIdLst>
    <p:handoutMasterId r:id="rId24"/>
  </p:handoutMasterIdLst>
  <p:sldIdLst>
    <p:sldId id="256" r:id="rId3"/>
    <p:sldId id="266" r:id="rId4"/>
    <p:sldId id="274" r:id="rId5"/>
    <p:sldId id="275" r:id="rId6"/>
    <p:sldId id="295" r:id="rId7"/>
    <p:sldId id="279" r:id="rId8"/>
    <p:sldId id="280" r:id="rId9"/>
    <p:sldId id="283" r:id="rId10"/>
    <p:sldId id="285" r:id="rId11"/>
    <p:sldId id="286" r:id="rId12"/>
    <p:sldId id="284" r:id="rId13"/>
    <p:sldId id="296" r:id="rId14"/>
    <p:sldId id="281" r:id="rId15"/>
    <p:sldId id="298" r:id="rId16"/>
    <p:sldId id="292" r:id="rId17"/>
    <p:sldId id="288" r:id="rId18"/>
    <p:sldId id="293" r:id="rId19"/>
    <p:sldId id="299" r:id="rId20"/>
    <p:sldId id="272" r:id="rId21"/>
    <p:sldId id="318" r:id="rId22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0FF"/>
    <a:srgbClr val="FFC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10" y="96"/>
      </p:cViewPr>
      <p:guideLst>
        <p:guide orient="horz" pos="1933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18BA8-09DC-4BA6-918C-4B3134A3F90F}" type="datetimeFigureOut">
              <a:rPr lang="it-IT" smtClean="0"/>
              <a:t>29/04/2026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F4D1-08C8-4D4E-8348-BD0BB38D4F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287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30C29-B659-421B-A4A5-896701746202}" type="datetimeFigureOut">
              <a:rPr lang="it-IT" smtClean="0"/>
              <a:t>29/04/2026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E4794-54FF-4B98-94E9-54D68D8327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12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E4794-54FF-4B98-94E9-54D68D8327C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70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3198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-bi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Titolo presentazione</a:t>
            </a:r>
          </a:p>
        </p:txBody>
      </p:sp>
      <p:pic>
        <p:nvPicPr>
          <p:cNvPr id="21" name="logo-universita-blu.png" descr="logo-universita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2" y="278370"/>
            <a:ext cx="2814076" cy="102229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04464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6829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594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-bi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Titolo presentazione</a:t>
            </a:r>
          </a:p>
        </p:txBody>
      </p:sp>
      <p:pic>
        <p:nvPicPr>
          <p:cNvPr id="21" name="logo-universita-blu.png" descr="logo-universita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2" y="278370"/>
            <a:ext cx="2814076" cy="102229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98459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zione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logo-uniud-bianco.png" descr="logo-uniud-bian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2" y="306833"/>
            <a:ext cx="1537800" cy="32913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8185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4202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4187095" y="1173196"/>
            <a:ext cx="7664917" cy="3155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42" y="278370"/>
            <a:ext cx="2814076" cy="10222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53274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02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transition spd="med"/>
  <p:txStyles>
    <p:titleStyle>
      <a:lvl1pPr marL="0" marR="0" indent="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2286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4572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6858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9144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11430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13716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16002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18288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4187095" y="1173197"/>
            <a:ext cx="7664917" cy="3155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2" y="278370"/>
            <a:ext cx="2814076" cy="10222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21588" y="6486709"/>
            <a:ext cx="253274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00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ransition spd="med"/>
  <p:txStyles>
    <p:titleStyle>
      <a:lvl1pPr marL="0" marR="0" indent="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2286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4572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6858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9144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11430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13716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16002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1828800" algn="l" defTabSz="1219169" rtl="0" latinLnBrk="0">
        <a:lnSpc>
          <a:spcPts val="4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l" defTabSz="412750" rtl="0" latinLnBrk="0">
        <a:lnSpc>
          <a:spcPts val="2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5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olo presentazione…"/>
          <p:cNvSpPr txBox="1">
            <a:spLocks noGrp="1"/>
          </p:cNvSpPr>
          <p:nvPr>
            <p:ph type="ctrTitle"/>
          </p:nvPr>
        </p:nvSpPr>
        <p:spPr>
          <a:xfrm>
            <a:off x="3166370" y="2005155"/>
            <a:ext cx="8700807" cy="315565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>
                <a:latin typeface="Work Sans" pitchFamily="2" charset="77"/>
              </a:rPr>
              <a:t>Open PhD 2026</a:t>
            </a:r>
            <a:br>
              <a:rPr lang="it-IT" dirty="0">
                <a:latin typeface="Work Sans" pitchFamily="2" charset="77"/>
              </a:rPr>
            </a:br>
            <a:r>
              <a:rPr lang="it-IT" sz="3000" b="0" dirty="0">
                <a:latin typeface="Work Sans" pitchFamily="2" charset="77"/>
              </a:rPr>
              <a:t>Presentazione dottorati di ricerca </a:t>
            </a:r>
            <a:r>
              <a:rPr lang="it-IT" sz="3000" b="0" dirty="0" err="1">
                <a:latin typeface="Work Sans" pitchFamily="2" charset="77"/>
              </a:rPr>
              <a:t>a.a</a:t>
            </a:r>
            <a:r>
              <a:rPr lang="it-IT" sz="3000" b="0" dirty="0">
                <a:latin typeface="Work Sans" pitchFamily="2" charset="77"/>
              </a:rPr>
              <a:t>. 2026/27</a:t>
            </a:r>
            <a:br>
              <a:rPr lang="it-IT" sz="3000" b="0" dirty="0">
                <a:latin typeface="Work Sans" pitchFamily="2" charset="77"/>
              </a:rPr>
            </a:br>
            <a:br>
              <a:rPr lang="it-IT" sz="3000" b="0" dirty="0">
                <a:latin typeface="Work Sans" pitchFamily="2" charset="77"/>
              </a:rPr>
            </a:br>
            <a:r>
              <a:rPr lang="it-IT" sz="3000" b="0" dirty="0">
                <a:latin typeface="Work Sans" pitchFamily="2" charset="77"/>
              </a:rPr>
              <a:t>Dottorato di ricerca in</a:t>
            </a:r>
            <a:br>
              <a:rPr lang="it-IT" sz="3000" b="0" dirty="0">
                <a:latin typeface="Work Sans" pitchFamily="2" charset="77"/>
              </a:rPr>
            </a:br>
            <a:br>
              <a:rPr lang="it-IT" sz="3000" dirty="0">
                <a:latin typeface="Work Sans" pitchFamily="2" charset="77"/>
              </a:rPr>
            </a:br>
            <a:endParaRPr sz="3000" dirty="0">
              <a:latin typeface="Work Sans" pitchFamily="2" charset="77"/>
            </a:endParaRPr>
          </a:p>
        </p:txBody>
      </p:sp>
      <p:sp>
        <p:nvSpPr>
          <p:cNvPr id="87" name="Eventuale sottotitolo dalla…"/>
          <p:cNvSpPr txBox="1"/>
          <p:nvPr/>
        </p:nvSpPr>
        <p:spPr>
          <a:xfrm>
            <a:off x="4171932" y="3482053"/>
            <a:ext cx="7695245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 hangingPunct="0">
              <a:lnSpc>
                <a:spcPts val="27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50" kern="0" dirty="0">
              <a:solidFill>
                <a:srgbClr val="B3B6B7"/>
              </a:solidFill>
              <a:latin typeface="Work Sans Medium" pitchFamily="2" charset="77"/>
              <a:cs typeface="Helvetica"/>
              <a:sym typeface="Helvetica"/>
            </a:endParaRPr>
          </a:p>
        </p:txBody>
      </p:sp>
      <p:sp>
        <p:nvSpPr>
          <p:cNvPr id="88" name="Udine, 22 settembre 2023"/>
          <p:cNvSpPr txBox="1"/>
          <p:nvPr/>
        </p:nvSpPr>
        <p:spPr>
          <a:xfrm>
            <a:off x="317500" y="6211358"/>
            <a:ext cx="1226298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defTabSz="412750" hangingPunct="0">
              <a:lnSpc>
                <a:spcPts val="950"/>
              </a:lnSpc>
            </a:pPr>
            <a:r>
              <a:rPr sz="800" kern="0" dirty="0">
                <a:latin typeface="Work Sans" pitchFamily="2" charset="77"/>
              </a:rPr>
              <a:t>Udine, </a:t>
            </a:r>
            <a:r>
              <a:rPr lang="it-IT" sz="800" kern="0" dirty="0">
                <a:latin typeface="Work Sans" pitchFamily="2" charset="77"/>
              </a:rPr>
              <a:t>29 APRILE </a:t>
            </a:r>
            <a:r>
              <a:rPr sz="800" kern="0" dirty="0">
                <a:latin typeface="Work Sans" pitchFamily="2" charset="77"/>
              </a:rPr>
              <a:t>202</a:t>
            </a:r>
            <a:r>
              <a:rPr lang="it-IT" sz="800" kern="0" dirty="0">
                <a:latin typeface="Work Sans" pitchFamily="2" charset="77"/>
              </a:rPr>
              <a:t>6</a:t>
            </a:r>
            <a:endParaRPr sz="800" kern="0" dirty="0">
              <a:latin typeface="Work Sans" pitchFamily="2" charset="77"/>
            </a:endParaRPr>
          </a:p>
        </p:txBody>
      </p:sp>
      <p:sp>
        <p:nvSpPr>
          <p:cNvPr id="90" name="Dipartimento di Lingue e Letterature,…"/>
          <p:cNvSpPr txBox="1"/>
          <p:nvPr/>
        </p:nvSpPr>
        <p:spPr>
          <a:xfrm>
            <a:off x="6157913" y="6242389"/>
            <a:ext cx="2814873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defTabSz="412750" hangingPunct="0">
              <a:lnSpc>
                <a:spcPts val="95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sz="800" b="1" kern="0" cap="all" dirty="0">
                <a:solidFill>
                  <a:srgbClr val="FFFFFF"/>
                </a:solidFill>
                <a:latin typeface="Work Sans" pitchFamily="2" charset="77"/>
                <a:sym typeface="WorkSans-Bold"/>
              </a:rPr>
              <a:t>Di</a:t>
            </a:r>
            <a:r>
              <a:rPr lang="it-IT" sz="800" b="1" kern="0" cap="all" dirty="0" err="1">
                <a:solidFill>
                  <a:srgbClr val="FFFFFF"/>
                </a:solidFill>
                <a:latin typeface="Work Sans" pitchFamily="2" charset="77"/>
                <a:sym typeface="WorkSans-Bold"/>
              </a:rPr>
              <a:t>rezione</a:t>
            </a:r>
            <a:r>
              <a:rPr lang="it-IT" sz="800" b="1" kern="0" cap="all" dirty="0">
                <a:solidFill>
                  <a:srgbClr val="FFFFFF"/>
                </a:solidFill>
                <a:latin typeface="Work Sans" pitchFamily="2" charset="77"/>
                <a:sym typeface="WorkSans-Bold"/>
              </a:rPr>
              <a:t> RICERCA, BIBLIOTECHE E TERZA MISSIONE</a:t>
            </a:r>
            <a:endParaRPr sz="800" b="1" kern="0" cap="all" dirty="0">
              <a:solidFill>
                <a:srgbClr val="FFFFFF"/>
              </a:solidFill>
              <a:latin typeface="Work Sans" pitchFamily="2" charset="77"/>
              <a:sym typeface="WorkSans-Bold"/>
            </a:endParaRPr>
          </a:p>
        </p:txBody>
      </p:sp>
      <p:sp>
        <p:nvSpPr>
          <p:cNvPr id="91" name="Linea"/>
          <p:cNvSpPr/>
          <p:nvPr/>
        </p:nvSpPr>
        <p:spPr>
          <a:xfrm>
            <a:off x="344488" y="6219825"/>
            <a:ext cx="1428014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93" name="Linea"/>
          <p:cNvSpPr/>
          <p:nvPr/>
        </p:nvSpPr>
        <p:spPr>
          <a:xfrm>
            <a:off x="6157913" y="6219825"/>
            <a:ext cx="283090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B3014FF-A40E-6291-8595-A091BCBE8DBE}"/>
              </a:ext>
            </a:extLst>
          </p:cNvPr>
          <p:cNvSpPr/>
          <p:nvPr/>
        </p:nvSpPr>
        <p:spPr>
          <a:xfrm>
            <a:off x="2896019" y="4244042"/>
            <a:ext cx="82458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it-IT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SCIENZE E BIOTECNOLOGIE AGRARIE</a:t>
            </a:r>
          </a:p>
          <a:p>
            <a:pPr algn="ctr" defTabSz="457200"/>
            <a:endParaRPr lang="it-IT" sz="3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>
            <a:grpSpLocks noChangeAspect="1"/>
          </p:cNvGrpSpPr>
          <p:nvPr/>
        </p:nvGrpSpPr>
        <p:grpSpPr>
          <a:xfrm>
            <a:off x="658027" y="1839897"/>
            <a:ext cx="2316913" cy="4561379"/>
            <a:chOff x="9178698" y="1718736"/>
            <a:chExt cx="2311516" cy="455075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r="31875"/>
            <a:stretch/>
          </p:blipFill>
          <p:spPr>
            <a:xfrm>
              <a:off x="9178698" y="4000499"/>
              <a:ext cx="2311516" cy="226899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/>
            <a:srcRect l="16028" r="16731"/>
            <a:stretch/>
          </p:blipFill>
          <p:spPr>
            <a:xfrm>
              <a:off x="9178699" y="1718736"/>
              <a:ext cx="2306922" cy="2281763"/>
            </a:xfrm>
            <a:prstGeom prst="rect">
              <a:avLst/>
            </a:prstGeom>
          </p:spPr>
        </p:pic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E6B45C2D-C02E-DA0B-77A3-E2BD46F7F430}"/>
              </a:ext>
            </a:extLst>
          </p:cNvPr>
          <p:cNvSpPr txBox="1">
            <a:spLocks/>
          </p:cNvSpPr>
          <p:nvPr/>
        </p:nvSpPr>
        <p:spPr>
          <a:xfrm>
            <a:off x="3376691" y="2058728"/>
            <a:ext cx="8390867" cy="41365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1D00FF"/>
                </a:solidFill>
                <a:latin typeface="Trebuchet MS" panose="020B0603020202020204" pitchFamily="34" charset="0"/>
              </a:rPr>
              <a:t>- Biologia dei patogeni e difesa dei vegetali </a:t>
            </a:r>
            <a:br>
              <a:rPr lang="it-IT" sz="20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salute delle piante coltivate e malattie che possono affliggere le colture agrarie nonché dei problemi degli impollinatori che ne assicurano la riproduzione</a:t>
            </a: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approccio sistemico, utilizzando gli strumenti più adeguati ad indagare i sistemi a tutti i livelli: dai geni agli agro-ecosistemi</a:t>
            </a: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strutture laboratoriali per mantenere gli organismi oggetto di studio e svolgere indagini molecolari, fisiologiche, comportamentali e ogni altro studio volto a approfondire le conoscenze in vista dell’implementazione di soluzioni efficaci e sostenibili</a:t>
            </a:r>
            <a:br>
              <a:rPr lang="it-IT" sz="20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endParaRPr lang="it-IT" sz="2000" b="1" dirty="0">
              <a:solidFill>
                <a:srgbClr val="1D00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FA0DC05-E9BC-A32C-39D5-BB5CEBFE409A}"/>
              </a:ext>
            </a:extLst>
          </p:cNvPr>
          <p:cNvSpPr txBox="1">
            <a:spLocks/>
          </p:cNvSpPr>
          <p:nvPr/>
        </p:nvSpPr>
        <p:spPr>
          <a:xfrm>
            <a:off x="4398445" y="489334"/>
            <a:ext cx="7123982" cy="617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Gli ambiti di ricerca proposti</a:t>
            </a:r>
          </a:p>
        </p:txBody>
      </p:sp>
    </p:spTree>
    <p:extLst>
      <p:ext uri="{BB962C8B-B14F-4D97-AF65-F5344CB8AC3E}">
        <p14:creationId xmlns:p14="http://schemas.microsoft.com/office/powerpoint/2010/main" val="36731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9620264-9D84-B37C-A4B9-E26E49DA9EE3}"/>
              </a:ext>
            </a:extLst>
          </p:cNvPr>
          <p:cNvSpPr/>
          <p:nvPr/>
        </p:nvSpPr>
        <p:spPr>
          <a:xfrm>
            <a:off x="3622767" y="63789"/>
            <a:ext cx="4927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DOTTORATO IN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E BIOTECNOLOGIE AGRARIE</a:t>
            </a:r>
          </a:p>
          <a:p>
            <a:pPr algn="ctr"/>
            <a:endParaRPr lang="it-IT" sz="2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327471" y="474945"/>
            <a:ext cx="5832692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Sbocchi occupazionali</a:t>
            </a:r>
            <a:endParaRPr lang="it-IT" sz="4000" dirty="0">
              <a:latin typeface="Trebuchet MS" panose="020B060302020202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2E36810-1F72-0FFE-6F33-D84B43964999}"/>
              </a:ext>
            </a:extLst>
          </p:cNvPr>
          <p:cNvSpPr txBox="1">
            <a:spLocks/>
          </p:cNvSpPr>
          <p:nvPr/>
        </p:nvSpPr>
        <p:spPr>
          <a:xfrm>
            <a:off x="469614" y="2514260"/>
            <a:ext cx="11252772" cy="280692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- ricercatore nell’ambito delle scienze agrarie nelle Università e strutture di ricerca pubbliche</a:t>
            </a:r>
            <a:br>
              <a:rPr lang="it-IT" sz="2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- ricercatore, tecnico di alta qualifica, consulente tecnico-scientifico nei settori ricerca e sviluppo in aziende private che operano nel campo delle biotecnologie e dei prodotti per l’agricoltura e la zootecnia</a:t>
            </a:r>
          </a:p>
        </p:txBody>
      </p:sp>
    </p:spTree>
    <p:extLst>
      <p:ext uri="{BB962C8B-B14F-4D97-AF65-F5344CB8AC3E}">
        <p14:creationId xmlns:p14="http://schemas.microsoft.com/office/powerpoint/2010/main" val="35053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791877" y="531751"/>
            <a:ext cx="6044445" cy="666849"/>
          </a:xfrm>
        </p:spPr>
        <p:txBody>
          <a:bodyPr wrap="square">
            <a:spAutoFit/>
          </a:bodyPr>
          <a:lstStyle/>
          <a:p>
            <a:pPr algn="l"/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I progetti per il 42° Ciclo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EB38457-24E9-6373-5533-D8AF0B723B42}"/>
              </a:ext>
            </a:extLst>
          </p:cNvPr>
          <p:cNvSpPr txBox="1">
            <a:spLocks/>
          </p:cNvSpPr>
          <p:nvPr/>
        </p:nvSpPr>
        <p:spPr>
          <a:xfrm>
            <a:off x="766763" y="2561070"/>
            <a:ext cx="11111152" cy="8679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it-IT" sz="2800" dirty="0">
                <a:latin typeface="Trebuchet MS" panose="020B0603020202020204" pitchFamily="34" charset="0"/>
              </a:rPr>
              <a:t>I sessione: (scadenza 4 giugno 2026) 3 borse Curriculum Biologia e produzione vegetale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88A890-684E-1D21-B497-BD2A3862C40B}"/>
              </a:ext>
            </a:extLst>
          </p:cNvPr>
          <p:cNvSpPr txBox="1">
            <a:spLocks/>
          </p:cNvSpPr>
          <p:nvPr/>
        </p:nvSpPr>
        <p:spPr>
          <a:xfrm>
            <a:off x="766763" y="4320021"/>
            <a:ext cx="10884813" cy="8679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it-IT" sz="2800" dirty="0">
                <a:latin typeface="Trebuchet MS" panose="020B0603020202020204" pitchFamily="34" charset="0"/>
              </a:rPr>
              <a:t>II sessione: (scadenza 24 settembre 2026) altre posizioni, in via di definizione, sugli altri Curricula</a:t>
            </a:r>
          </a:p>
        </p:txBody>
      </p:sp>
    </p:spTree>
    <p:extLst>
      <p:ext uri="{BB962C8B-B14F-4D97-AF65-F5344CB8AC3E}">
        <p14:creationId xmlns:p14="http://schemas.microsoft.com/office/powerpoint/2010/main" val="39923349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9620264-9D84-B37C-A4B9-E26E49DA9EE3}"/>
              </a:ext>
            </a:extLst>
          </p:cNvPr>
          <p:cNvSpPr/>
          <p:nvPr/>
        </p:nvSpPr>
        <p:spPr>
          <a:xfrm>
            <a:off x="3622767" y="63789"/>
            <a:ext cx="4927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DOTTORATO IN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E BIOTECNOLOGIE AGRARIE</a:t>
            </a:r>
          </a:p>
          <a:p>
            <a:pPr algn="ctr"/>
            <a:endParaRPr lang="it-IT" sz="2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968981" y="402342"/>
            <a:ext cx="7735078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Il progetto formativo prevede</a:t>
            </a:r>
            <a:endParaRPr lang="it-IT" sz="4000" dirty="0">
              <a:latin typeface="Trebuchet MS" panose="020B0603020202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80E3392-E463-E6E4-3253-EAED9E43DE6F}"/>
              </a:ext>
            </a:extLst>
          </p:cNvPr>
          <p:cNvSpPr txBox="1">
            <a:spLocks/>
          </p:cNvSpPr>
          <p:nvPr/>
        </p:nvSpPr>
        <p:spPr>
          <a:xfrm>
            <a:off x="540424" y="2971538"/>
            <a:ext cx="11111152" cy="2419124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-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lo sviluppo, sotto la guida di un Supervisore, di un programma di ricerca individuale tra quelli proposti in uno di questi ambiti</a:t>
            </a:r>
            <a:b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b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- di seguire corsi/meeting/workshop proposti dall’Ateneo su argomenti e contenuti di interesse generale (almeno 6 CFU) o dal dottorato su argomenti specifici (almeno 14 CFU)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49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4604533" y="445315"/>
            <a:ext cx="7111176" cy="252376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00FF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Early detection of Esca disease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D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Development of innovative tools for the identification of infected plants before the manifestation of symptoms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1D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PhD student F.M. Sanna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prstClr val="black"/>
                </a:solidFill>
                <a:latin typeface="Trebuchet MS" panose="020B0603020202020204" pitchFamily="34" charset="0"/>
              </a:rPr>
              <a:t>S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upervisors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P.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Sivilotti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and A. Di Francesco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0FB8C7-929E-CE07-C58B-EBF1960F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76" r="14981"/>
          <a:stretch>
            <a:fillRect/>
          </a:stretch>
        </p:blipFill>
        <p:spPr>
          <a:xfrm>
            <a:off x="9262081" y="3294529"/>
            <a:ext cx="2300647" cy="327039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4D3C9D2-1C93-8664-A46B-5A5F92D2F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02" r="3578"/>
          <a:stretch>
            <a:fillRect/>
          </a:stretch>
        </p:blipFill>
        <p:spPr>
          <a:xfrm>
            <a:off x="6536811" y="3294541"/>
            <a:ext cx="2423597" cy="327053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879DCB5-2C2F-572D-1BBE-38BFFE4129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35" y="3294529"/>
            <a:ext cx="1839594" cy="327039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AE806669-2ED4-69D9-DDEB-AB95524FA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27924"/>
          <a:stretch>
            <a:fillRect/>
          </a:stretch>
        </p:blipFill>
        <p:spPr>
          <a:xfrm>
            <a:off x="507341" y="3260788"/>
            <a:ext cx="3547918" cy="3410843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E92E1EF6-8FB7-9DC0-F78E-2843DE89B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6"/>
          <a:stretch>
            <a:fillRect/>
          </a:stretch>
        </p:blipFill>
        <p:spPr>
          <a:xfrm>
            <a:off x="629272" y="1510645"/>
            <a:ext cx="3242016" cy="17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9620264-9D84-B37C-A4B9-E26E49DA9EE3}"/>
              </a:ext>
            </a:extLst>
          </p:cNvPr>
          <p:cNvSpPr/>
          <p:nvPr/>
        </p:nvSpPr>
        <p:spPr>
          <a:xfrm>
            <a:off x="3622767" y="63789"/>
            <a:ext cx="4927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DOTTORATO IN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E BIOTECNOLOGIE AGRARIE</a:t>
            </a:r>
          </a:p>
          <a:p>
            <a:pPr algn="ctr"/>
            <a:endParaRPr lang="it-IT" sz="2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EC015C7-18E9-99A6-9AD6-351B218D7F7F}"/>
              </a:ext>
            </a:extLst>
          </p:cNvPr>
          <p:cNvSpPr txBox="1">
            <a:spLocks/>
          </p:cNvSpPr>
          <p:nvPr/>
        </p:nvSpPr>
        <p:spPr>
          <a:xfrm>
            <a:off x="3968981" y="402342"/>
            <a:ext cx="7735078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Il progetto formativo prevede</a:t>
            </a:r>
            <a:endParaRPr lang="it-IT" sz="4000" dirty="0">
              <a:latin typeface="Trebuchet MS" panose="020B060302020202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3025F47-3119-74D2-43B3-9734BF573DE7}"/>
              </a:ext>
            </a:extLst>
          </p:cNvPr>
          <p:cNvSpPr txBox="1">
            <a:spLocks/>
          </p:cNvSpPr>
          <p:nvPr/>
        </p:nvSpPr>
        <p:spPr>
          <a:xfrm>
            <a:off x="540424" y="2971538"/>
            <a:ext cx="11111152" cy="2419124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-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lo sviluppo, sotto la guida di un Supervisore, di un programma di ricerca individuale tra quelli proposti in uno di questi ambiti</a:t>
            </a:r>
            <a:b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b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- di seguire corsi/meeting/workshop proposti dall’Ateneo su argomenti e contenuti di interesse generale (almeno 6 CFU) o dal dottorato su argomenti specifici (almeno 14 CFU)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54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1910468" y="459467"/>
            <a:ext cx="1159061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Attività proposte dal dottorato</a:t>
            </a:r>
            <a:endParaRPr lang="it-IT" sz="4000" dirty="0">
              <a:latin typeface="Trebuchet MS" panose="020B0603020202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EBFEE74-0E43-D9F4-D1A0-0DF189EBA56C}"/>
              </a:ext>
            </a:extLst>
          </p:cNvPr>
          <p:cNvSpPr txBox="1">
            <a:spLocks/>
          </p:cNvSpPr>
          <p:nvPr/>
        </p:nvSpPr>
        <p:spPr>
          <a:xfrm>
            <a:off x="1096014" y="2662899"/>
            <a:ext cx="9999971" cy="280692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4500" algn="l"/>
              </a:tabLst>
            </a:pPr>
            <a:r>
              <a:rPr lang="it-IT" sz="2800" dirty="0">
                <a:latin typeface="Trebuchet MS" panose="020B0603020202020204" pitchFamily="34" charset="0"/>
              </a:rPr>
              <a:t>- </a:t>
            </a:r>
            <a:r>
              <a:rPr lang="it-IT" sz="2800" b="1" dirty="0">
                <a:latin typeface="Trebuchet MS" panose="020B0603020202020204" pitchFamily="34" charset="0"/>
              </a:rPr>
              <a:t>Winter School </a:t>
            </a:r>
            <a:r>
              <a:rPr lang="it-IT" sz="2800" dirty="0">
                <a:latin typeface="Trebuchet MS" panose="020B0603020202020204" pitchFamily="34" charset="0"/>
              </a:rPr>
              <a:t>(</a:t>
            </a:r>
            <a:r>
              <a:rPr lang="it-IT" sz="2800" i="1" dirty="0">
                <a:latin typeface="Trebuchet MS" panose="020B0603020202020204" pitchFamily="34" charset="0"/>
              </a:rPr>
              <a:t>Biologia dei sistemi, Tecniche avanzate di laboratorio, Analisi statistica</a:t>
            </a:r>
            <a:r>
              <a:rPr lang="it-IT" sz="2800" dirty="0">
                <a:latin typeface="Trebuchet MS" panose="020B0603020202020204" pitchFamily="34" charset="0"/>
              </a:rPr>
              <a:t>)</a:t>
            </a:r>
            <a:br>
              <a:rPr lang="it-IT" sz="2800" dirty="0">
                <a:latin typeface="Trebuchet MS" panose="020B0603020202020204" pitchFamily="34" charset="0"/>
              </a:rPr>
            </a:br>
            <a:br>
              <a:rPr lang="it-IT" sz="2800" dirty="0">
                <a:latin typeface="Trebuchet MS" panose="020B0603020202020204" pitchFamily="34" charset="0"/>
              </a:rPr>
            </a:br>
            <a:r>
              <a:rPr lang="it-IT" sz="2800" dirty="0">
                <a:latin typeface="Trebuchet MS" panose="020B0603020202020204" pitchFamily="34" charset="0"/>
              </a:rPr>
              <a:t>- </a:t>
            </a:r>
            <a:r>
              <a:rPr lang="en-US" sz="2800" b="1" dirty="0">
                <a:latin typeface="Trebuchet MS" panose="020B0603020202020204" pitchFamily="34" charset="0"/>
              </a:rPr>
              <a:t>Joint Meeting of Agriculture-oriented PhD Programs</a:t>
            </a:r>
            <a:br>
              <a:rPr lang="en-US" sz="2800" dirty="0">
                <a:latin typeface="Trebuchet MS" panose="020B0603020202020204" pitchFamily="34" charset="0"/>
              </a:rPr>
            </a:b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Trebuchet MS" panose="020B0603020202020204" pitchFamily="34" charset="0"/>
              </a:rPr>
              <a:t>- </a:t>
            </a:r>
            <a:r>
              <a:rPr lang="en-US" sz="2800" b="1" dirty="0" err="1">
                <a:latin typeface="Trebuchet MS" panose="020B0603020202020204" pitchFamily="34" charset="0"/>
              </a:rPr>
              <a:t>Altre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attività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specifiche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Trebuchet MS" panose="020B0603020202020204" pitchFamily="34" charset="0"/>
              </a:rPr>
              <a:t>(</a:t>
            </a:r>
            <a:r>
              <a:rPr lang="en-US" sz="2800" dirty="0" err="1">
                <a:latin typeface="Trebuchet MS" panose="020B0603020202020204" pitchFamily="34" charset="0"/>
              </a:rPr>
              <a:t>convegni</a:t>
            </a:r>
            <a:r>
              <a:rPr lang="en-US" sz="2800" dirty="0">
                <a:latin typeface="Trebuchet MS" panose="020B0603020202020204" pitchFamily="34" charset="0"/>
              </a:rPr>
              <a:t> di </a:t>
            </a:r>
            <a:r>
              <a:rPr lang="en-US" sz="2800" dirty="0" err="1">
                <a:latin typeface="Trebuchet MS" panose="020B0603020202020204" pitchFamily="34" charset="0"/>
              </a:rPr>
              <a:t>settore</a:t>
            </a:r>
            <a:r>
              <a:rPr lang="en-US" sz="2800" dirty="0"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latin typeface="Trebuchet MS" panose="020B0603020202020204" pitchFamily="34" charset="0"/>
              </a:rPr>
              <a:t>seminari</a:t>
            </a:r>
            <a:r>
              <a:rPr lang="en-US" sz="2800" dirty="0">
                <a:latin typeface="Trebuchet MS" panose="020B0603020202020204" pitchFamily="34" charset="0"/>
              </a:rPr>
              <a:t>, workshop, …)</a:t>
            </a:r>
            <a:endParaRPr lang="it-IT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47508" r="6360"/>
          <a:stretch/>
        </p:blipFill>
        <p:spPr>
          <a:xfrm>
            <a:off x="0" y="3494313"/>
            <a:ext cx="12192000" cy="2930979"/>
          </a:xfrm>
          <a:prstGeom prst="rect">
            <a:avLst/>
          </a:prstGeom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4674998" y="984515"/>
            <a:ext cx="6886601" cy="11587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6</a:t>
            </a:r>
            <a:r>
              <a:rPr lang="en-US" sz="2400" b="1" baseline="30000" dirty="0">
                <a:solidFill>
                  <a:srgbClr val="1D00FF"/>
                </a:solidFill>
                <a:latin typeface="Trebuchet MS" panose="020B0603020202020204" pitchFamily="34" charset="0"/>
              </a:rPr>
              <a:t>th</a:t>
            </a:r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 Joint Meeting of Agriculture-oriented </a:t>
            </a:r>
          </a:p>
          <a:p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PhD Programs </a:t>
            </a:r>
            <a:r>
              <a:rPr lang="en-US" sz="2400" b="1" dirty="0" err="1">
                <a:solidFill>
                  <a:srgbClr val="1D00FF"/>
                </a:solidFill>
                <a:latin typeface="Trebuchet MS" panose="020B0603020202020204" pitchFamily="34" charset="0"/>
              </a:rPr>
              <a:t>UniCT</a:t>
            </a:r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, </a:t>
            </a:r>
            <a:r>
              <a:rPr lang="en-US" sz="2400" b="1" dirty="0" err="1">
                <a:solidFill>
                  <a:srgbClr val="1D00FF"/>
                </a:solidFill>
                <a:latin typeface="Trebuchet MS" panose="020B0603020202020204" pitchFamily="34" charset="0"/>
              </a:rPr>
              <a:t>UniFG</a:t>
            </a:r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 and </a:t>
            </a:r>
            <a:r>
              <a:rPr lang="en-US" sz="2400" b="1" dirty="0" err="1">
                <a:solidFill>
                  <a:srgbClr val="1D00FF"/>
                </a:solidFill>
                <a:latin typeface="Trebuchet MS" panose="020B0603020202020204" pitchFamily="34" charset="0"/>
              </a:rPr>
              <a:t>UniUD</a:t>
            </a:r>
            <a:endParaRPr lang="en-US" sz="2400" b="1" dirty="0">
              <a:solidFill>
                <a:srgbClr val="1D00FF"/>
              </a:solidFill>
              <a:latin typeface="Trebuchet MS" panose="020B0603020202020204" pitchFamily="34" charset="0"/>
            </a:endParaRPr>
          </a:p>
          <a:p>
            <a:endParaRPr lang="en-US" sz="900" b="1" dirty="0">
              <a:solidFill>
                <a:srgbClr val="1D00FF"/>
              </a:solidFill>
              <a:latin typeface="Trebuchet MS" panose="020B0603020202020204" pitchFamily="34" charset="0"/>
            </a:endParaRPr>
          </a:p>
          <a:p>
            <a:r>
              <a:rPr lang="en-US" sz="1800" b="1" i="1" dirty="0">
                <a:solidFill>
                  <a:srgbClr val="1D00FF"/>
                </a:solidFill>
                <a:latin typeface="Trebuchet MS" panose="020B0603020202020204" pitchFamily="34" charset="0"/>
              </a:rPr>
              <a:t>Gargano National Park, 30 September – 4 October 2024</a:t>
            </a:r>
            <a:endParaRPr lang="it-IT" sz="1800" i="1" dirty="0">
              <a:latin typeface="Trebuchet MS" panose="020B0603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7" r="39866" b="64405"/>
          <a:stretch/>
        </p:blipFill>
        <p:spPr>
          <a:xfrm rot="20948998">
            <a:off x="2220105" y="1381858"/>
            <a:ext cx="2330212" cy="22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 txBox="1">
            <a:spLocks/>
          </p:cNvSpPr>
          <p:nvPr/>
        </p:nvSpPr>
        <p:spPr>
          <a:xfrm>
            <a:off x="4669445" y="944191"/>
            <a:ext cx="6886601" cy="11587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7</a:t>
            </a:r>
            <a:r>
              <a:rPr lang="en-US" sz="2400" b="1" baseline="30000" dirty="0">
                <a:solidFill>
                  <a:srgbClr val="1D00FF"/>
                </a:solidFill>
                <a:latin typeface="Trebuchet MS" panose="020B0603020202020204" pitchFamily="34" charset="0"/>
              </a:rPr>
              <a:t>th</a:t>
            </a:r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 Joint Meeting of Agriculture-oriented </a:t>
            </a:r>
          </a:p>
          <a:p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PhD Programs </a:t>
            </a:r>
            <a:r>
              <a:rPr lang="en-US" sz="2400" b="1" dirty="0" err="1">
                <a:solidFill>
                  <a:srgbClr val="1D00FF"/>
                </a:solidFill>
                <a:latin typeface="Trebuchet MS" panose="020B0603020202020204" pitchFamily="34" charset="0"/>
              </a:rPr>
              <a:t>UniCT</a:t>
            </a:r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, </a:t>
            </a:r>
            <a:r>
              <a:rPr lang="en-US" sz="2400" b="1" dirty="0" err="1">
                <a:solidFill>
                  <a:srgbClr val="1D00FF"/>
                </a:solidFill>
                <a:latin typeface="Trebuchet MS" panose="020B0603020202020204" pitchFamily="34" charset="0"/>
              </a:rPr>
              <a:t>UniFG</a:t>
            </a:r>
            <a:r>
              <a:rPr lang="en-US" sz="2400" b="1" dirty="0">
                <a:solidFill>
                  <a:srgbClr val="1D00FF"/>
                </a:solidFill>
                <a:latin typeface="Trebuchet MS" panose="020B0603020202020204" pitchFamily="34" charset="0"/>
              </a:rPr>
              <a:t> and </a:t>
            </a:r>
            <a:r>
              <a:rPr lang="en-US" sz="2400" b="1" dirty="0" err="1">
                <a:solidFill>
                  <a:srgbClr val="1D00FF"/>
                </a:solidFill>
                <a:latin typeface="Trebuchet MS" panose="020B0603020202020204" pitchFamily="34" charset="0"/>
              </a:rPr>
              <a:t>UniUD</a:t>
            </a:r>
            <a:endParaRPr lang="en-US" sz="2400" b="1" dirty="0">
              <a:solidFill>
                <a:srgbClr val="1D00FF"/>
              </a:solidFill>
              <a:latin typeface="Trebuchet MS" panose="020B0603020202020204" pitchFamily="34" charset="0"/>
            </a:endParaRPr>
          </a:p>
          <a:p>
            <a:endParaRPr lang="en-US" sz="900" b="1" dirty="0">
              <a:solidFill>
                <a:srgbClr val="1D00FF"/>
              </a:solidFill>
              <a:latin typeface="Trebuchet MS" panose="020B0603020202020204" pitchFamily="34" charset="0"/>
            </a:endParaRPr>
          </a:p>
          <a:p>
            <a:r>
              <a:rPr lang="en-US" sz="1800" b="1" i="1" dirty="0">
                <a:solidFill>
                  <a:srgbClr val="1D00FF"/>
                </a:solidFill>
                <a:latin typeface="Trebuchet MS" panose="020B0603020202020204" pitchFamily="34" charset="0"/>
              </a:rPr>
              <a:t>Udine, 30 September – 4 October 2025</a:t>
            </a:r>
            <a:endParaRPr lang="it-IT" sz="1800" i="1" dirty="0">
              <a:latin typeface="Trebuchet MS" panose="020B0603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A69C3E-7D2C-FEA2-012A-6F2E4408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6948">
            <a:off x="1063846" y="1762122"/>
            <a:ext cx="3239076" cy="42036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BFD1C3-F511-2493-147D-AA4DBCC7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8" t="6263" b="12320"/>
          <a:stretch/>
        </p:blipFill>
        <p:spPr>
          <a:xfrm>
            <a:off x="4327501" y="2463875"/>
            <a:ext cx="6886600" cy="38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Eventuale sottotitolo dalla…"/>
          <p:cNvSpPr txBox="1"/>
          <p:nvPr/>
        </p:nvSpPr>
        <p:spPr>
          <a:xfrm>
            <a:off x="4171932" y="3259861"/>
            <a:ext cx="7695245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 hangingPunct="0">
              <a:lnSpc>
                <a:spcPts val="27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50" kern="0" dirty="0">
              <a:solidFill>
                <a:srgbClr val="B3B6B7"/>
              </a:solidFill>
              <a:latin typeface="Work Sans Medium" pitchFamily="2" charset="77"/>
              <a:cs typeface="Helvetica"/>
              <a:sym typeface="Helvetica"/>
            </a:endParaRPr>
          </a:p>
        </p:txBody>
      </p:sp>
      <p:sp>
        <p:nvSpPr>
          <p:cNvPr id="88" name="Udine, 22 settembre 2023"/>
          <p:cNvSpPr txBox="1"/>
          <p:nvPr/>
        </p:nvSpPr>
        <p:spPr>
          <a:xfrm>
            <a:off x="317500" y="6211358"/>
            <a:ext cx="1255152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defTabSz="412750" hangingPunct="0">
              <a:lnSpc>
                <a:spcPts val="950"/>
              </a:lnSpc>
            </a:pPr>
            <a:r>
              <a:rPr sz="800" kern="0" dirty="0">
                <a:latin typeface="Work Sans" pitchFamily="2" charset="77"/>
              </a:rPr>
              <a:t>Udine, </a:t>
            </a:r>
            <a:r>
              <a:rPr lang="it-IT" sz="800" kern="0" dirty="0">
                <a:latin typeface="Work Sans" pitchFamily="2" charset="77"/>
              </a:rPr>
              <a:t> 29</a:t>
            </a:r>
            <a:r>
              <a:rPr sz="800" kern="0" dirty="0">
                <a:latin typeface="Work Sans" pitchFamily="2" charset="77"/>
              </a:rPr>
              <a:t> </a:t>
            </a:r>
            <a:r>
              <a:rPr lang="it-IT" sz="800" kern="0" dirty="0">
                <a:latin typeface="Work Sans" pitchFamily="2" charset="77"/>
              </a:rPr>
              <a:t>APRILE </a:t>
            </a:r>
            <a:r>
              <a:rPr sz="800" kern="0" dirty="0">
                <a:latin typeface="Work Sans" pitchFamily="2" charset="77"/>
              </a:rPr>
              <a:t>202</a:t>
            </a:r>
            <a:r>
              <a:rPr lang="it-IT" sz="800" kern="0" dirty="0">
                <a:latin typeface="Work Sans" pitchFamily="2" charset="77"/>
              </a:rPr>
              <a:t>6</a:t>
            </a:r>
            <a:endParaRPr sz="800" kern="0" dirty="0">
              <a:latin typeface="Work Sans" pitchFamily="2" charset="77"/>
            </a:endParaRPr>
          </a:p>
        </p:txBody>
      </p:sp>
      <p:sp>
        <p:nvSpPr>
          <p:cNvPr id="90" name="Dipartimento di Lingue e Letterature,…"/>
          <p:cNvSpPr txBox="1"/>
          <p:nvPr/>
        </p:nvSpPr>
        <p:spPr>
          <a:xfrm>
            <a:off x="6157913" y="6242389"/>
            <a:ext cx="2814873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defTabSz="412750" hangingPunct="0">
              <a:lnSpc>
                <a:spcPts val="95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sz="800" b="1" kern="0" cap="all" dirty="0">
                <a:solidFill>
                  <a:srgbClr val="FFFFFF"/>
                </a:solidFill>
                <a:latin typeface="Work Sans" pitchFamily="2" charset="77"/>
                <a:sym typeface="WorkSans-Bold"/>
              </a:rPr>
              <a:t>Di</a:t>
            </a:r>
            <a:r>
              <a:rPr lang="it-IT" sz="800" b="1" kern="0" cap="all" dirty="0" err="1">
                <a:solidFill>
                  <a:srgbClr val="FFFFFF"/>
                </a:solidFill>
                <a:latin typeface="Work Sans" pitchFamily="2" charset="77"/>
                <a:sym typeface="WorkSans-Bold"/>
              </a:rPr>
              <a:t>rezione</a:t>
            </a:r>
            <a:r>
              <a:rPr lang="it-IT" sz="800" b="1" kern="0" cap="all" dirty="0">
                <a:solidFill>
                  <a:srgbClr val="FFFFFF"/>
                </a:solidFill>
                <a:latin typeface="Work Sans" pitchFamily="2" charset="77"/>
                <a:sym typeface="WorkSans-Bold"/>
              </a:rPr>
              <a:t> RICERCA, BIBLIOTECHE E TERZA MISSIONE</a:t>
            </a:r>
            <a:endParaRPr sz="800" b="1" kern="0" cap="all" dirty="0">
              <a:solidFill>
                <a:srgbClr val="FFFFFF"/>
              </a:solidFill>
              <a:latin typeface="Work Sans" pitchFamily="2" charset="77"/>
              <a:sym typeface="WorkSans-Bold"/>
            </a:endParaRPr>
          </a:p>
        </p:txBody>
      </p:sp>
      <p:sp>
        <p:nvSpPr>
          <p:cNvPr id="91" name="Linea"/>
          <p:cNvSpPr/>
          <p:nvPr/>
        </p:nvSpPr>
        <p:spPr>
          <a:xfrm>
            <a:off x="344488" y="6219825"/>
            <a:ext cx="1428014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93" name="Linea"/>
          <p:cNvSpPr/>
          <p:nvPr/>
        </p:nvSpPr>
        <p:spPr>
          <a:xfrm>
            <a:off x="6157913" y="6219825"/>
            <a:ext cx="283090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0C80EFE-B5F3-EEA2-2466-665D031C6E19}"/>
              </a:ext>
            </a:extLst>
          </p:cNvPr>
          <p:cNvSpPr txBox="1">
            <a:spLocks/>
          </p:cNvSpPr>
          <p:nvPr/>
        </p:nvSpPr>
        <p:spPr>
          <a:xfrm>
            <a:off x="1230174" y="2546052"/>
            <a:ext cx="9496553" cy="2865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0" marR="0" indent="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2286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4572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6858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9144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11430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13716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16002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1828800" algn="l" defTabSz="1219169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/>
            <a:r>
              <a:rPr lang="it-IT" sz="2800" b="0" kern="0" dirty="0">
                <a:latin typeface="Trebuchet MS" panose="020B0603020202020204" pitchFamily="34" charset="0"/>
              </a:rPr>
              <a:t>https://www.uniud.it/.../scienze-e-biotecnologie-agrarie</a:t>
            </a:r>
            <a:br>
              <a:rPr lang="it-IT" sz="2800" b="0" kern="0" dirty="0">
                <a:latin typeface="Trebuchet MS" panose="020B0603020202020204" pitchFamily="34" charset="0"/>
              </a:rPr>
            </a:br>
            <a:br>
              <a:rPr lang="it-IT" sz="2800" b="0" kern="0" dirty="0">
                <a:latin typeface="Trebuchet MS" panose="020B0603020202020204" pitchFamily="34" charset="0"/>
              </a:rPr>
            </a:br>
            <a:r>
              <a:rPr lang="it-IT" sz="2800" b="0" kern="0" dirty="0">
                <a:latin typeface="Trebuchet MS" panose="020B0603020202020204" pitchFamily="34" charset="0"/>
              </a:rPr>
              <a:t>Coordinatore: prof. Stefano Bovolenta </a:t>
            </a:r>
            <a:r>
              <a:rPr lang="it-IT" sz="2800" b="0" i="1" kern="0" dirty="0">
                <a:latin typeface="Trebuchet MS" panose="020B0603020202020204" pitchFamily="34" charset="0"/>
              </a:rPr>
              <a:t>stefano.bovolenta@uniud.it </a:t>
            </a:r>
            <a:br>
              <a:rPr lang="it-IT" sz="2800" b="0" kern="0" dirty="0">
                <a:latin typeface="Trebuchet MS" panose="020B0603020202020204" pitchFamily="34" charset="0"/>
              </a:rPr>
            </a:br>
            <a:endParaRPr lang="it-IT" sz="2800" b="0" kern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778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9588" y="1676674"/>
            <a:ext cx="7664917" cy="1356359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1D00FF"/>
                </a:solidFill>
                <a:latin typeface="Trebuchet MS" panose="020B0603020202020204" pitchFamily="34" charset="0"/>
              </a:rPr>
              <a:t>Obiettivi dell’Agenda ONU 2030</a:t>
            </a:r>
            <a:br>
              <a:rPr lang="it-IT" sz="36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r>
              <a:rPr lang="it-IT" sz="3600" b="1" dirty="0">
                <a:solidFill>
                  <a:srgbClr val="1D00FF"/>
                </a:solidFill>
                <a:latin typeface="Trebuchet MS" panose="020B0603020202020204" pitchFamily="34" charset="0"/>
              </a:rPr>
              <a:t>per lo Sviluppo Sostenibile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0D5B74B-7468-0642-A78E-83D923ADB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31" b="9647"/>
          <a:stretch/>
        </p:blipFill>
        <p:spPr>
          <a:xfrm>
            <a:off x="2430657" y="3033033"/>
            <a:ext cx="7330686" cy="35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sezione…"/>
          <p:cNvSpPr txBox="1"/>
          <p:nvPr/>
        </p:nvSpPr>
        <p:spPr>
          <a:xfrm>
            <a:off x="4081910" y="1463875"/>
            <a:ext cx="799968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1219169" hangingPunct="0">
              <a:lnSpc>
                <a:spcPts val="4400"/>
              </a:lnSpc>
              <a:defRPr sz="8500" b="1" spc="-170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endParaRPr sz="4250" b="1" kern="0" spc="-85" dirty="0">
              <a:solidFill>
                <a:srgbClr val="FFFFFF"/>
              </a:solidFill>
              <a:latin typeface="Work Sans" pitchFamily="2" charset="77"/>
              <a:sym typeface="WorkSans-Bold"/>
            </a:endParaRPr>
          </a:p>
        </p:txBody>
      </p:sp>
      <p:sp>
        <p:nvSpPr>
          <p:cNvPr id="160" name="Eventuale sottotitolo dalla…"/>
          <p:cNvSpPr txBox="1"/>
          <p:nvPr/>
        </p:nvSpPr>
        <p:spPr>
          <a:xfrm>
            <a:off x="4171933" y="2692596"/>
            <a:ext cx="7695245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 hangingPunct="0">
              <a:lnSpc>
                <a:spcPts val="27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50" kern="0" dirty="0">
              <a:solidFill>
                <a:srgbClr val="B3B6B7"/>
              </a:solidFill>
              <a:latin typeface="Work Sans Medium" pitchFamily="2" charset="77"/>
              <a:cs typeface="Helvetica"/>
              <a:sym typeface="Helvetica"/>
            </a:endParaRPr>
          </a:p>
        </p:txBody>
      </p:sp>
      <p:sp>
        <p:nvSpPr>
          <p:cNvPr id="161" name="Udine, 22 settembre 2023"/>
          <p:cNvSpPr txBox="1"/>
          <p:nvPr/>
        </p:nvSpPr>
        <p:spPr>
          <a:xfrm>
            <a:off x="317500" y="6211359"/>
            <a:ext cx="1226298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defTabSz="412750" hangingPunct="0">
              <a:lnSpc>
                <a:spcPts val="950"/>
              </a:lnSpc>
            </a:pPr>
            <a:r>
              <a:rPr sz="800" kern="0" dirty="0">
                <a:latin typeface="Work Sans" pitchFamily="2" charset="77"/>
              </a:rPr>
              <a:t>Udine, </a:t>
            </a:r>
            <a:r>
              <a:rPr lang="it-IT" sz="800" kern="0" dirty="0">
                <a:latin typeface="Work Sans" pitchFamily="2" charset="77"/>
              </a:rPr>
              <a:t>29</a:t>
            </a:r>
            <a:r>
              <a:rPr sz="800" kern="0" dirty="0">
                <a:latin typeface="Work Sans" pitchFamily="2" charset="77"/>
              </a:rPr>
              <a:t> </a:t>
            </a:r>
            <a:r>
              <a:rPr lang="it-IT" sz="800" kern="0" dirty="0">
                <a:latin typeface="Work Sans" pitchFamily="2" charset="77"/>
              </a:rPr>
              <a:t>APRILE </a:t>
            </a:r>
            <a:r>
              <a:rPr sz="800" kern="0" dirty="0">
                <a:latin typeface="Work Sans" pitchFamily="2" charset="77"/>
              </a:rPr>
              <a:t>202</a:t>
            </a:r>
            <a:r>
              <a:rPr lang="it-IT" sz="800" kern="0" dirty="0">
                <a:latin typeface="Work Sans" pitchFamily="2" charset="77"/>
              </a:rPr>
              <a:t>6</a:t>
            </a:r>
            <a:endParaRPr sz="800" kern="0" dirty="0">
              <a:latin typeface="Work Sans" pitchFamily="2" charset="77"/>
            </a:endParaRPr>
          </a:p>
        </p:txBody>
      </p:sp>
      <p:sp>
        <p:nvSpPr>
          <p:cNvPr id="162" name="Prof. Mario Rossi"/>
          <p:cNvSpPr txBox="1"/>
          <p:nvPr/>
        </p:nvSpPr>
        <p:spPr>
          <a:xfrm>
            <a:off x="4195234" y="6211359"/>
            <a:ext cx="51361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defTabSz="412750" hangingPunct="0">
              <a:lnSpc>
                <a:spcPts val="950"/>
              </a:lnSpc>
            </a:pPr>
            <a:endParaRPr sz="800" kern="0" dirty="0">
              <a:latin typeface="Work Sans" pitchFamily="2" charset="77"/>
            </a:endParaRPr>
          </a:p>
        </p:txBody>
      </p:sp>
      <p:sp>
        <p:nvSpPr>
          <p:cNvPr id="163" name="Dipartimento di Lingue e Letterature,…"/>
          <p:cNvSpPr txBox="1"/>
          <p:nvPr/>
        </p:nvSpPr>
        <p:spPr>
          <a:xfrm>
            <a:off x="6129867" y="6211359"/>
            <a:ext cx="2814873" cy="17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defTabSz="412750" hangingPunct="0">
              <a:lnSpc>
                <a:spcPts val="95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lang="it-IT" sz="800" b="1" kern="0" cap="all">
                <a:solidFill>
                  <a:srgbClr val="FFFFFF"/>
                </a:solidFill>
                <a:latin typeface="Work Sans" pitchFamily="2" charset="77"/>
                <a:sym typeface="WorkSans-Bold"/>
              </a:rPr>
              <a:t>Direzione RICERCA, BIBLIOTECHE E TERZA MISSIONE</a:t>
            </a:r>
            <a:endParaRPr lang="it-IT" sz="800" b="1" kern="0" cap="all" dirty="0">
              <a:solidFill>
                <a:srgbClr val="FFFFFF"/>
              </a:solidFill>
              <a:latin typeface="Work Sans" pitchFamily="2" charset="77"/>
              <a:sym typeface="WorkSans-Bold"/>
            </a:endParaRPr>
          </a:p>
        </p:txBody>
      </p:sp>
      <p:sp>
        <p:nvSpPr>
          <p:cNvPr id="164" name="Linea"/>
          <p:cNvSpPr/>
          <p:nvPr/>
        </p:nvSpPr>
        <p:spPr>
          <a:xfrm>
            <a:off x="344488" y="6219825"/>
            <a:ext cx="1428014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166" name="Linea"/>
          <p:cNvSpPr/>
          <p:nvPr/>
        </p:nvSpPr>
        <p:spPr>
          <a:xfrm flipV="1">
            <a:off x="6157914" y="6219825"/>
            <a:ext cx="2731111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167" name="1"/>
          <p:cNvSpPr txBox="1"/>
          <p:nvPr/>
        </p:nvSpPr>
        <p:spPr>
          <a:xfrm>
            <a:off x="3454121" y="855554"/>
            <a:ext cx="51361" cy="1751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100" b="1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algn="ctr" defTabSz="1219169" hangingPunct="0"/>
            <a:endParaRPr sz="11050" kern="0" dirty="0">
              <a:latin typeface="Work Sans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4B7912-E812-4C3C-B82B-5FED8BF739EF}"/>
              </a:ext>
            </a:extLst>
          </p:cNvPr>
          <p:cNvSpPr txBox="1"/>
          <p:nvPr/>
        </p:nvSpPr>
        <p:spPr>
          <a:xfrm>
            <a:off x="3205781" y="4771345"/>
            <a:ext cx="8209781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it-IT" sz="1400" kern="0" dirty="0">
                <a:solidFill>
                  <a:srgbClr val="FFFFFF"/>
                </a:solidFill>
                <a:latin typeface="Work Sans" pitchFamily="2" charset="0"/>
                <a:sym typeface="Helvetica Neue"/>
              </a:rPr>
              <a:t>Per ulteriori informazioni sulle procedure di ammissione contattare</a:t>
            </a:r>
          </a:p>
          <a:p>
            <a:pPr defTabSz="1219169" hangingPunct="0"/>
            <a:r>
              <a:rPr lang="it-IT" sz="1400" kern="0" dirty="0">
                <a:solidFill>
                  <a:srgbClr val="FFFFFF"/>
                </a:solidFill>
                <a:latin typeface="Work Sans" pitchFamily="2" charset="0"/>
                <a:sym typeface="Helvetica Neue"/>
              </a:rPr>
              <a:t>Direzione ricerca, biblioteche e terza missione - Ufficio formazione per la ricerca</a:t>
            </a:r>
          </a:p>
          <a:p>
            <a:pPr defTabSz="1219169" hangingPunct="0"/>
            <a:r>
              <a:rPr lang="it-IT" sz="1400" kern="0" dirty="0">
                <a:solidFill>
                  <a:srgbClr val="FFFFFF"/>
                </a:solidFill>
                <a:latin typeface="Work Sans" pitchFamily="2" charset="0"/>
                <a:sym typeface="Helvetica Neue"/>
              </a:rPr>
              <a:t>dottorato.rice@uniud.it </a:t>
            </a:r>
          </a:p>
        </p:txBody>
      </p:sp>
      <p:sp>
        <p:nvSpPr>
          <p:cNvPr id="13" name="Titolo presentazione…">
            <a:extLst>
              <a:ext uri="{FF2B5EF4-FFF2-40B4-BE49-F238E27FC236}">
                <a16:creationId xmlns:a16="http://schemas.microsoft.com/office/drawing/2014/main" id="{F04DF812-8E71-4AD2-BCCC-1D44F0775F71}"/>
              </a:ext>
            </a:extLst>
          </p:cNvPr>
          <p:cNvSpPr txBox="1">
            <a:spLocks/>
          </p:cNvSpPr>
          <p:nvPr/>
        </p:nvSpPr>
        <p:spPr>
          <a:xfrm>
            <a:off x="3166371" y="1389029"/>
            <a:ext cx="8700807" cy="3155653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defTabSz="1219169">
              <a:lnSpc>
                <a:spcPts val="4400"/>
              </a:lnSpc>
            </a:pPr>
            <a:r>
              <a:rPr lang="it-IT" sz="3000" kern="0" spc="-85" dirty="0">
                <a:latin typeface="Work Sans" pitchFamily="2" charset="77"/>
              </a:rPr>
              <a:t>Il bando per l’ammissione al corso di dottorato è disponibile al sito:</a:t>
            </a:r>
            <a:br>
              <a:rPr lang="it-IT" sz="3000" kern="0" spc="-85" dirty="0">
                <a:latin typeface="Work Sans" pitchFamily="2" charset="77"/>
              </a:rPr>
            </a:br>
            <a:br>
              <a:rPr lang="it-IT" sz="3000" kern="0" spc="-85" dirty="0">
                <a:latin typeface="Work Sans" pitchFamily="2" charset="77"/>
              </a:rPr>
            </a:br>
            <a:endParaRPr lang="it-IT" sz="3000" kern="0" spc="-85" dirty="0">
              <a:latin typeface="Work Sans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34618D-2FF5-4025-86E3-591375741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81" y="2741326"/>
            <a:ext cx="1752258" cy="17522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14887" y="1710395"/>
            <a:ext cx="7664917" cy="776431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rgbClr val="1D00FF"/>
                </a:solidFill>
                <a:latin typeface="Trebuchet MS" panose="020B0603020202020204" pitchFamily="34" charset="0"/>
              </a:rPr>
              <a:t>di questi si occupa l’agricoltura</a:t>
            </a:r>
          </a:p>
        </p:txBody>
      </p:sp>
      <p:sp>
        <p:nvSpPr>
          <p:cNvPr id="12" name="Freccia a destra 11"/>
          <p:cNvSpPr/>
          <p:nvPr/>
        </p:nvSpPr>
        <p:spPr>
          <a:xfrm rot="8496815">
            <a:off x="4555096" y="2507834"/>
            <a:ext cx="569343" cy="2415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5335495-1D80-C59B-8ED2-9E5C4354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31" b="9647"/>
          <a:stretch/>
        </p:blipFill>
        <p:spPr>
          <a:xfrm>
            <a:off x="2430657" y="3033033"/>
            <a:ext cx="7330686" cy="351329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40B8D5E-A883-414F-837B-D7EE65970322}"/>
              </a:ext>
            </a:extLst>
          </p:cNvPr>
          <p:cNvSpPr/>
          <p:nvPr/>
        </p:nvSpPr>
        <p:spPr>
          <a:xfrm>
            <a:off x="2814887" y="3010896"/>
            <a:ext cx="3306751" cy="1291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6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73E71B1-B209-25D9-EFE4-C81362DFA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31" r="46308" b="9647"/>
          <a:stretch/>
        </p:blipFill>
        <p:spPr>
          <a:xfrm>
            <a:off x="2430657" y="3033033"/>
            <a:ext cx="3935960" cy="351329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3811D54C-5695-E54C-B1C0-82193FD13DC8}"/>
              </a:ext>
            </a:extLst>
          </p:cNvPr>
          <p:cNvSpPr/>
          <p:nvPr/>
        </p:nvSpPr>
        <p:spPr>
          <a:xfrm>
            <a:off x="2789248" y="5108840"/>
            <a:ext cx="3374729" cy="13577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 rot="8496815">
            <a:off x="6592481" y="4725279"/>
            <a:ext cx="569343" cy="2415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circolare a destra 12"/>
          <p:cNvSpPr/>
          <p:nvPr/>
        </p:nvSpPr>
        <p:spPr>
          <a:xfrm>
            <a:off x="1468257" y="3528519"/>
            <a:ext cx="1130061" cy="2199736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ED2F0654-095F-4749-9843-D0F620DA9F50}"/>
              </a:ext>
            </a:extLst>
          </p:cNvPr>
          <p:cNvSpPr txBox="1">
            <a:spLocks/>
          </p:cNvSpPr>
          <p:nvPr/>
        </p:nvSpPr>
        <p:spPr>
          <a:xfrm>
            <a:off x="7262268" y="3492047"/>
            <a:ext cx="4633098" cy="22362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1D00FF"/>
                </a:solidFill>
                <a:latin typeface="Trebuchet MS" panose="020B0603020202020204" pitchFamily="34" charset="0"/>
              </a:rPr>
              <a:t>… tenendo conto del cambiamento climatico e della conservazione della vita sulla terra e nelle acque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4BE4644-3C3C-FDC1-4D2F-6F9744C1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887" y="1710395"/>
            <a:ext cx="7664917" cy="776431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rgbClr val="1D00FF"/>
                </a:solidFill>
                <a:latin typeface="Trebuchet MS" panose="020B0603020202020204" pitchFamily="34" charset="0"/>
              </a:rPr>
              <a:t>di questi si occupa l’agricoltura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091460B-1ECE-9F5C-EC30-058847BC8FFE}"/>
              </a:ext>
            </a:extLst>
          </p:cNvPr>
          <p:cNvSpPr/>
          <p:nvPr/>
        </p:nvSpPr>
        <p:spPr>
          <a:xfrm rot="8496815">
            <a:off x="4555096" y="2507834"/>
            <a:ext cx="569343" cy="2415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25EA634-EECE-5656-F21E-5DD089FD9429}"/>
              </a:ext>
            </a:extLst>
          </p:cNvPr>
          <p:cNvSpPr/>
          <p:nvPr/>
        </p:nvSpPr>
        <p:spPr>
          <a:xfrm>
            <a:off x="2814887" y="3010896"/>
            <a:ext cx="3306751" cy="12919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0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1271464" y="1361088"/>
            <a:ext cx="9643798" cy="5164256"/>
            <a:chOff x="1274101" y="1145064"/>
            <a:chExt cx="9643798" cy="5164256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2"/>
            <a:srcRect t="21979" b="10385"/>
            <a:stretch/>
          </p:blipFill>
          <p:spPr>
            <a:xfrm>
              <a:off x="1274101" y="1268760"/>
              <a:ext cx="9643798" cy="5040560"/>
            </a:xfrm>
            <a:prstGeom prst="rect">
              <a:avLst/>
            </a:prstGeom>
            <a:ln>
              <a:noFill/>
            </a:ln>
            <a:effectLst>
              <a:outerShdw blurRad="469900" dist="50800" dir="72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1" name="CasellaDiTesto 20"/>
            <p:cNvSpPr txBox="1"/>
            <p:nvPr/>
          </p:nvSpPr>
          <p:spPr>
            <a:xfrm>
              <a:off x="8535774" y="1382009"/>
              <a:ext cx="1763606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2050-60: 10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Billion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2" name="Rettangolo 21"/>
            <p:cNvSpPr/>
            <p:nvPr/>
          </p:nvSpPr>
          <p:spPr bwMode="auto">
            <a:xfrm>
              <a:off x="8822939" y="5611097"/>
              <a:ext cx="1800200" cy="58477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e 22"/>
            <p:cNvSpPr/>
            <p:nvPr/>
          </p:nvSpPr>
          <p:spPr bwMode="auto">
            <a:xfrm>
              <a:off x="7706841" y="2276872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817781" y="2180667"/>
              <a:ext cx="2088232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2022: 8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Billion</a:t>
              </a:r>
              <a:endPara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8131069" y="1774356"/>
              <a:ext cx="2088232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2030-40: 9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Billion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6" name="Ovale 25"/>
            <p:cNvSpPr/>
            <p:nvPr/>
          </p:nvSpPr>
          <p:spPr bwMode="auto">
            <a:xfrm>
              <a:off x="8010435" y="1875251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Ovale 26"/>
            <p:cNvSpPr/>
            <p:nvPr/>
          </p:nvSpPr>
          <p:spPr bwMode="auto">
            <a:xfrm>
              <a:off x="8391758" y="1484313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Connettore diritto 27"/>
            <p:cNvCxnSpPr/>
            <p:nvPr/>
          </p:nvCxnSpPr>
          <p:spPr>
            <a:xfrm flipH="1">
              <a:off x="7512302" y="2385675"/>
              <a:ext cx="243433" cy="370595"/>
            </a:xfrm>
            <a:prstGeom prst="line">
              <a:avLst/>
            </a:prstGeom>
            <a:noFill/>
            <a:ln w="142875" cap="flat" cmpd="sng" algn="ctr">
              <a:solidFill>
                <a:schemeClr val="bg1"/>
              </a:solidFill>
              <a:prstDash val="solid"/>
              <a:miter lim="800000"/>
            </a:ln>
            <a:effectLst>
              <a:softEdge rad="25400"/>
            </a:effectLst>
          </p:spPr>
        </p:cxnSp>
        <p:sp>
          <p:nvSpPr>
            <p:cNvPr id="29" name="Ovale 28"/>
            <p:cNvSpPr/>
            <p:nvPr/>
          </p:nvSpPr>
          <p:spPr bwMode="auto">
            <a:xfrm>
              <a:off x="8862784" y="1145064"/>
              <a:ext cx="144016" cy="144016"/>
            </a:xfrm>
            <a:prstGeom prst="ellipse">
              <a:avLst/>
            </a:prstGeom>
            <a:solidFill>
              <a:schemeClr val="bg1"/>
            </a:solidFill>
            <a:ln w="1619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63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vale 29"/>
            <p:cNvSpPr/>
            <p:nvPr/>
          </p:nvSpPr>
          <p:spPr bwMode="auto">
            <a:xfrm>
              <a:off x="7407384" y="2733768"/>
              <a:ext cx="144016" cy="144016"/>
            </a:xfrm>
            <a:prstGeom prst="ellipse">
              <a:avLst/>
            </a:prstGeom>
            <a:solidFill>
              <a:schemeClr val="bg1"/>
            </a:solidFill>
            <a:ln w="133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317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1" name="Connettore diritto 30"/>
            <p:cNvCxnSpPr/>
            <p:nvPr/>
          </p:nvCxnSpPr>
          <p:spPr>
            <a:xfrm flipH="1">
              <a:off x="7268709" y="2382975"/>
              <a:ext cx="487999" cy="757993"/>
            </a:xfrm>
            <a:prstGeom prst="line">
              <a:avLst/>
            </a:prstGeom>
            <a:noFill/>
            <a:ln w="120650" cap="flat" cmpd="sng" algn="ctr">
              <a:solidFill>
                <a:srgbClr val="F92117"/>
              </a:solidFill>
              <a:prstDash val="solid"/>
              <a:miter lim="800000"/>
            </a:ln>
            <a:effectLst>
              <a:softEdge rad="25400"/>
            </a:effectLst>
          </p:spPr>
        </p:cxnSp>
        <p:sp>
          <p:nvSpPr>
            <p:cNvPr id="32" name="Ovale 31"/>
            <p:cNvSpPr/>
            <p:nvPr/>
          </p:nvSpPr>
          <p:spPr bwMode="auto">
            <a:xfrm>
              <a:off x="7435763" y="2684262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e 32"/>
            <p:cNvSpPr/>
            <p:nvPr/>
          </p:nvSpPr>
          <p:spPr bwMode="auto">
            <a:xfrm>
              <a:off x="7190054" y="3068960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vale 33"/>
            <p:cNvSpPr/>
            <p:nvPr/>
          </p:nvSpPr>
          <p:spPr bwMode="auto">
            <a:xfrm>
              <a:off x="5519936" y="4818071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vale 34"/>
            <p:cNvSpPr/>
            <p:nvPr/>
          </p:nvSpPr>
          <p:spPr bwMode="auto">
            <a:xfrm>
              <a:off x="2576572" y="5260574"/>
              <a:ext cx="144016" cy="144016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softEdge rad="190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2618987" y="5333352"/>
              <a:ext cx="2088232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1804: 1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Billion</a:t>
              </a:r>
              <a:endPara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605041" y="4859856"/>
              <a:ext cx="2088232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1927: 2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Billion</a:t>
              </a:r>
              <a:endPara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5542989" y="1767652"/>
              <a:ext cx="2088232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Urban pop.: 60%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3721793" y="4399796"/>
              <a:ext cx="2088232" cy="41001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Urban pop.: 30%</a:t>
              </a:r>
            </a:p>
          </p:txBody>
        </p:sp>
        <p:cxnSp>
          <p:nvCxnSpPr>
            <p:cNvPr id="40" name="Connettore 2 39"/>
            <p:cNvCxnSpPr/>
            <p:nvPr/>
          </p:nvCxnSpPr>
          <p:spPr bwMode="auto">
            <a:xfrm>
              <a:off x="7216678" y="1926053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Connettore 2 40"/>
            <p:cNvCxnSpPr/>
            <p:nvPr/>
          </p:nvCxnSpPr>
          <p:spPr bwMode="auto">
            <a:xfrm>
              <a:off x="5391823" y="4554002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811788F5-E9AD-0AA9-8470-782ED2B6C87C}"/>
              </a:ext>
            </a:extLst>
          </p:cNvPr>
          <p:cNvSpPr/>
          <p:nvPr/>
        </p:nvSpPr>
        <p:spPr>
          <a:xfrm>
            <a:off x="3622767" y="63789"/>
            <a:ext cx="4927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DOTTORATO IN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E BIOTECNOLOGIE AGRARIE</a:t>
            </a:r>
          </a:p>
          <a:p>
            <a:pPr algn="ctr"/>
            <a:endParaRPr lang="it-IT" sz="2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 rot="16200000">
            <a:off x="8474361" y="3433274"/>
            <a:ext cx="5419523" cy="5377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D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</a:rPr>
              <a:t>[ONU, World Population Prospects 2025]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1D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916095" y="1583477"/>
            <a:ext cx="2735830" cy="410016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Demand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for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food</a:t>
            </a:r>
            <a:r>
              <a:rPr lang="it-IT" sz="15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: + 30-60%?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" name="Connettore 2 43"/>
          <p:cNvCxnSpPr/>
          <p:nvPr/>
        </p:nvCxnSpPr>
        <p:spPr bwMode="auto">
          <a:xfrm>
            <a:off x="7596192" y="1743337"/>
            <a:ext cx="5040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312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97217" y="1173196"/>
            <a:ext cx="7275198" cy="515951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Quindi produrre di più e meglio!</a:t>
            </a:r>
            <a:b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r>
              <a:rPr lang="it-IT" sz="4400" b="1" dirty="0">
                <a:solidFill>
                  <a:srgbClr val="1D00FF"/>
                </a:solidFill>
                <a:latin typeface="Trebuchet MS" panose="020B0603020202020204" pitchFamily="34" charset="0"/>
              </a:rPr>
              <a:t>	</a:t>
            </a: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sfida ambiziosa che richiede</a:t>
            </a:r>
            <a:b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	- menti brillanti</a:t>
            </a:r>
            <a:b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	- idee innovative</a:t>
            </a:r>
            <a:b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	- impegno</a:t>
            </a:r>
            <a:b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	- investimenti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06EDC8-E4C6-244A-B4DF-E71E339C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14076">
            <a:off x="1459136" y="1512614"/>
            <a:ext cx="2985517" cy="4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cerchio, diagramma, linea&#10;&#10;Descrizione generata automaticamente">
            <a:extLst>
              <a:ext uri="{FF2B5EF4-FFF2-40B4-BE49-F238E27FC236}">
                <a16:creationId xmlns:a16="http://schemas.microsoft.com/office/drawing/2014/main" id="{609E9136-7A65-1C0F-5108-E990C2647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r="8200"/>
          <a:stretch/>
        </p:blipFill>
        <p:spPr>
          <a:xfrm>
            <a:off x="501681" y="2276475"/>
            <a:ext cx="6849373" cy="2913927"/>
          </a:xfrm>
          <a:prstGeom prst="rect">
            <a:avLst/>
          </a:prstGeom>
        </p:spPr>
      </p:pic>
      <p:sp>
        <p:nvSpPr>
          <p:cNvPr id="19" name="Freccia circolare a destra 18">
            <a:extLst>
              <a:ext uri="{FF2B5EF4-FFF2-40B4-BE49-F238E27FC236}">
                <a16:creationId xmlns:a16="http://schemas.microsoft.com/office/drawing/2014/main" id="{4C0E7F4C-A9B0-747B-5E13-C558C2A81554}"/>
              </a:ext>
            </a:extLst>
          </p:cNvPr>
          <p:cNvSpPr/>
          <p:nvPr/>
        </p:nvSpPr>
        <p:spPr>
          <a:xfrm rot="16200000" flipH="1" flipV="1">
            <a:off x="6084088" y="922918"/>
            <a:ext cx="962542" cy="2285443"/>
          </a:xfrm>
          <a:prstGeom prst="curvedRightArrow">
            <a:avLst>
              <a:gd name="adj1" fmla="val 18459"/>
              <a:gd name="adj2" fmla="val 55331"/>
              <a:gd name="adj3" fmla="val 265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EF629CC-A85F-DCBF-062E-C7849FD92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1" t="16332"/>
          <a:stretch/>
        </p:blipFill>
        <p:spPr>
          <a:xfrm>
            <a:off x="7470474" y="2580660"/>
            <a:ext cx="4520997" cy="279737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534DD5E-0676-DB9D-A4A8-900C230F7C90}"/>
              </a:ext>
            </a:extLst>
          </p:cNvPr>
          <p:cNvSpPr/>
          <p:nvPr/>
        </p:nvSpPr>
        <p:spPr>
          <a:xfrm>
            <a:off x="7390861" y="2580661"/>
            <a:ext cx="1564438" cy="848339"/>
          </a:xfrm>
          <a:prstGeom prst="rect">
            <a:avLst/>
          </a:prstGeom>
          <a:solidFill>
            <a:srgbClr val="FFC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87591DE-5AC6-2B56-6C19-753ACA536C57}"/>
              </a:ext>
            </a:extLst>
          </p:cNvPr>
          <p:cNvSpPr/>
          <p:nvPr/>
        </p:nvSpPr>
        <p:spPr>
          <a:xfrm>
            <a:off x="7390862" y="4107412"/>
            <a:ext cx="2227592" cy="848340"/>
          </a:xfrm>
          <a:prstGeom prst="rect">
            <a:avLst/>
          </a:prstGeom>
          <a:solidFill>
            <a:srgbClr val="FFC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circolare a destra 20">
            <a:extLst>
              <a:ext uri="{FF2B5EF4-FFF2-40B4-BE49-F238E27FC236}">
                <a16:creationId xmlns:a16="http://schemas.microsoft.com/office/drawing/2014/main" id="{4C0E7F4C-A9B0-747B-5E13-C558C2A81554}"/>
              </a:ext>
            </a:extLst>
          </p:cNvPr>
          <p:cNvSpPr/>
          <p:nvPr/>
        </p:nvSpPr>
        <p:spPr>
          <a:xfrm rot="5400000" flipH="1" flipV="1">
            <a:off x="6270994" y="4337372"/>
            <a:ext cx="962542" cy="2285443"/>
          </a:xfrm>
          <a:prstGeom prst="curvedRightArrow">
            <a:avLst>
              <a:gd name="adj1" fmla="val 18459"/>
              <a:gd name="adj2" fmla="val 55331"/>
              <a:gd name="adj3" fmla="val 265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9620264-9D84-B37C-A4B9-E26E49DA9EE3}"/>
              </a:ext>
            </a:extLst>
          </p:cNvPr>
          <p:cNvSpPr/>
          <p:nvPr/>
        </p:nvSpPr>
        <p:spPr>
          <a:xfrm>
            <a:off x="3622767" y="63789"/>
            <a:ext cx="4927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DOTTORATO IN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E BIOTECNOLOGIE AGRARIE</a:t>
            </a:r>
          </a:p>
          <a:p>
            <a:pPr algn="ctr"/>
            <a:endParaRPr lang="it-IT" sz="2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398445" y="489334"/>
            <a:ext cx="7123982" cy="617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Gli ambiti di ricerca proposti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832" r="3061"/>
          <a:stretch/>
        </p:blipFill>
        <p:spPr>
          <a:xfrm>
            <a:off x="317137" y="2419030"/>
            <a:ext cx="4365597" cy="278710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25D7F51-7F9D-2D28-83E4-48E719D3A10F}"/>
              </a:ext>
            </a:extLst>
          </p:cNvPr>
          <p:cNvSpPr txBox="1">
            <a:spLocks/>
          </p:cNvSpPr>
          <p:nvPr/>
        </p:nvSpPr>
        <p:spPr>
          <a:xfrm>
            <a:off x="5151645" y="1950993"/>
            <a:ext cx="6627156" cy="385951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1D00FF"/>
                </a:solidFill>
                <a:latin typeface="Trebuchet MS" panose="020B0603020202020204" pitchFamily="34" charset="0"/>
              </a:rPr>
              <a:t>- Biologia e produzione vegetale</a:t>
            </a:r>
            <a:br>
              <a:rPr lang="it-IT" sz="18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br>
              <a:rPr lang="it-IT" sz="2000" dirty="0"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coltivazioni erbacee e arboree, meccanica agraria, genetica, fisiologia e nutrizione vegetale</a:t>
            </a: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metodi di coltivazione, nutrizione, miglioramento genetico delle piante in una logica di sostenibilità e innovazione tecnologica, resilienza alle variazioni climatiche</a:t>
            </a: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laboratori di base e specializzati, Azienda agraria sperimentale A. Servadei, collaborazioni con enti di ricerca pubblici e privati in Italia e all’estero</a:t>
            </a:r>
          </a:p>
        </p:txBody>
      </p:sp>
    </p:spTree>
    <p:extLst>
      <p:ext uri="{BB962C8B-B14F-4D97-AF65-F5344CB8AC3E}">
        <p14:creationId xmlns:p14="http://schemas.microsoft.com/office/powerpoint/2010/main" val="633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9620264-9D84-B37C-A4B9-E26E49DA9EE3}"/>
              </a:ext>
            </a:extLst>
          </p:cNvPr>
          <p:cNvSpPr/>
          <p:nvPr/>
        </p:nvSpPr>
        <p:spPr>
          <a:xfrm>
            <a:off x="3622767" y="63789"/>
            <a:ext cx="4927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DOTTORATO IN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E BIOTECNOLOGIE AGRARIE</a:t>
            </a:r>
          </a:p>
          <a:p>
            <a:pPr algn="ctr"/>
            <a:endParaRPr lang="it-IT" sz="2000" b="1" dirty="0">
              <a:solidFill>
                <a:srgbClr val="3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424931" y="1691249"/>
            <a:ext cx="2600279" cy="4914650"/>
            <a:chOff x="9763107" y="2425876"/>
            <a:chExt cx="2040682" cy="4208416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3107" y="2425876"/>
              <a:ext cx="2039864" cy="1402805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3"/>
            <a:srcRect l="10164" r="8007"/>
            <a:stretch/>
          </p:blipFill>
          <p:spPr>
            <a:xfrm>
              <a:off x="9763107" y="3828681"/>
              <a:ext cx="2040682" cy="1402805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4"/>
            <a:srcRect l="2966" r="15206"/>
            <a:stretch/>
          </p:blipFill>
          <p:spPr>
            <a:xfrm>
              <a:off x="9763107" y="5231487"/>
              <a:ext cx="2040682" cy="1402805"/>
            </a:xfrm>
            <a:prstGeom prst="rect">
              <a:avLst/>
            </a:prstGeom>
          </p:spPr>
        </p:pic>
      </p:grpSp>
      <p:sp>
        <p:nvSpPr>
          <p:cNvPr id="5" name="Titolo 1">
            <a:extLst>
              <a:ext uri="{FF2B5EF4-FFF2-40B4-BE49-F238E27FC236}">
                <a16:creationId xmlns:a16="http://schemas.microsoft.com/office/drawing/2014/main" id="{864234B5-3439-E946-2A9D-C07CB3A13D21}"/>
              </a:ext>
            </a:extLst>
          </p:cNvPr>
          <p:cNvSpPr txBox="1">
            <a:spLocks/>
          </p:cNvSpPr>
          <p:nvPr/>
        </p:nvSpPr>
        <p:spPr>
          <a:xfrm>
            <a:off x="3588496" y="1941815"/>
            <a:ext cx="8178573" cy="441351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1D00FF"/>
                </a:solidFill>
                <a:latin typeface="Trebuchet MS" panose="020B0603020202020204" pitchFamily="34" charset="0"/>
              </a:rPr>
              <a:t>- Biologia e allevamento animale</a:t>
            </a:r>
            <a:br>
              <a:rPr lang="it-IT" sz="20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br>
              <a:rPr lang="it-IT" sz="2000" b="1" dirty="0">
                <a:solidFill>
                  <a:srgbClr val="1D00FF"/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animali da reddito (ruminanti, suini, avicoli, specie ittiche), animali d’affezione e sportivi (cane, gatto, equidi), fauna</a:t>
            </a: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sistemi di allevamento sostenibili per prodotti di qualità, nutrizione e alimentazione animale, nutrigenomica e biotecnologie riproduttive, fisiologia e patologia veterinaria, interazioni tra animali domestici e fauna</a:t>
            </a: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b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&gt; sperimentazione </a:t>
            </a:r>
            <a:r>
              <a:rPr lang="it-IT" sz="2000" i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in vivo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, in stabulari e impianti per l’acquacoltura autorizzati dal Ministero, e </a:t>
            </a:r>
            <a:r>
              <a:rPr lang="it-IT" sz="2000" i="1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in vitro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, in laboratori attrezzati per simulare molti processi digestivi e metabolici. Sono attive numerose collaborazioni con strutture esterne, pubbliche e private, in Italia e all’estero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8DAF98E-D5B6-17CE-553E-9559F5B1949D}"/>
              </a:ext>
            </a:extLst>
          </p:cNvPr>
          <p:cNvSpPr txBox="1">
            <a:spLocks/>
          </p:cNvSpPr>
          <p:nvPr/>
        </p:nvSpPr>
        <p:spPr>
          <a:xfrm>
            <a:off x="4398445" y="489334"/>
            <a:ext cx="7123982" cy="617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1D00FF"/>
                </a:solidFill>
                <a:latin typeface="Trebuchet MS" panose="020B0603020202020204" pitchFamily="34" charset="0"/>
              </a:rPr>
              <a:t>Gli ambiti di ricerca proposti</a:t>
            </a:r>
          </a:p>
        </p:txBody>
      </p:sp>
    </p:spTree>
    <p:extLst>
      <p:ext uri="{BB962C8B-B14F-4D97-AF65-F5344CB8AC3E}">
        <p14:creationId xmlns:p14="http://schemas.microsoft.com/office/powerpoint/2010/main" val="41861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927</Words>
  <Application>Microsoft Office PowerPoint</Application>
  <PresentationFormat>Widescreen</PresentationFormat>
  <Paragraphs>70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2" baseType="lpstr">
      <vt:lpstr>Arial</vt:lpstr>
      <vt:lpstr>Calibri</vt:lpstr>
      <vt:lpstr>Helvetica</vt:lpstr>
      <vt:lpstr>Helvetica Neue</vt:lpstr>
      <vt:lpstr>Tahoma</vt:lpstr>
      <vt:lpstr>Trebuchet MS</vt:lpstr>
      <vt:lpstr>Verdana</vt:lpstr>
      <vt:lpstr>Work Sans</vt:lpstr>
      <vt:lpstr>Work Sans Medium</vt:lpstr>
      <vt:lpstr>WorkSans-Bold</vt:lpstr>
      <vt:lpstr>21_BasicWhite</vt:lpstr>
      <vt:lpstr>23_BasicWhite</vt:lpstr>
      <vt:lpstr>Open PhD 2026 Presentazione dottorati di ricerca a.a. 2026/27  Dottorato di ricerca in  </vt:lpstr>
      <vt:lpstr>Obiettivi dell’Agenda ONU 2030 per lo Sviluppo Sostenibile</vt:lpstr>
      <vt:lpstr>di questi si occupa l’agricoltura</vt:lpstr>
      <vt:lpstr>di questi si occupa l’agricoltura</vt:lpstr>
      <vt:lpstr>Presentazione standard di PowerPoint</vt:lpstr>
      <vt:lpstr>Quindi produrre di più e meglio!  sfida ambiziosa che richiede  - menti brillanti  - idee innovative  - impegno  - investimenti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progetti per il 42° Ciclo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Mara Bon</dc:creator>
  <cp:lastModifiedBy>Francesca Del Giudice</cp:lastModifiedBy>
  <cp:revision>179</cp:revision>
  <cp:lastPrinted>2021-10-26T07:22:57Z</cp:lastPrinted>
  <dcterms:created xsi:type="dcterms:W3CDTF">2021-10-22T07:46:31Z</dcterms:created>
  <dcterms:modified xsi:type="dcterms:W3CDTF">2026-04-29T08:31:38Z</dcterms:modified>
</cp:coreProperties>
</file>