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82" r:id="rId4"/>
    <p:sldId id="284" r:id="rId5"/>
    <p:sldId id="285" r:id="rId6"/>
    <p:sldId id="286" r:id="rId7"/>
    <p:sldId id="287" r:id="rId8"/>
    <p:sldId id="290" r:id="rId9"/>
    <p:sldId id="289" r:id="rId10"/>
    <p:sldId id="277" r:id="rId11"/>
    <p:sldId id="291" r:id="rId12"/>
    <p:sldId id="292" r:id="rId13"/>
    <p:sldId id="279" r:id="rId14"/>
    <p:sldId id="267" r:id="rId15"/>
    <p:sldId id="294" r:id="rId16"/>
    <p:sldId id="288" r:id="rId17"/>
    <p:sldId id="293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955"/>
    <p:restoredTop sz="94257"/>
  </p:normalViewPr>
  <p:slideViewPr>
    <p:cSldViewPr snapToGrid="0" snapToObjects="1">
      <p:cViewPr>
        <p:scale>
          <a:sx n="41" d="100"/>
          <a:sy n="41" d="100"/>
        </p:scale>
        <p:origin x="10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6447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8A27A-8B8E-EA1A-BD40-36C57A4BE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7AC1998-F2D2-4A35-1E2B-517BC55136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D4C0E00-7980-5457-AC72-9607B5BC69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D0E2ED-198B-32E7-4522-F8B8CA59B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3F4E-71D9-452E-870C-1AEEBAE750A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393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933E8-B838-8F76-047F-F84E98973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E066F17-76AF-32A6-F180-B015F083F0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AF069C2-CED4-6141-CC38-C2690A1EBD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5565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3F4E-71D9-452E-870C-1AEEBAE750A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906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3F4E-71D9-452E-870C-1AEEBAE750A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906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3F4E-71D9-452E-870C-1AEEBAE750A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906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3F4E-71D9-452E-870C-1AEEBAE750A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906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ABB57-C150-2AAF-EC15-97CC26EBF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E07F35D-90EA-BB37-056F-C76B7E4781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EDE59B7-4A84-2421-AAA6-494BB1C82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945C1EA-1A24-08CC-6C15-ABED35817C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3F4E-71D9-452E-870C-1AEEBAE750A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3247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3F4E-71D9-452E-870C-1AEEBAE750A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906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3F4E-71D9-452E-870C-1AEEBAE750A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90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pertina-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presentazione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pertina-bian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presentazion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r>
              <a:t>Titolo presentazione</a:t>
            </a:r>
          </a:p>
        </p:txBody>
      </p:sp>
      <p:pic>
        <p:nvPicPr>
          <p:cNvPr id="21" name="logo-universita-blu.png" descr="logo-universita-bl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83" y="556739"/>
            <a:ext cx="5628152" cy="2044588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CFDD-5E65-4A0F-AF4D-67455ED43C50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991788" y="13076008"/>
            <a:ext cx="387928" cy="379591"/>
          </a:xfrm>
        </p:spPr>
        <p:txBody>
          <a:bodyPr/>
          <a:lstStyle/>
          <a:p>
            <a:fld id="{7FDA4C64-150A-4121-A9ED-3B1336420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33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CFDD-5E65-4A0F-AF4D-67455ED43C50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991788" y="13076008"/>
            <a:ext cx="387928" cy="379591"/>
          </a:xfrm>
        </p:spPr>
        <p:txBody>
          <a:bodyPr/>
          <a:lstStyle/>
          <a:p>
            <a:fld id="{7FDA4C64-150A-4121-A9ED-3B1336420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94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pertina-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presentazione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7073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pertina-bian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presentazion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r>
              <a:t>Titolo presentazione</a:t>
            </a:r>
          </a:p>
        </p:txBody>
      </p:sp>
      <p:pic>
        <p:nvPicPr>
          <p:cNvPr id="21" name="logo-universita-blu.png" descr="logo-universita-bl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84" y="556740"/>
            <a:ext cx="5628152" cy="2044588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988270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zione-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logo-uniud-bianco.png" descr="logo-uniud-bianc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84" y="613665"/>
            <a:ext cx="3075600" cy="658262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808431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66112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8374191" y="2346391"/>
            <a:ext cx="15329833" cy="631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 presentazione</a:t>
            </a:r>
          </a:p>
        </p:txBody>
      </p:sp>
      <p:pic>
        <p:nvPicPr>
          <p:cNvPr id="3" name="logo-universita-bianco.png" descr="logo-universita-bianc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883" y="556739"/>
            <a:ext cx="5628152" cy="204458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</p:sldLayoutIdLst>
  <p:transition spd="med"/>
  <p:txStyles>
    <p:titleStyle>
      <a:lvl1pPr marL="0" marR="0" indent="0" algn="l" defTabSz="2438338" rtl="0" eaLnBrk="1" latinLnBrk="0" hangingPunct="1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1pPr>
      <a:lvl2pPr marL="0" marR="0" indent="457200" algn="l" defTabSz="2438338" rtl="0" eaLnBrk="1" latinLnBrk="0" hangingPunct="1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2pPr>
      <a:lvl3pPr marL="0" marR="0" indent="914400" algn="l" defTabSz="2438338" rtl="0" eaLnBrk="1" latinLnBrk="0" hangingPunct="1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3pPr>
      <a:lvl4pPr marL="0" marR="0" indent="1371600" algn="l" defTabSz="2438338" rtl="0" eaLnBrk="1" latinLnBrk="0" hangingPunct="1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4pPr>
      <a:lvl5pPr marL="0" marR="0" indent="1828800" algn="l" defTabSz="2438338" rtl="0" eaLnBrk="1" latinLnBrk="0" hangingPunct="1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5pPr>
      <a:lvl6pPr marL="0" marR="0" indent="2286000" algn="l" defTabSz="2438338" rtl="0" eaLnBrk="1" latinLnBrk="0" hangingPunct="1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6pPr>
      <a:lvl7pPr marL="0" marR="0" indent="2743200" algn="l" defTabSz="2438338" rtl="0" eaLnBrk="1" latinLnBrk="0" hangingPunct="1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7pPr>
      <a:lvl8pPr marL="0" marR="0" indent="3200400" algn="l" defTabSz="2438338" rtl="0" eaLnBrk="1" latinLnBrk="0" hangingPunct="1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8pPr>
      <a:lvl9pPr marL="0" marR="0" indent="3657600" algn="l" defTabSz="2438338" rtl="0" eaLnBrk="1" latinLnBrk="0" hangingPunct="1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9pPr>
    </p:titleStyle>
    <p:bodyStyle>
      <a:lvl1pPr marL="0" marR="0" indent="0" algn="l" defTabSz="825500" rtl="0" eaLnBrk="1" latinLnBrk="0" hangingPunct="1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1pPr>
      <a:lvl2pPr marL="0" marR="0" indent="457200" algn="l" defTabSz="825500" rtl="0" eaLnBrk="1" latinLnBrk="0" hangingPunct="1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914400" algn="l" defTabSz="825500" rtl="0" eaLnBrk="1" latinLnBrk="0" hangingPunct="1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1371600" algn="l" defTabSz="825500" rtl="0" eaLnBrk="1" latinLnBrk="0" hangingPunct="1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1828800" algn="l" defTabSz="825500" rtl="0" eaLnBrk="1" latinLnBrk="0" hangingPunct="1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2286000" algn="l" defTabSz="825500" rtl="0" eaLnBrk="1" latinLnBrk="0" hangingPunct="1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2743200" algn="l" defTabSz="825500" rtl="0" eaLnBrk="1" latinLnBrk="0" hangingPunct="1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3200400" algn="l" defTabSz="825500" rtl="0" eaLnBrk="1" latinLnBrk="0" hangingPunct="1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3657600" algn="l" defTabSz="825500" rtl="0" eaLnBrk="1" latinLnBrk="0" hangingPunct="1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8374191" y="2346393"/>
            <a:ext cx="15329834" cy="6311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 presentazione</a:t>
            </a:r>
          </a:p>
        </p:txBody>
      </p:sp>
      <p:pic>
        <p:nvPicPr>
          <p:cNvPr id="3" name="logo-universita-bianco.png" descr="logo-universita-bianc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884" y="556740"/>
            <a:ext cx="5628152" cy="204458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01343" y="7223191"/>
            <a:ext cx="21971002" cy="1905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43177" y="13076009"/>
            <a:ext cx="423193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14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med"/>
  <p:txStyles>
    <p:titleStyle>
      <a:lvl1pPr marL="0" marR="0" indent="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1pPr>
      <a:lvl2pPr marL="0" marR="0" indent="4572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2pPr>
      <a:lvl3pPr marL="0" marR="0" indent="9144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3pPr>
      <a:lvl4pPr marL="0" marR="0" indent="13716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4pPr>
      <a:lvl5pPr marL="0" marR="0" indent="18288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5pPr>
      <a:lvl6pPr marL="0" marR="0" indent="22860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6pPr>
      <a:lvl7pPr marL="0" marR="0" indent="27432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7pPr>
      <a:lvl8pPr marL="0" marR="0" indent="32004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8pPr>
      <a:lvl9pPr marL="0" marR="0" indent="36576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9pPr>
    </p:titleStyle>
    <p:bodyStyle>
      <a:lvl1pPr marL="0" marR="0" indent="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1pPr>
      <a:lvl2pPr marL="0" marR="0" indent="4572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9144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13716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18288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22860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27432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32004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36576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Guglielmo.Feltrin@uniud.it" TargetMode="External"/><Relationship Id="rId2" Type="http://schemas.openxmlformats.org/officeDocument/2006/relationships/hyperlink" Target="mailto:Marina.Cobal@uniud.i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olo presentazione…"/>
          <p:cNvSpPr txBox="1">
            <a:spLocks noGrp="1"/>
          </p:cNvSpPr>
          <p:nvPr>
            <p:ph type="ctrTitle"/>
          </p:nvPr>
        </p:nvSpPr>
        <p:spPr>
          <a:xfrm>
            <a:off x="3545002" y="3565925"/>
            <a:ext cx="20189351" cy="6311305"/>
          </a:xfrm>
          <a:prstGeom prst="rect">
            <a:avLst/>
          </a:prstGeom>
        </p:spPr>
        <p:txBody>
          <a:bodyPr/>
          <a:lstStyle/>
          <a:p>
            <a:r>
              <a:rPr lang="it-IT" dirty="0">
                <a:latin typeface="Work Sans" pitchFamily="2" charset="77"/>
              </a:rPr>
              <a:t>Open PhD 2026</a:t>
            </a:r>
            <a:br>
              <a:rPr lang="it-IT" dirty="0">
                <a:latin typeface="Work Sans" pitchFamily="2" charset="77"/>
              </a:rPr>
            </a:br>
            <a:br>
              <a:rPr lang="it-IT" dirty="0">
                <a:latin typeface="Work Sans" pitchFamily="2" charset="77"/>
              </a:rPr>
            </a:br>
            <a:r>
              <a:rPr lang="it-IT" sz="6000" dirty="0">
                <a:latin typeface="Work Sans" pitchFamily="2" charset="77"/>
              </a:rPr>
              <a:t>Presentazione dottorati di ricerca </a:t>
            </a:r>
            <a:r>
              <a:rPr lang="it-IT" sz="6000" dirty="0" err="1">
                <a:latin typeface="Work Sans" pitchFamily="2" charset="77"/>
              </a:rPr>
              <a:t>a.a</a:t>
            </a:r>
            <a:r>
              <a:rPr lang="it-IT" sz="6000" dirty="0">
                <a:latin typeface="Work Sans" pitchFamily="2" charset="77"/>
              </a:rPr>
              <a:t>. 2026/27</a:t>
            </a:r>
            <a:br>
              <a:rPr lang="it-IT" sz="6000" dirty="0">
                <a:latin typeface="Work Sans" pitchFamily="2" charset="77"/>
              </a:rPr>
            </a:br>
            <a:br>
              <a:rPr lang="it-IT" sz="6000" dirty="0">
                <a:latin typeface="Work Sans" pitchFamily="2" charset="77"/>
              </a:rPr>
            </a:br>
            <a:r>
              <a:rPr lang="it-IT" sz="6000" dirty="0">
                <a:latin typeface="Work Sans" pitchFamily="2" charset="77"/>
              </a:rPr>
              <a:t>Dottorato di ricerca in Scienze Matematiche e Fisiche</a:t>
            </a:r>
            <a:endParaRPr sz="6000" dirty="0">
              <a:latin typeface="Work Sans" pitchFamily="2" charset="77"/>
            </a:endParaRPr>
          </a:p>
        </p:txBody>
      </p:sp>
      <p:sp>
        <p:nvSpPr>
          <p:cNvPr id="87" name="Eventuale sottotitolo dalla…"/>
          <p:cNvSpPr txBox="1"/>
          <p:nvPr/>
        </p:nvSpPr>
        <p:spPr>
          <a:xfrm>
            <a:off x="8343863" y="6519722"/>
            <a:ext cx="15390490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lnSpc>
                <a:spcPts val="5400"/>
              </a:lnSpc>
              <a:defRPr sz="5100">
                <a:solidFill>
                  <a:srgbClr val="B3B6B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latin typeface="Work Sans Medium" pitchFamily="2" charset="77"/>
            </a:endParaRPr>
          </a:p>
        </p:txBody>
      </p:sp>
      <p:sp>
        <p:nvSpPr>
          <p:cNvPr id="88" name="Udine, 22 settembre 2023"/>
          <p:cNvSpPr txBox="1"/>
          <p:nvPr/>
        </p:nvSpPr>
        <p:spPr>
          <a:xfrm>
            <a:off x="635000" y="12422716"/>
            <a:ext cx="2527936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r>
              <a:rPr dirty="0">
                <a:latin typeface="Work Sans" pitchFamily="2" charset="77"/>
              </a:rPr>
              <a:t>Udine, </a:t>
            </a:r>
            <a:r>
              <a:rPr lang="it-IT">
                <a:latin typeface="Work Sans" pitchFamily="2" charset="77"/>
              </a:rPr>
              <a:t> 29 APRILE </a:t>
            </a:r>
            <a:r>
              <a:rPr dirty="0">
                <a:latin typeface="Work Sans" pitchFamily="2" charset="77"/>
              </a:rPr>
              <a:t>202</a:t>
            </a:r>
            <a:r>
              <a:rPr lang="it-IT" dirty="0">
                <a:latin typeface="Work Sans" pitchFamily="2" charset="77"/>
              </a:rPr>
              <a:t>6</a:t>
            </a:r>
            <a:endParaRPr dirty="0">
              <a:latin typeface="Work Sans" pitchFamily="2" charset="77"/>
            </a:endParaRPr>
          </a:p>
        </p:txBody>
      </p:sp>
      <p:sp>
        <p:nvSpPr>
          <p:cNvPr id="90" name="Dipartimento di Lingue e Letterature,…"/>
          <p:cNvSpPr txBox="1"/>
          <p:nvPr/>
        </p:nvSpPr>
        <p:spPr>
          <a:xfrm>
            <a:off x="12315825" y="12484778"/>
            <a:ext cx="5661806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pPr>
            <a:r>
              <a:rPr b="1" dirty="0">
                <a:latin typeface="Work Sans" pitchFamily="2" charset="77"/>
              </a:rPr>
              <a:t>Di</a:t>
            </a:r>
            <a:r>
              <a:rPr lang="it-IT" b="1" dirty="0" err="1">
                <a:latin typeface="Work Sans" pitchFamily="2" charset="77"/>
              </a:rPr>
              <a:t>rezione</a:t>
            </a:r>
            <a:r>
              <a:rPr lang="it-IT" b="1" dirty="0">
                <a:latin typeface="Work Sans" pitchFamily="2" charset="77"/>
              </a:rPr>
              <a:t> RICERCA, BIBLIOTECHE E TERZA MISSIONE</a:t>
            </a:r>
            <a:endParaRPr b="1" dirty="0">
              <a:latin typeface="Work Sans" pitchFamily="2" charset="77"/>
            </a:endParaRPr>
          </a:p>
        </p:txBody>
      </p:sp>
      <p:sp>
        <p:nvSpPr>
          <p:cNvPr id="91" name="Linea"/>
          <p:cNvSpPr/>
          <p:nvPr/>
        </p:nvSpPr>
        <p:spPr>
          <a:xfrm>
            <a:off x="688975" y="12439650"/>
            <a:ext cx="2856027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/>
          </a:p>
        </p:txBody>
      </p:sp>
      <p:sp>
        <p:nvSpPr>
          <p:cNvPr id="93" name="Linea"/>
          <p:cNvSpPr/>
          <p:nvPr/>
        </p:nvSpPr>
        <p:spPr>
          <a:xfrm>
            <a:off x="12315825" y="12439650"/>
            <a:ext cx="5661806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988540" y="4164723"/>
            <a:ext cx="22968122" cy="8504753"/>
          </a:xfrm>
        </p:spPr>
        <p:txBody>
          <a:bodyPr numCol="2">
            <a:noAutofit/>
          </a:bodyPr>
          <a:lstStyle/>
          <a:p>
            <a:pPr fontAlgn="ctr">
              <a:lnSpc>
                <a:spcPct val="100000"/>
              </a:lnSpc>
              <a:spcBef>
                <a:spcPts val="400"/>
              </a:spcBef>
            </a:pP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Giovanni Bellettini - Mathematical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analysis</a:t>
            </a:r>
            <a:endParaRPr lang="it-IT" sz="4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fontAlgn="ctr">
              <a:lnSpc>
                <a:spcPct val="100000"/>
              </a:lnSpc>
              <a:spcBef>
                <a:spcPts val="400"/>
              </a:spcBef>
            </a:pP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Dimitri Breda -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Numerical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analysis</a:t>
            </a:r>
            <a:endParaRPr lang="it-IT" sz="4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fontAlgn="ctr">
              <a:lnSpc>
                <a:spcPct val="100000"/>
              </a:lnSpc>
              <a:spcBef>
                <a:spcPts val="400"/>
              </a:spcBef>
            </a:pP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Diego Cattaruzza - Operations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research</a:t>
            </a:r>
            <a:endParaRPr lang="it-IT" sz="4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fontAlgn="ctr">
              <a:lnSpc>
                <a:spcPct val="100000"/>
              </a:lnSpc>
              <a:spcBef>
                <a:spcPts val="400"/>
              </a:spcBef>
            </a:pP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Sara Ceschia - Operations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research</a:t>
            </a:r>
            <a:endParaRPr lang="it-IT" sz="4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fontAlgn="ctr">
              <a:lnSpc>
                <a:spcPct val="100000"/>
              </a:lnSpc>
              <a:spcBef>
                <a:spcPts val="400"/>
              </a:spcBef>
            </a:pP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Pietro Corvaja -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Geometry</a:t>
            </a:r>
            <a:endParaRPr lang="it-IT" sz="4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fontAlgn="ctr">
              <a:lnSpc>
                <a:spcPct val="100000"/>
              </a:lnSpc>
              <a:spcBef>
                <a:spcPts val="400"/>
              </a:spcBef>
            </a:pP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Pietro De Poi -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Geometry</a:t>
            </a:r>
            <a:endParaRPr lang="it-IT" sz="4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fontAlgn="ctr">
              <a:lnSpc>
                <a:spcPct val="100000"/>
              </a:lnSpc>
              <a:spcBef>
                <a:spcPts val="400"/>
              </a:spcBef>
            </a:pP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Vincenzo Dimonte - Mathematical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logic</a:t>
            </a:r>
            <a:endParaRPr lang="it-IT" sz="4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fontAlgn="ctr">
              <a:lnSpc>
                <a:spcPct val="100000"/>
              </a:lnSpc>
              <a:spcBef>
                <a:spcPts val="400"/>
              </a:spcBef>
            </a:pP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Guglielmo Feltrin - Mathematical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analysis</a:t>
            </a:r>
            <a:endParaRPr lang="it-IT" sz="4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fontAlgn="ctr">
              <a:lnSpc>
                <a:spcPct val="100000"/>
              </a:lnSpc>
              <a:spcBef>
                <a:spcPts val="400"/>
              </a:spcBef>
            </a:pP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Lorenzo Freddi - Mathematical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analysis</a:t>
            </a:r>
            <a:endParaRPr lang="it-IT" sz="4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fontAlgn="ctr">
              <a:lnSpc>
                <a:spcPct val="100000"/>
              </a:lnSpc>
              <a:spcBef>
                <a:spcPts val="400"/>
              </a:spcBef>
            </a:pP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Paolo Gidoni - Mathematical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physics</a:t>
            </a:r>
            <a:endParaRPr lang="it-IT" sz="4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fontAlgn="ctr">
              <a:lnSpc>
                <a:spcPct val="100000"/>
              </a:lnSpc>
              <a:spcBef>
                <a:spcPts val="400"/>
              </a:spcBef>
            </a:pP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Anna Giordano Bruno - Algebra</a:t>
            </a:r>
          </a:p>
          <a:p>
            <a:pPr fontAlgn="ctr">
              <a:lnSpc>
                <a:spcPct val="100000"/>
              </a:lnSpc>
              <a:spcBef>
                <a:spcPts val="400"/>
              </a:spcBef>
            </a:pP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Aleks Jevnikar - Mathematical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analysis</a:t>
            </a:r>
            <a:endParaRPr lang="it-IT" sz="4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fontAlgn="ctr">
              <a:lnSpc>
                <a:spcPct val="100000"/>
              </a:lnSpc>
              <a:spcBef>
                <a:spcPts val="400"/>
              </a:spcBef>
            </a:pP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Mario Mainardis - Algebra</a:t>
            </a:r>
          </a:p>
          <a:p>
            <a:pPr fontAlgn="ctr">
              <a:lnSpc>
                <a:spcPct val="100000"/>
              </a:lnSpc>
              <a:spcBef>
                <a:spcPts val="400"/>
              </a:spcBef>
            </a:pP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Alberto Marcone - Mathematical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logic</a:t>
            </a:r>
            <a:endParaRPr lang="it-IT" sz="4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fontAlgn="ctr">
              <a:lnSpc>
                <a:spcPct val="100000"/>
              </a:lnSpc>
              <a:spcBef>
                <a:spcPts val="400"/>
              </a:spcBef>
            </a:pP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Roberta Musina - Mathematical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analysis</a:t>
            </a:r>
            <a:endParaRPr lang="it-IT" sz="4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fontAlgn="ctr">
              <a:lnSpc>
                <a:spcPct val="100000"/>
              </a:lnSpc>
              <a:spcBef>
                <a:spcPts val="400"/>
              </a:spcBef>
            </a:pP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Dario Spirito - Algebra</a:t>
            </a:r>
          </a:p>
          <a:p>
            <a:pPr fontAlgn="ctr">
              <a:lnSpc>
                <a:spcPct val="100000"/>
              </a:lnSpc>
              <a:spcBef>
                <a:spcPts val="400"/>
              </a:spcBef>
            </a:pP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Rodica Toader - Mathematical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analysis</a:t>
            </a:r>
            <a:endParaRPr lang="it-IT" sz="4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fontAlgn="ctr">
              <a:lnSpc>
                <a:spcPct val="100000"/>
              </a:lnSpc>
              <a:spcBef>
                <a:spcPts val="400"/>
              </a:spcBef>
            </a:pP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Stefano Urbinati -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Geometry</a:t>
            </a:r>
            <a:endParaRPr lang="it-IT" sz="4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fontAlgn="ctr">
              <a:lnSpc>
                <a:spcPct val="100000"/>
              </a:lnSpc>
              <a:spcBef>
                <a:spcPts val="400"/>
              </a:spcBef>
            </a:pP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Rossana Vermiglio -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Numerical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analysis</a:t>
            </a:r>
            <a:endParaRPr lang="it-IT" sz="4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F558825C-AA32-35D1-725D-5BA7D5C86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945" y="1046524"/>
            <a:ext cx="13106055" cy="1216616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Supervisors</a:t>
            </a:r>
            <a:r>
              <a:rPr lang="it-IT" dirty="0"/>
              <a:t>: </a:t>
            </a:r>
            <a:r>
              <a:rPr lang="it-IT" dirty="0" err="1"/>
              <a:t>Mathematics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232826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0772D-E10A-7A59-1772-192618BDF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EAEA9234-E876-723B-21B8-0FBE2CD1B7E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51034" y="4492121"/>
            <a:ext cx="22281931" cy="4156579"/>
          </a:xfrm>
        </p:spPr>
        <p:txBody>
          <a:bodyPr>
            <a:noAutofit/>
          </a:bodyPr>
          <a:lstStyle/>
          <a:p>
            <a:pPr fontAlgn="ctr">
              <a:lnSpc>
                <a:spcPct val="100000"/>
              </a:lnSpc>
            </a:pP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Michela Battauz -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Statistics</a:t>
            </a:r>
            <a:endParaRPr lang="it-IT" sz="4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fontAlgn="ctr">
              <a:lnSpc>
                <a:spcPct val="100000"/>
              </a:lnSpc>
            </a:pP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Gianni Bosi - Mathematical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methods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for economy,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finance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and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actuarial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sciences</a:t>
            </a:r>
          </a:p>
          <a:p>
            <a:pPr fontAlgn="ctr">
              <a:lnSpc>
                <a:spcPct val="100000"/>
              </a:lnSpc>
            </a:pP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Valentina Mameli -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Statistics</a:t>
            </a:r>
            <a:endParaRPr lang="it-IT" sz="4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fontAlgn="ctr">
              <a:lnSpc>
                <a:spcPct val="100000"/>
              </a:lnSpc>
            </a:pP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Andrea Molent - Mathematical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methods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for economy,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finance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and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actuarial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sciences</a:t>
            </a:r>
          </a:p>
          <a:p>
            <a:pPr fontAlgn="ctr">
              <a:lnSpc>
                <a:spcPct val="100000"/>
              </a:lnSpc>
            </a:pP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Antonino Zanette - Mathematical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methods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for economy,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finance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and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actuarial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sciences</a:t>
            </a:r>
          </a:p>
          <a:p>
            <a:pPr fontAlgn="ctr">
              <a:lnSpc>
                <a:spcPct val="100000"/>
              </a:lnSpc>
            </a:pPr>
            <a:endParaRPr lang="it-IT" sz="44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3993CE0D-C9F1-34C5-2BFC-41C6A25DB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0" y="977944"/>
            <a:ext cx="13106055" cy="1216616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Supervisors</a:t>
            </a:r>
            <a:r>
              <a:rPr lang="it-IT" dirty="0"/>
              <a:t>: </a:t>
            </a:r>
            <a:r>
              <a:rPr lang="it-IT" dirty="0" err="1"/>
              <a:t>Statistics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688530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2475BDE6-F55D-784C-B540-1AFA1438B20A}"/>
              </a:ext>
            </a:extLst>
          </p:cNvPr>
          <p:cNvSpPr txBox="1">
            <a:spLocks/>
          </p:cNvSpPr>
          <p:nvPr/>
        </p:nvSpPr>
        <p:spPr>
          <a:xfrm>
            <a:off x="12675822" y="1229991"/>
            <a:ext cx="11708178" cy="1216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433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1pPr>
            <a:lvl2pPr marL="0" marR="0" indent="4572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2pPr>
            <a:lvl3pPr marL="0" marR="0" indent="9144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3pPr>
            <a:lvl4pPr marL="0" marR="0" indent="13716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4pPr>
            <a:lvl5pPr marL="0" marR="0" indent="18288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5pPr>
            <a:lvl6pPr marL="0" marR="0" indent="22860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6pPr>
            <a:lvl7pPr marL="0" marR="0" indent="27432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7pPr>
            <a:lvl8pPr marL="0" marR="0" indent="32004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8pPr>
            <a:lvl9pPr marL="0" marR="0" indent="36576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9pPr>
          </a:lstStyle>
          <a:p>
            <a:pPr hangingPunct="1"/>
            <a:r>
              <a:rPr lang="it-IT" sz="7700" dirty="0" err="1"/>
              <a:t>Supervisors</a:t>
            </a:r>
            <a:r>
              <a:rPr lang="it-IT" sz="7700" dirty="0"/>
              <a:t>: </a:t>
            </a:r>
            <a:r>
              <a:rPr lang="it-IT" sz="7700" dirty="0" err="1"/>
              <a:t>Physics</a:t>
            </a:r>
            <a:endParaRPr lang="it-IT" sz="77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88AD087-975E-3DBC-1C2A-2408A32A55B6}"/>
              </a:ext>
            </a:extLst>
          </p:cNvPr>
          <p:cNvSpPr txBox="1"/>
          <p:nvPr/>
        </p:nvSpPr>
        <p:spPr>
          <a:xfrm>
            <a:off x="762000" y="4441954"/>
            <a:ext cx="23622000" cy="60016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Stefano Ansoldi: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Cosmology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and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Astrophysics</a:t>
            </a:r>
            <a:endParaRPr lang="it-IT" sz="4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algn="l"/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Marina Cobal: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Particle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Physics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Renewable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Energies</a:t>
            </a:r>
          </a:p>
          <a:p>
            <a:pPr algn="l"/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Federico Fogolari: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Molecular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Modeling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Structural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Biology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Biomolecular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Simulations</a:t>
            </a:r>
            <a:endParaRPr lang="it-IT" sz="4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algn="l"/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Paolo Giannozzi: Struttura della materia, Nanotecnologie</a:t>
            </a:r>
          </a:p>
          <a:p>
            <a:pPr algn="l"/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Gilberto Giugliarelli: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Semiconductor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based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Detectors Development</a:t>
            </a:r>
          </a:p>
          <a:p>
            <a:pPr algn="l"/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Alberto Gola: Development of silicon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photodetectors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ionizing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rad. Detectors</a:t>
            </a:r>
          </a:p>
          <a:p>
            <a:pPr algn="l"/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Simone Monzani: X-ray and High-Energy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Astrophysics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Semiconductor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based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Detectors</a:t>
            </a:r>
          </a:p>
          <a:p>
            <a:pPr algn="l"/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Daniele Pranzetti: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Cosmology</a:t>
            </a:r>
            <a:endParaRPr lang="it-IT" sz="4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397653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1849820" y="3747407"/>
            <a:ext cx="21578591" cy="2811235"/>
          </a:xfrm>
        </p:spPr>
        <p:txBody>
          <a:bodyPr>
            <a:noAutofit/>
          </a:bodyPr>
          <a:lstStyle/>
          <a:p>
            <a:pPr algn="l"/>
            <a:r>
              <a:rPr lang="it-IT" sz="4800" b="1" dirty="0">
                <a:solidFill>
                  <a:srgbClr val="FF0000"/>
                </a:solidFill>
                <a:latin typeface="+mn-lt"/>
              </a:rPr>
              <a:t>1st </a:t>
            </a:r>
            <a:r>
              <a:rPr lang="it-IT" sz="4800" b="1" dirty="0" err="1">
                <a:solidFill>
                  <a:srgbClr val="FF0000"/>
                </a:solidFill>
                <a:latin typeface="+mn-lt"/>
              </a:rPr>
              <a:t>year</a:t>
            </a:r>
            <a:endParaRPr lang="it-IT" sz="4800" b="1" dirty="0">
              <a:solidFill>
                <a:srgbClr val="FF0000"/>
              </a:solidFill>
              <a:latin typeface="+mn-lt"/>
            </a:endParaRPr>
          </a:p>
          <a:p>
            <a:pPr marL="914400" indent="-914400" algn="l">
              <a:buFont typeface="Arial" panose="020B0604020202020204" pitchFamily="34" charset="0"/>
              <a:buChar char="•"/>
            </a:pPr>
            <a:r>
              <a:rPr lang="it-IT" sz="4800" dirty="0" err="1">
                <a:solidFill>
                  <a:schemeClr val="tx1"/>
                </a:solidFill>
                <a:latin typeface="+mn-lt"/>
              </a:rPr>
              <a:t>Attend</a:t>
            </a:r>
            <a:r>
              <a:rPr lang="it-IT" sz="48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4800" dirty="0" err="1">
                <a:solidFill>
                  <a:schemeClr val="tx1"/>
                </a:solidFill>
                <a:latin typeface="+mn-lt"/>
              </a:rPr>
              <a:t>courses</a:t>
            </a:r>
            <a:r>
              <a:rPr lang="it-IT" sz="4800" dirty="0">
                <a:solidFill>
                  <a:schemeClr val="tx1"/>
                </a:solidFill>
                <a:latin typeface="+mn-lt"/>
              </a:rPr>
              <a:t>/schools, </a:t>
            </a:r>
            <a:r>
              <a:rPr lang="it-IT" sz="4800" dirty="0" err="1">
                <a:solidFill>
                  <a:schemeClr val="tx1"/>
                </a:solidFill>
                <a:latin typeface="+mn-lt"/>
              </a:rPr>
              <a:t>also</a:t>
            </a:r>
            <a:r>
              <a:rPr lang="it-IT" sz="48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4800" dirty="0" err="1">
                <a:solidFill>
                  <a:schemeClr val="tx1"/>
                </a:solidFill>
                <a:latin typeface="+mn-lt"/>
              </a:rPr>
              <a:t>organized</a:t>
            </a:r>
            <a:r>
              <a:rPr lang="it-IT" sz="4800" dirty="0">
                <a:solidFill>
                  <a:schemeClr val="tx1"/>
                </a:solidFill>
                <a:latin typeface="+mn-lt"/>
              </a:rPr>
              <a:t> by the University (</a:t>
            </a:r>
            <a:r>
              <a:rPr lang="it-IT" sz="4800" dirty="0" err="1">
                <a:solidFill>
                  <a:schemeClr val="tx1"/>
                </a:solidFill>
                <a:latin typeface="+mn-lt"/>
              </a:rPr>
              <a:t>transversal</a:t>
            </a:r>
            <a:r>
              <a:rPr lang="it-IT" sz="4800" dirty="0">
                <a:solidFill>
                  <a:schemeClr val="tx1"/>
                </a:solidFill>
                <a:latin typeface="+mn-lt"/>
              </a:rPr>
              <a:t> or </a:t>
            </a:r>
            <a:r>
              <a:rPr lang="it-IT" sz="4800" dirty="0" err="1">
                <a:solidFill>
                  <a:schemeClr val="tx1"/>
                </a:solidFill>
                <a:latin typeface="+mn-lt"/>
              </a:rPr>
              <a:t>thematics</a:t>
            </a:r>
            <a:r>
              <a:rPr lang="it-IT" sz="48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914400" indent="-914400" algn="l">
              <a:buFont typeface="Arial" panose="020B0604020202020204" pitchFamily="34" charset="0"/>
              <a:buChar char="•"/>
            </a:pPr>
            <a:r>
              <a:rPr lang="it-IT" sz="4800" dirty="0" err="1">
                <a:solidFill>
                  <a:schemeClr val="tx1"/>
                </a:solidFill>
                <a:latin typeface="+mn-lt"/>
              </a:rPr>
              <a:t>Begin</a:t>
            </a:r>
            <a:r>
              <a:rPr lang="it-IT" sz="48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4800" dirty="0" err="1">
                <a:solidFill>
                  <a:schemeClr val="tx1"/>
                </a:solidFill>
                <a:latin typeface="+mn-lt"/>
              </a:rPr>
              <a:t>research</a:t>
            </a:r>
            <a:r>
              <a:rPr lang="it-IT" sz="48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4800" dirty="0" err="1">
                <a:solidFill>
                  <a:schemeClr val="tx1"/>
                </a:solidFill>
                <a:latin typeface="+mn-lt"/>
              </a:rPr>
              <a:t>activity</a:t>
            </a:r>
            <a:endParaRPr lang="it-IT" sz="4800" dirty="0">
              <a:solidFill>
                <a:schemeClr val="tx1"/>
              </a:solidFill>
              <a:latin typeface="+mn-lt"/>
            </a:endParaRPr>
          </a:p>
          <a:p>
            <a:pPr marL="914400" indent="-914400" algn="l">
              <a:buFont typeface="Arial" panose="020B0604020202020204" pitchFamily="34" charset="0"/>
              <a:buChar char="•"/>
            </a:pPr>
            <a:r>
              <a:rPr lang="it-IT" sz="4800" dirty="0">
                <a:solidFill>
                  <a:schemeClr val="tx1"/>
                </a:solidFill>
                <a:latin typeface="+mn-lt"/>
              </a:rPr>
              <a:t>End-of-the-</a:t>
            </a:r>
            <a:r>
              <a:rPr lang="it-IT" sz="4800" dirty="0" err="1">
                <a:solidFill>
                  <a:schemeClr val="tx1"/>
                </a:solidFill>
                <a:latin typeface="+mn-lt"/>
              </a:rPr>
              <a:t>year</a:t>
            </a:r>
            <a:r>
              <a:rPr lang="it-IT" sz="4800" dirty="0">
                <a:solidFill>
                  <a:schemeClr val="tx1"/>
                </a:solidFill>
                <a:latin typeface="+mn-lt"/>
              </a:rPr>
              <a:t> reporting, </a:t>
            </a:r>
            <a:r>
              <a:rPr lang="it-IT" sz="4800" dirty="0" err="1">
                <a:solidFill>
                  <a:schemeClr val="tx1"/>
                </a:solidFill>
                <a:latin typeface="+mn-lt"/>
              </a:rPr>
              <a:t>evaluation</a:t>
            </a:r>
            <a:r>
              <a:rPr lang="it-IT" sz="4800" dirty="0">
                <a:solidFill>
                  <a:schemeClr val="tx1"/>
                </a:solidFill>
                <a:latin typeface="+mn-lt"/>
              </a:rPr>
              <a:t> (learning activity &amp; </a:t>
            </a:r>
            <a:r>
              <a:rPr lang="it-IT" sz="4800" dirty="0" err="1">
                <a:solidFill>
                  <a:schemeClr val="tx1"/>
                </a:solidFill>
                <a:latin typeface="+mn-lt"/>
              </a:rPr>
              <a:t>research</a:t>
            </a:r>
            <a:r>
              <a:rPr lang="it-IT" sz="4800" dirty="0">
                <a:solidFill>
                  <a:schemeClr val="tx1"/>
                </a:solidFill>
                <a:latin typeface="+mn-lt"/>
              </a:rPr>
              <a:t> plan)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FE5F70F-9D6B-692F-0154-EF49D4451D2A}"/>
              </a:ext>
            </a:extLst>
          </p:cNvPr>
          <p:cNvSpPr txBox="1">
            <a:spLocks/>
          </p:cNvSpPr>
          <p:nvPr/>
        </p:nvSpPr>
        <p:spPr>
          <a:xfrm>
            <a:off x="15051160" y="1363999"/>
            <a:ext cx="5065640" cy="1216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433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1pPr>
            <a:lvl2pPr marL="0" marR="0" indent="4572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2pPr>
            <a:lvl3pPr marL="0" marR="0" indent="9144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3pPr>
            <a:lvl4pPr marL="0" marR="0" indent="13716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4pPr>
            <a:lvl5pPr marL="0" marR="0" indent="18288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5pPr>
            <a:lvl6pPr marL="0" marR="0" indent="22860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6pPr>
            <a:lvl7pPr marL="0" marR="0" indent="27432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7pPr>
            <a:lvl8pPr marL="0" marR="0" indent="32004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8pPr>
            <a:lvl9pPr marL="0" marR="0" indent="36576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9pPr>
          </a:lstStyle>
          <a:p>
            <a:pPr hangingPunct="1"/>
            <a:r>
              <a:rPr lang="it-IT" sz="7700" dirty="0" err="1"/>
              <a:t>Workplan</a:t>
            </a:r>
            <a:endParaRPr lang="it-IT" sz="77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3C2E22-4408-880D-D076-0E5E07F63ADE}"/>
              </a:ext>
            </a:extLst>
          </p:cNvPr>
          <p:cNvSpPr txBox="1"/>
          <p:nvPr/>
        </p:nvSpPr>
        <p:spPr>
          <a:xfrm>
            <a:off x="1849820" y="7725434"/>
            <a:ext cx="17923176" cy="34881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lang="it-IT" sz="4400" b="1" dirty="0">
                <a:solidFill>
                  <a:srgbClr val="FF0000"/>
                </a:solidFill>
                <a:latin typeface="+mn-lt"/>
              </a:rPr>
              <a:t>2nd </a:t>
            </a:r>
            <a:r>
              <a:rPr lang="it-IT" sz="4400" b="1" dirty="0" err="1">
                <a:solidFill>
                  <a:srgbClr val="FF0000"/>
                </a:solidFill>
                <a:latin typeface="+mn-lt"/>
              </a:rPr>
              <a:t>year</a:t>
            </a:r>
            <a:endParaRPr lang="it-IT" sz="4400" b="1" dirty="0">
              <a:solidFill>
                <a:srgbClr val="FF0000"/>
              </a:solidFill>
              <a:latin typeface="+mn-lt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it-IT" sz="4400" dirty="0">
                <a:solidFill>
                  <a:schemeClr val="tx1"/>
                </a:solidFill>
                <a:latin typeface="+mn-lt"/>
              </a:rPr>
              <a:t>Conclude the learning activity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it-IT" sz="4400" dirty="0" err="1">
                <a:solidFill>
                  <a:schemeClr val="tx1"/>
                </a:solidFill>
                <a:latin typeface="+mn-lt"/>
              </a:rPr>
              <a:t>Research</a:t>
            </a:r>
            <a:r>
              <a:rPr lang="it-IT" sz="4400" dirty="0">
                <a:solidFill>
                  <a:schemeClr val="tx1"/>
                </a:solidFill>
                <a:latin typeface="+mn-lt"/>
              </a:rPr>
              <a:t> activity full immersion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it-IT" sz="4400" dirty="0" err="1">
                <a:solidFill>
                  <a:schemeClr val="tx1"/>
                </a:solidFill>
                <a:latin typeface="+mn-lt"/>
              </a:rPr>
              <a:t>Teaching</a:t>
            </a:r>
            <a:endParaRPr lang="it-IT" sz="4400" dirty="0">
              <a:solidFill>
                <a:schemeClr val="tx1"/>
              </a:solidFill>
              <a:latin typeface="+mn-lt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it-IT" sz="4400" dirty="0">
                <a:solidFill>
                  <a:schemeClr val="tx1"/>
                </a:solidFill>
                <a:latin typeface="+mn-lt"/>
              </a:rPr>
              <a:t>End-of-the-</a:t>
            </a:r>
            <a:r>
              <a:rPr lang="it-IT" sz="4400" dirty="0" err="1">
                <a:solidFill>
                  <a:schemeClr val="tx1"/>
                </a:solidFill>
                <a:latin typeface="+mn-lt"/>
              </a:rPr>
              <a:t>year</a:t>
            </a:r>
            <a:r>
              <a:rPr lang="it-IT" sz="4400" dirty="0">
                <a:solidFill>
                  <a:schemeClr val="tx1"/>
                </a:solidFill>
                <a:latin typeface="+mn-lt"/>
              </a:rPr>
              <a:t> reporting, </a:t>
            </a:r>
            <a:r>
              <a:rPr lang="it-IT" sz="4400" dirty="0" err="1">
                <a:solidFill>
                  <a:schemeClr val="tx1"/>
                </a:solidFill>
                <a:latin typeface="+mn-lt"/>
              </a:rPr>
              <a:t>evaluation</a:t>
            </a:r>
            <a:r>
              <a:rPr lang="it-IT" sz="4400" dirty="0">
                <a:solidFill>
                  <a:schemeClr val="tx1"/>
                </a:solidFill>
                <a:latin typeface="+mn-lt"/>
              </a:rPr>
              <a:t> (learning activity &amp; </a:t>
            </a:r>
            <a:r>
              <a:rPr lang="it-IT" sz="4400" dirty="0" err="1">
                <a:solidFill>
                  <a:schemeClr val="tx1"/>
                </a:solidFill>
                <a:latin typeface="+mn-lt"/>
              </a:rPr>
              <a:t>research</a:t>
            </a:r>
            <a:r>
              <a:rPr lang="it-IT" sz="4400" dirty="0">
                <a:solidFill>
                  <a:schemeClr val="tx1"/>
                </a:solidFill>
                <a:latin typeface="+mn-lt"/>
              </a:rPr>
              <a:t> activity)</a:t>
            </a:r>
          </a:p>
        </p:txBody>
      </p:sp>
    </p:spTree>
    <p:extLst>
      <p:ext uri="{BB962C8B-B14F-4D97-AF65-F5344CB8AC3E}">
        <p14:creationId xmlns:p14="http://schemas.microsoft.com/office/powerpoint/2010/main" val="34669356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28516-791E-3111-076F-2FE5D29C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104737-1F2D-714E-5244-4B096E8C4FD5}"/>
              </a:ext>
            </a:extLst>
          </p:cNvPr>
          <p:cNvSpPr txBox="1">
            <a:spLocks/>
          </p:cNvSpPr>
          <p:nvPr/>
        </p:nvSpPr>
        <p:spPr>
          <a:xfrm>
            <a:off x="15051160" y="1363999"/>
            <a:ext cx="5065640" cy="1216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433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1pPr>
            <a:lvl2pPr marL="0" marR="0" indent="4572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2pPr>
            <a:lvl3pPr marL="0" marR="0" indent="9144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3pPr>
            <a:lvl4pPr marL="0" marR="0" indent="13716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4pPr>
            <a:lvl5pPr marL="0" marR="0" indent="18288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5pPr>
            <a:lvl6pPr marL="0" marR="0" indent="22860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6pPr>
            <a:lvl7pPr marL="0" marR="0" indent="27432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7pPr>
            <a:lvl8pPr marL="0" marR="0" indent="32004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8pPr>
            <a:lvl9pPr marL="0" marR="0" indent="36576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9pPr>
          </a:lstStyle>
          <a:p>
            <a:pPr hangingPunct="1"/>
            <a:r>
              <a:rPr lang="it-IT" sz="7700" dirty="0" err="1"/>
              <a:t>Workplan</a:t>
            </a:r>
            <a:endParaRPr lang="it-IT" sz="77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6E8A659-9AA6-A981-78DF-5C53F5E7D22E}"/>
              </a:ext>
            </a:extLst>
          </p:cNvPr>
          <p:cNvSpPr txBox="1"/>
          <p:nvPr/>
        </p:nvSpPr>
        <p:spPr>
          <a:xfrm>
            <a:off x="1969303" y="4266672"/>
            <a:ext cx="16536578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lang="it-IT" sz="4800" b="1" dirty="0">
                <a:solidFill>
                  <a:srgbClr val="FF0000"/>
                </a:solidFill>
                <a:latin typeface="+mn-lt"/>
              </a:rPr>
              <a:t>3rd </a:t>
            </a:r>
            <a:r>
              <a:rPr lang="it-IT" sz="4800" b="1" dirty="0" err="1">
                <a:solidFill>
                  <a:srgbClr val="FF0000"/>
                </a:solidFill>
                <a:latin typeface="+mn-lt"/>
              </a:rPr>
              <a:t>year</a:t>
            </a:r>
            <a:endParaRPr lang="it-IT" sz="4800" b="1" dirty="0">
              <a:solidFill>
                <a:srgbClr val="FF0000"/>
              </a:solidFill>
              <a:latin typeface="+mn-lt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it-IT" sz="4800" dirty="0">
                <a:solidFill>
                  <a:schemeClr val="tx1"/>
                </a:solidFill>
                <a:latin typeface="+mn-lt"/>
              </a:rPr>
              <a:t>Conclude </a:t>
            </a:r>
            <a:r>
              <a:rPr lang="it-IT" sz="4800" dirty="0" err="1">
                <a:solidFill>
                  <a:schemeClr val="tx1"/>
                </a:solidFill>
                <a:latin typeface="+mn-lt"/>
              </a:rPr>
              <a:t>research</a:t>
            </a:r>
            <a:r>
              <a:rPr lang="it-IT" sz="4800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it-IT" sz="4800" dirty="0" err="1">
                <a:solidFill>
                  <a:schemeClr val="tx1"/>
                </a:solidFill>
                <a:latin typeface="+mn-lt"/>
              </a:rPr>
              <a:t>write</a:t>
            </a:r>
            <a:r>
              <a:rPr lang="it-IT" sz="4800" dirty="0">
                <a:solidFill>
                  <a:schemeClr val="tx1"/>
                </a:solidFill>
                <a:latin typeface="+mn-lt"/>
              </a:rPr>
              <a:t> PhD </a:t>
            </a:r>
            <a:r>
              <a:rPr lang="it-IT" sz="4800" dirty="0" err="1">
                <a:solidFill>
                  <a:schemeClr val="tx1"/>
                </a:solidFill>
                <a:latin typeface="+mn-lt"/>
              </a:rPr>
              <a:t>thesis</a:t>
            </a:r>
            <a:endParaRPr lang="it-IT" sz="4800" dirty="0">
              <a:solidFill>
                <a:schemeClr val="tx1"/>
              </a:solidFill>
              <a:latin typeface="+mn-lt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it-IT" sz="4800" dirty="0" err="1">
                <a:solidFill>
                  <a:schemeClr val="tx1"/>
                </a:solidFill>
                <a:latin typeface="+mn-lt"/>
              </a:rPr>
              <a:t>Teaching</a:t>
            </a:r>
            <a:endParaRPr lang="it-IT" sz="4800" dirty="0">
              <a:solidFill>
                <a:schemeClr val="tx1"/>
              </a:solidFill>
              <a:latin typeface="+mn-lt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it-IT" sz="4800" dirty="0" err="1">
                <a:solidFill>
                  <a:schemeClr val="tx1"/>
                </a:solidFill>
                <a:latin typeface="+mn-lt"/>
              </a:rPr>
              <a:t>Exhibition</a:t>
            </a:r>
            <a:r>
              <a:rPr lang="it-IT" sz="48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4800" dirty="0" err="1">
                <a:solidFill>
                  <a:schemeClr val="tx1"/>
                </a:solidFill>
                <a:latin typeface="+mn-lt"/>
              </a:rPr>
              <a:t>at</a:t>
            </a:r>
            <a:r>
              <a:rPr lang="it-IT" sz="4800" dirty="0">
                <a:solidFill>
                  <a:schemeClr val="tx1"/>
                </a:solidFill>
                <a:latin typeface="+mn-lt"/>
              </a:rPr>
              <a:t> the University (PhD Expo)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it-IT" sz="4800" dirty="0" err="1">
                <a:solidFill>
                  <a:schemeClr val="tx1"/>
                </a:solidFill>
                <a:latin typeface="+mn-lt"/>
              </a:rPr>
              <a:t>Admission</a:t>
            </a:r>
            <a:r>
              <a:rPr lang="it-IT" sz="4800" dirty="0">
                <a:solidFill>
                  <a:schemeClr val="tx1"/>
                </a:solidFill>
                <a:latin typeface="+mn-lt"/>
              </a:rPr>
              <a:t> to the </a:t>
            </a:r>
            <a:r>
              <a:rPr lang="it-IT" sz="4800" dirty="0" err="1">
                <a:solidFill>
                  <a:schemeClr val="tx1"/>
                </a:solidFill>
                <a:latin typeface="+mn-lt"/>
              </a:rPr>
              <a:t>final</a:t>
            </a:r>
            <a:r>
              <a:rPr lang="it-IT" sz="48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4800" dirty="0" err="1">
                <a:solidFill>
                  <a:schemeClr val="tx1"/>
                </a:solidFill>
                <a:latin typeface="+mn-lt"/>
              </a:rPr>
              <a:t>exam</a:t>
            </a:r>
            <a:r>
              <a:rPr lang="it-IT" sz="4800" dirty="0">
                <a:solidFill>
                  <a:schemeClr val="tx1"/>
                </a:solidFill>
                <a:latin typeface="+mn-lt"/>
              </a:rPr>
              <a:t> (</a:t>
            </a:r>
            <a:r>
              <a:rPr lang="it-IT" sz="4800" dirty="0" err="1">
                <a:solidFill>
                  <a:schemeClr val="tx1"/>
                </a:solidFill>
                <a:latin typeface="+mn-lt"/>
              </a:rPr>
              <a:t>external</a:t>
            </a:r>
            <a:r>
              <a:rPr lang="it-IT" sz="4800" dirty="0">
                <a:solidFill>
                  <a:schemeClr val="tx1"/>
                </a:solidFill>
                <a:latin typeface="+mn-lt"/>
              </a:rPr>
              <a:t> review of the PhD </a:t>
            </a:r>
            <a:r>
              <a:rPr lang="it-IT" sz="4800" dirty="0" err="1">
                <a:solidFill>
                  <a:schemeClr val="tx1"/>
                </a:solidFill>
                <a:latin typeface="+mn-lt"/>
              </a:rPr>
              <a:t>thesis</a:t>
            </a:r>
            <a:r>
              <a:rPr lang="it-IT" sz="4800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56E2E37-D514-8B15-E369-ABE6F25CA3F8}"/>
              </a:ext>
            </a:extLst>
          </p:cNvPr>
          <p:cNvSpPr txBox="1"/>
          <p:nvPr/>
        </p:nvSpPr>
        <p:spPr>
          <a:xfrm>
            <a:off x="1969303" y="9478162"/>
            <a:ext cx="15916217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it-IT" sz="4800" b="1" dirty="0" err="1">
                <a:solidFill>
                  <a:srgbClr val="FF0000"/>
                </a:solidFill>
                <a:latin typeface="+mn-lt"/>
              </a:rPr>
              <a:t>Beginning</a:t>
            </a:r>
            <a:r>
              <a:rPr lang="it-IT" sz="4800" b="1" dirty="0">
                <a:solidFill>
                  <a:srgbClr val="FF0000"/>
                </a:solidFill>
                <a:latin typeface="+mn-lt"/>
              </a:rPr>
              <a:t> of the new </a:t>
            </a:r>
            <a:r>
              <a:rPr lang="it-IT" sz="4800" b="1" dirty="0" err="1">
                <a:solidFill>
                  <a:srgbClr val="FF0000"/>
                </a:solidFill>
                <a:latin typeface="+mn-lt"/>
              </a:rPr>
              <a:t>year</a:t>
            </a:r>
            <a:r>
              <a:rPr lang="it-IT" sz="4800" dirty="0">
                <a:solidFill>
                  <a:srgbClr val="FF0000"/>
                </a:solidFill>
                <a:latin typeface="+mn-lt"/>
              </a:rPr>
              <a:t>: </a:t>
            </a:r>
            <a:r>
              <a:rPr lang="it-IT" sz="4800" dirty="0" err="1">
                <a:solidFill>
                  <a:schemeClr val="tx1"/>
                </a:solidFill>
                <a:latin typeface="+mn-lt"/>
              </a:rPr>
              <a:t>discussion</a:t>
            </a:r>
            <a:r>
              <a:rPr lang="it-IT" sz="4800" dirty="0">
                <a:solidFill>
                  <a:schemeClr val="tx1"/>
                </a:solidFill>
                <a:latin typeface="+mn-lt"/>
              </a:rPr>
              <a:t> of the </a:t>
            </a:r>
            <a:r>
              <a:rPr lang="it-IT" sz="4800" dirty="0" err="1">
                <a:solidFill>
                  <a:schemeClr val="tx1"/>
                </a:solidFill>
                <a:latin typeface="+mn-lt"/>
              </a:rPr>
              <a:t>thesis</a:t>
            </a:r>
            <a:r>
              <a:rPr lang="it-IT" sz="4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it-IT" sz="4800" dirty="0" err="1">
                <a:solidFill>
                  <a:schemeClr val="tx1"/>
                </a:solidFill>
                <a:latin typeface="+mn-lt"/>
              </a:rPr>
              <a:t>graduation</a:t>
            </a:r>
            <a:endParaRPr lang="it-IT" sz="4800" dirty="0">
              <a:solidFill>
                <a:schemeClr val="tx1"/>
              </a:solidFill>
              <a:latin typeface="+mn-lt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58189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olo presentazione…"/>
          <p:cNvSpPr txBox="1">
            <a:spLocks noGrp="1"/>
          </p:cNvSpPr>
          <p:nvPr>
            <p:ph type="ctrTitle"/>
          </p:nvPr>
        </p:nvSpPr>
        <p:spPr>
          <a:xfrm>
            <a:off x="6982387" y="390790"/>
            <a:ext cx="17401613" cy="23776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it-IT" sz="6000" dirty="0">
                <a:solidFill>
                  <a:schemeClr val="bg1"/>
                </a:solidFill>
                <a:latin typeface="Work Sans" pitchFamily="2" charset="77"/>
              </a:rPr>
              <a:t>Marina Cobal: </a:t>
            </a:r>
            <a:r>
              <a:rPr lang="it-IT" sz="6000" dirty="0">
                <a:solidFill>
                  <a:schemeClr val="bg1"/>
                </a:solidFill>
                <a:latin typeface="Work Sans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Marina.Cobal@uniud.it</a:t>
            </a:r>
            <a:r>
              <a:rPr lang="it-IT" sz="6000" dirty="0">
                <a:solidFill>
                  <a:schemeClr val="bg1"/>
                </a:solidFill>
                <a:latin typeface="Work Sans" pitchFamily="2" charset="77"/>
              </a:rPr>
              <a:t> (</a:t>
            </a:r>
            <a:r>
              <a:rPr lang="it-IT" sz="6000" dirty="0" err="1">
                <a:solidFill>
                  <a:schemeClr val="bg1"/>
                </a:solidFill>
                <a:latin typeface="Work Sans" pitchFamily="2" charset="77"/>
              </a:rPr>
              <a:t>physics</a:t>
            </a:r>
            <a:r>
              <a:rPr lang="it-IT" sz="6000" dirty="0">
                <a:solidFill>
                  <a:schemeClr val="bg1"/>
                </a:solidFill>
                <a:latin typeface="Work Sans" pitchFamily="2" charset="77"/>
              </a:rPr>
              <a:t>)</a:t>
            </a:r>
            <a:br>
              <a:rPr lang="it-IT" sz="6000" dirty="0">
                <a:solidFill>
                  <a:schemeClr val="bg1"/>
                </a:solidFill>
                <a:latin typeface="Work Sans" pitchFamily="2" charset="77"/>
              </a:rPr>
            </a:br>
            <a:r>
              <a:rPr lang="it-IT" sz="6000" dirty="0">
                <a:solidFill>
                  <a:schemeClr val="bg1"/>
                </a:solidFill>
                <a:latin typeface="Work Sans" pitchFamily="2" charset="77"/>
              </a:rPr>
              <a:t>Guglielmo Feltrin: </a:t>
            </a:r>
            <a:r>
              <a:rPr lang="it-IT" sz="6000" dirty="0">
                <a:solidFill>
                  <a:schemeClr val="bg1"/>
                </a:solidFill>
                <a:latin typeface="Work Sans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Guglielmo.Feltrin@uniud.it</a:t>
            </a:r>
            <a:r>
              <a:rPr lang="it-IT" sz="6000" dirty="0">
                <a:solidFill>
                  <a:schemeClr val="bg1"/>
                </a:solidFill>
                <a:latin typeface="Work Sans" pitchFamily="2" charset="77"/>
              </a:rPr>
              <a:t> (</a:t>
            </a:r>
            <a:r>
              <a:rPr lang="it-IT" sz="6000" dirty="0" err="1">
                <a:solidFill>
                  <a:schemeClr val="bg1"/>
                </a:solidFill>
                <a:latin typeface="Work Sans" pitchFamily="2" charset="77"/>
              </a:rPr>
              <a:t>math</a:t>
            </a:r>
            <a:r>
              <a:rPr lang="it-IT" sz="6000" dirty="0">
                <a:solidFill>
                  <a:schemeClr val="bg1"/>
                </a:solidFill>
                <a:latin typeface="Work Sans" pitchFamily="2" charset="77"/>
              </a:rPr>
              <a:t>)</a:t>
            </a:r>
            <a:br>
              <a:rPr lang="it-IT" sz="6000" dirty="0">
                <a:solidFill>
                  <a:schemeClr val="bg1"/>
                </a:solidFill>
                <a:latin typeface="Work Sans" pitchFamily="2" charset="77"/>
              </a:rPr>
            </a:br>
            <a:br>
              <a:rPr lang="it-IT" sz="6000" dirty="0">
                <a:solidFill>
                  <a:schemeClr val="bg1"/>
                </a:solidFill>
                <a:latin typeface="Work Sans" pitchFamily="2" charset="77"/>
              </a:rPr>
            </a:br>
            <a:endParaRPr sz="6000" dirty="0">
              <a:solidFill>
                <a:schemeClr val="bg1"/>
              </a:solidFill>
              <a:latin typeface="Work Sans" pitchFamily="2" charset="77"/>
            </a:endParaRPr>
          </a:p>
        </p:txBody>
      </p:sp>
      <p:sp>
        <p:nvSpPr>
          <p:cNvPr id="87" name="Eventuale sottotitolo dalla…"/>
          <p:cNvSpPr txBox="1"/>
          <p:nvPr/>
        </p:nvSpPr>
        <p:spPr>
          <a:xfrm>
            <a:off x="8343863" y="6519722"/>
            <a:ext cx="15390490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lnSpc>
                <a:spcPts val="5400"/>
              </a:lnSpc>
              <a:defRPr sz="5100">
                <a:solidFill>
                  <a:srgbClr val="B3B6B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latin typeface="Work Sans Medium" pitchFamily="2" charset="77"/>
            </a:endParaRPr>
          </a:p>
        </p:txBody>
      </p:sp>
      <p:sp>
        <p:nvSpPr>
          <p:cNvPr id="88" name="Udine, 22 settembre 2023"/>
          <p:cNvSpPr txBox="1"/>
          <p:nvPr/>
        </p:nvSpPr>
        <p:spPr>
          <a:xfrm>
            <a:off x="635000" y="12422716"/>
            <a:ext cx="2500685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r>
              <a:rPr dirty="0">
                <a:latin typeface="Work Sans" pitchFamily="2" charset="77"/>
              </a:rPr>
              <a:t>Udine, </a:t>
            </a:r>
            <a:r>
              <a:rPr lang="it-IT" dirty="0">
                <a:latin typeface="Work Sans" pitchFamily="2" charset="77"/>
              </a:rPr>
              <a:t> __</a:t>
            </a:r>
            <a:r>
              <a:rPr dirty="0">
                <a:latin typeface="Work Sans" pitchFamily="2" charset="77"/>
              </a:rPr>
              <a:t> </a:t>
            </a:r>
            <a:r>
              <a:rPr lang="it-IT" dirty="0">
                <a:latin typeface="Work Sans" pitchFamily="2" charset="77"/>
              </a:rPr>
              <a:t>APRILE </a:t>
            </a:r>
            <a:r>
              <a:rPr dirty="0">
                <a:latin typeface="Work Sans" pitchFamily="2" charset="77"/>
              </a:rPr>
              <a:t>202</a:t>
            </a:r>
            <a:r>
              <a:rPr lang="it-IT" dirty="0">
                <a:latin typeface="Work Sans" pitchFamily="2" charset="77"/>
              </a:rPr>
              <a:t>6</a:t>
            </a:r>
            <a:endParaRPr dirty="0">
              <a:latin typeface="Work Sans" pitchFamily="2" charset="77"/>
            </a:endParaRPr>
          </a:p>
        </p:txBody>
      </p:sp>
      <p:sp>
        <p:nvSpPr>
          <p:cNvPr id="90" name="Dipartimento di Lingue e Letterature,…"/>
          <p:cNvSpPr txBox="1"/>
          <p:nvPr/>
        </p:nvSpPr>
        <p:spPr>
          <a:xfrm>
            <a:off x="12315825" y="12484778"/>
            <a:ext cx="5661806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pPr>
            <a:r>
              <a:rPr b="1" dirty="0">
                <a:latin typeface="Work Sans" pitchFamily="2" charset="77"/>
              </a:rPr>
              <a:t>Di</a:t>
            </a:r>
            <a:r>
              <a:rPr lang="it-IT" b="1" dirty="0" err="1">
                <a:latin typeface="Work Sans" pitchFamily="2" charset="77"/>
              </a:rPr>
              <a:t>rezione</a:t>
            </a:r>
            <a:r>
              <a:rPr lang="it-IT" b="1" dirty="0">
                <a:latin typeface="Work Sans" pitchFamily="2" charset="77"/>
              </a:rPr>
              <a:t> RICERCA, BIBLIOTECHE E TERZA MISSIONE</a:t>
            </a:r>
            <a:endParaRPr b="1" dirty="0">
              <a:latin typeface="Work Sans" pitchFamily="2" charset="77"/>
            </a:endParaRPr>
          </a:p>
        </p:txBody>
      </p:sp>
      <p:sp>
        <p:nvSpPr>
          <p:cNvPr id="91" name="Linea"/>
          <p:cNvSpPr/>
          <p:nvPr/>
        </p:nvSpPr>
        <p:spPr>
          <a:xfrm>
            <a:off x="688975" y="12439650"/>
            <a:ext cx="2856027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/>
          </a:p>
        </p:txBody>
      </p:sp>
      <p:sp>
        <p:nvSpPr>
          <p:cNvPr id="93" name="Linea"/>
          <p:cNvSpPr/>
          <p:nvPr/>
        </p:nvSpPr>
        <p:spPr>
          <a:xfrm>
            <a:off x="12315825" y="12439650"/>
            <a:ext cx="5661806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2" name="Google Shape;297;p15" descr="Immagine che contiene interno, vestiti, uomo, persona&#10;&#10;Il contenuto generato dall'IA potrebbe non essere corretto.">
            <a:extLst>
              <a:ext uri="{FF2B5EF4-FFF2-40B4-BE49-F238E27FC236}">
                <a16:creationId xmlns:a16="http://schemas.microsoft.com/office/drawing/2014/main" id="{B5B6E288-6278-5AC0-32C8-00C20F023DC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t="26195"/>
          <a:stretch>
            <a:fillRect/>
          </a:stretch>
        </p:blipFill>
        <p:spPr>
          <a:xfrm>
            <a:off x="-2585" y="3188676"/>
            <a:ext cx="24386585" cy="13499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05906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olo sezione…"/>
          <p:cNvSpPr txBox="1"/>
          <p:nvPr/>
        </p:nvSpPr>
        <p:spPr>
          <a:xfrm>
            <a:off x="8163820" y="2927749"/>
            <a:ext cx="15999376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spc="-170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pPr>
            <a:endParaRPr kumimoji="0" sz="8500" b="1" i="0" u="none" strike="noStrike" kern="0" cap="none" spc="-17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" pitchFamily="2" charset="77"/>
              <a:sym typeface="WorkSans-Bold"/>
            </a:endParaRPr>
          </a:p>
        </p:txBody>
      </p:sp>
      <p:sp>
        <p:nvSpPr>
          <p:cNvPr id="160" name="Eventuale sottotitolo dalla…"/>
          <p:cNvSpPr txBox="1"/>
          <p:nvPr/>
        </p:nvSpPr>
        <p:spPr>
          <a:xfrm>
            <a:off x="8343865" y="5385191"/>
            <a:ext cx="15390490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>
                <a:solidFill>
                  <a:srgbClr val="B3B6B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kumimoji="0" sz="5100" b="0" i="0" u="none" strike="noStrike" kern="0" cap="none" spc="0" normalizeH="0" baseline="0" noProof="0" dirty="0">
              <a:ln>
                <a:noFill/>
              </a:ln>
              <a:solidFill>
                <a:srgbClr val="B3B6B7"/>
              </a:solidFill>
              <a:effectLst/>
              <a:uLnTx/>
              <a:uFillTx/>
              <a:latin typeface="Work Sans Medium" pitchFamily="2" charset="77"/>
              <a:cs typeface="Helvetica"/>
              <a:sym typeface="Helvetica"/>
            </a:endParaRPr>
          </a:p>
        </p:txBody>
      </p:sp>
      <p:sp>
        <p:nvSpPr>
          <p:cNvPr id="161" name="Udine, 22 settembre 2023"/>
          <p:cNvSpPr txBox="1"/>
          <p:nvPr/>
        </p:nvSpPr>
        <p:spPr>
          <a:xfrm>
            <a:off x="635000" y="12422717"/>
            <a:ext cx="2468625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itchFamily="2" charset="77"/>
                <a:sym typeface="WorkSans-Bold"/>
              </a:rPr>
              <a:t>Udine, </a:t>
            </a:r>
            <a:r>
              <a:rPr kumimoji="0" lang="it-IT" sz="16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itchFamily="2" charset="77"/>
                <a:sym typeface="WorkSans-Bold"/>
              </a:rPr>
              <a:t>29</a:t>
            </a:r>
            <a:r>
              <a:rPr kumimoji="0" sz="16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itchFamily="2" charset="77"/>
                <a:sym typeface="WorkSans-Bold"/>
              </a:rPr>
              <a:t> </a:t>
            </a:r>
            <a:r>
              <a:rPr kumimoji="0" lang="it-IT" sz="16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itchFamily="2" charset="77"/>
                <a:sym typeface="WorkSans-Bold"/>
              </a:rPr>
              <a:t>APRILE </a:t>
            </a:r>
            <a:r>
              <a:rPr kumimoji="0" sz="16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itchFamily="2" charset="77"/>
                <a:sym typeface="WorkSans-Bold"/>
              </a:rPr>
              <a:t>202</a:t>
            </a:r>
            <a:r>
              <a:rPr kumimoji="0" lang="it-IT" sz="16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itchFamily="2" charset="77"/>
                <a:sym typeface="WorkSans-Bold"/>
              </a:rPr>
              <a:t>6</a:t>
            </a:r>
            <a:endParaRPr kumimoji="0" sz="1600" b="1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" pitchFamily="2" charset="77"/>
              <a:sym typeface="WorkSans-Bold"/>
            </a:endParaRPr>
          </a:p>
        </p:txBody>
      </p:sp>
      <p:sp>
        <p:nvSpPr>
          <p:cNvPr id="162" name="Prof. Mario Rossi"/>
          <p:cNvSpPr txBox="1"/>
          <p:nvPr/>
        </p:nvSpPr>
        <p:spPr>
          <a:xfrm>
            <a:off x="8390467" y="12422717"/>
            <a:ext cx="102657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pPr marL="0" marR="0" lvl="0" indent="0" algn="l" defTabSz="825500" rtl="0" eaLnBrk="1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" pitchFamily="2" charset="77"/>
              <a:sym typeface="WorkSans-Bold"/>
            </a:endParaRPr>
          </a:p>
        </p:txBody>
      </p:sp>
      <p:sp>
        <p:nvSpPr>
          <p:cNvPr id="163" name="Dipartimento di Lingue e Letterature,…"/>
          <p:cNvSpPr txBox="1"/>
          <p:nvPr/>
        </p:nvSpPr>
        <p:spPr>
          <a:xfrm>
            <a:off x="12259734" y="12422717"/>
            <a:ext cx="5661806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pPr>
            <a:r>
              <a:rPr kumimoji="0" lang="it-IT" sz="1600" b="1" i="0" u="none" strike="noStrike" kern="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itchFamily="2" charset="77"/>
                <a:sym typeface="WorkSans-Bold"/>
              </a:rPr>
              <a:t>Direzione RICERCA, BIBLIOTECHE E TERZA MISSIONE</a:t>
            </a:r>
            <a:endParaRPr kumimoji="0" lang="it-IT" sz="1600" b="1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" pitchFamily="2" charset="77"/>
              <a:sym typeface="WorkSans-Bold"/>
            </a:endParaRPr>
          </a:p>
        </p:txBody>
      </p:sp>
      <p:sp>
        <p:nvSpPr>
          <p:cNvPr id="164" name="Linea"/>
          <p:cNvSpPr/>
          <p:nvPr/>
        </p:nvSpPr>
        <p:spPr>
          <a:xfrm>
            <a:off x="688976" y="12439650"/>
            <a:ext cx="2856028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66" name="Linea"/>
          <p:cNvSpPr/>
          <p:nvPr/>
        </p:nvSpPr>
        <p:spPr>
          <a:xfrm flipV="1">
            <a:off x="12315827" y="12439650"/>
            <a:ext cx="5462222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67" name="1"/>
          <p:cNvSpPr txBox="1"/>
          <p:nvPr/>
        </p:nvSpPr>
        <p:spPr>
          <a:xfrm>
            <a:off x="6908273" y="1711108"/>
            <a:ext cx="102657" cy="350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100" b="1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" pitchFamily="2" charset="77"/>
              <a:sym typeface="WorkSans-Bold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4B7912-E812-4C3C-B82B-5FED8BF739EF}"/>
              </a:ext>
            </a:extLst>
          </p:cNvPr>
          <p:cNvSpPr txBox="1"/>
          <p:nvPr/>
        </p:nvSpPr>
        <p:spPr>
          <a:xfrm>
            <a:off x="6695621" y="9703667"/>
            <a:ext cx="16419562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itchFamily="2" charset="0"/>
                <a:sym typeface="Helvetica Neue"/>
              </a:rPr>
              <a:t>Per ulteriori informazioni sulle procedure di ammissione contattare</a:t>
            </a:r>
          </a:p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itchFamily="2" charset="0"/>
                <a:sym typeface="Helvetica Neue"/>
              </a:rPr>
              <a:t>Direzione ricerca, biblioteche e terza missione - Ufficio formazione per la ricerca</a:t>
            </a:r>
          </a:p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itchFamily="2" charset="0"/>
                <a:sym typeface="Helvetica Neue"/>
              </a:rPr>
              <a:t>dottorato.rice@uniud.it </a:t>
            </a:r>
          </a:p>
        </p:txBody>
      </p:sp>
      <p:sp>
        <p:nvSpPr>
          <p:cNvPr id="13" name="Titolo presentazione…">
            <a:extLst>
              <a:ext uri="{FF2B5EF4-FFF2-40B4-BE49-F238E27FC236}">
                <a16:creationId xmlns:a16="http://schemas.microsoft.com/office/drawing/2014/main" id="{F04DF812-8E71-4AD2-BCCC-1D44F0775F71}"/>
              </a:ext>
            </a:extLst>
          </p:cNvPr>
          <p:cNvSpPr txBox="1">
            <a:spLocks/>
          </p:cNvSpPr>
          <p:nvPr/>
        </p:nvSpPr>
        <p:spPr>
          <a:xfrm>
            <a:off x="6332741" y="2778057"/>
            <a:ext cx="17401614" cy="6311306"/>
          </a:xfrm>
          <a:prstGeom prst="rect">
            <a:avLst/>
          </a:prstGeom>
        </p:spPr>
        <p:txBody>
          <a:bodyPr/>
          <a:lstStyle>
            <a:lvl1pPr marL="0" marR="0" indent="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1pPr>
            <a:lvl2pPr marL="0" marR="0" indent="4572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2pPr>
            <a:lvl3pPr marL="0" marR="0" indent="9144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3pPr>
            <a:lvl4pPr marL="0" marR="0" indent="13716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4pPr>
            <a:lvl5pPr marL="0" marR="0" indent="18288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5pPr>
            <a:lvl6pPr marL="0" marR="0" indent="22860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6pPr>
            <a:lvl7pPr marL="0" marR="0" indent="27432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7pPr>
            <a:lvl8pPr marL="0" marR="0" indent="32004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8pPr>
            <a:lvl9pPr marL="0" marR="0" indent="36576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9pPr>
          </a:lstStyle>
          <a:p>
            <a:pPr marL="0" marR="0" lvl="0" indent="0" algn="l" defTabSz="2438338" rtl="0" eaLnBrk="1" fontAlgn="auto" latinLnBrk="0" hangingPunct="1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0" cap="none" spc="-1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itchFamily="2" charset="77"/>
                <a:sym typeface="WorkSans-Bold"/>
              </a:rPr>
              <a:t>Il bando per l’ammissione al corso di dottorato è disponibile al sito:</a:t>
            </a:r>
            <a:br>
              <a:rPr kumimoji="0" lang="it-IT" sz="6000" b="1" i="0" u="none" strike="noStrike" kern="0" cap="none" spc="-1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itchFamily="2" charset="77"/>
                <a:sym typeface="WorkSans-Bold"/>
              </a:rPr>
            </a:br>
            <a:br>
              <a:rPr kumimoji="0" lang="it-IT" sz="6000" b="1" i="0" u="none" strike="noStrike" kern="0" cap="none" spc="-1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itchFamily="2" charset="77"/>
                <a:sym typeface="WorkSans-Bold"/>
              </a:rPr>
            </a:br>
            <a:endParaRPr kumimoji="0" lang="it-IT" sz="6000" b="1" i="0" u="none" strike="noStrike" kern="0" cap="none" spc="-17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" pitchFamily="2" charset="77"/>
              <a:sym typeface="WorkSans-Bold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A34618D-2FF5-4025-86E3-591375741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568" y="5494972"/>
            <a:ext cx="3504516" cy="350451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377995-22BE-9CAC-980F-B41D6FFF3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7893" y="1394377"/>
            <a:ext cx="16294231" cy="1216616"/>
          </a:xfrm>
        </p:spPr>
        <p:txBody>
          <a:bodyPr>
            <a:normAutofit fontScale="90000"/>
          </a:bodyPr>
          <a:lstStyle/>
          <a:p>
            <a:r>
              <a:rPr lang="it-IT" dirty="0"/>
              <a:t>Why a PhD in </a:t>
            </a:r>
            <a:r>
              <a:rPr lang="it-IT" dirty="0" err="1"/>
              <a:t>Mathematics</a:t>
            </a:r>
            <a:r>
              <a:rPr lang="it-IT" dirty="0"/>
              <a:t> and </a:t>
            </a:r>
            <a:r>
              <a:rPr lang="it-IT" dirty="0" err="1"/>
              <a:t>Physics</a:t>
            </a:r>
            <a:r>
              <a:rPr lang="it-IT" dirty="0"/>
              <a:t>?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8ABAEDBD-2ECF-FE4B-16B8-6322D46979F0}"/>
              </a:ext>
            </a:extLst>
          </p:cNvPr>
          <p:cNvGrpSpPr/>
          <p:nvPr/>
        </p:nvGrpSpPr>
        <p:grpSpPr>
          <a:xfrm>
            <a:off x="2062347" y="4017598"/>
            <a:ext cx="20259307" cy="4001034"/>
            <a:chOff x="2062347" y="4017598"/>
            <a:chExt cx="20259307" cy="4001034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F3AA0275-31EB-F40D-67FC-EFF9D183081F}"/>
                </a:ext>
              </a:extLst>
            </p:cNvPr>
            <p:cNvSpPr txBox="1"/>
            <p:nvPr/>
          </p:nvSpPr>
          <p:spPr>
            <a:xfrm>
              <a:off x="2062347" y="4222721"/>
              <a:ext cx="20259307" cy="37959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/>
              <a:r>
                <a:rPr lang="it-IT" sz="4800" b="1" dirty="0">
                  <a:solidFill>
                    <a:srgbClr val="FF0000"/>
                  </a:solidFill>
                  <a:latin typeface="+mn-lt"/>
                </a:rPr>
                <a:t>Exploit </a:t>
              </a:r>
              <a:r>
                <a:rPr lang="it-IT" sz="4800" b="1" dirty="0" err="1">
                  <a:solidFill>
                    <a:srgbClr val="FF0000"/>
                  </a:solidFill>
                  <a:latin typeface="+mn-lt"/>
                </a:rPr>
                <a:t>curiosity</a:t>
              </a:r>
              <a:r>
                <a:rPr lang="it-IT" sz="4800" b="1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it-IT" sz="4800" b="1" dirty="0" err="1">
                  <a:solidFill>
                    <a:srgbClr val="FF0000"/>
                  </a:solidFill>
                  <a:latin typeface="+mn-lt"/>
                </a:rPr>
                <a:t>at</a:t>
              </a:r>
              <a:r>
                <a:rPr lang="it-IT" sz="4800" b="1" dirty="0">
                  <a:solidFill>
                    <a:srgbClr val="FF0000"/>
                  </a:solidFill>
                  <a:latin typeface="+mn-lt"/>
                </a:rPr>
                <a:t> a </a:t>
              </a:r>
              <a:r>
                <a:rPr lang="it-IT" sz="4800" b="1" dirty="0" err="1">
                  <a:solidFill>
                    <a:srgbClr val="FF0000"/>
                  </a:solidFill>
                  <a:latin typeface="+mn-lt"/>
                </a:rPr>
                <a:t>very</a:t>
              </a:r>
              <a:r>
                <a:rPr lang="it-IT" sz="4800" b="1" dirty="0">
                  <a:solidFill>
                    <a:srgbClr val="FF0000"/>
                  </a:solidFill>
                  <a:latin typeface="+mn-lt"/>
                </a:rPr>
                <a:t> high </a:t>
              </a:r>
              <a:r>
                <a:rPr lang="it-IT" sz="4800" b="1" dirty="0" err="1">
                  <a:solidFill>
                    <a:srgbClr val="FF0000"/>
                  </a:solidFill>
                  <a:latin typeface="+mn-lt"/>
                </a:rPr>
                <a:t>level</a:t>
              </a:r>
              <a:br>
                <a:rPr lang="it-IT" sz="4800" dirty="0">
                  <a:latin typeface="+mn-lt"/>
                </a:rPr>
              </a:b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You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get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to work on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questions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that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don’t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have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known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answers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. </a:t>
              </a:r>
            </a:p>
            <a:p>
              <a:pPr algn="l"/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Not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homework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problems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—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actual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unknowns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. </a:t>
              </a:r>
            </a:p>
            <a:p>
              <a:pPr algn="l"/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If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that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excites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you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more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than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it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intimidates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you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,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that’s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a strong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signal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you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should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do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our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PhD.</a:t>
              </a:r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B5FEDED8-BEB6-B5E2-4B36-01121331C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6564" y="4017598"/>
              <a:ext cx="2538028" cy="2594429"/>
            </a:xfrm>
            <a:prstGeom prst="rect">
              <a:avLst/>
            </a:prstGeom>
          </p:spPr>
        </p:pic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800B026C-AD3C-3877-AF06-47A7A32FA4BD}"/>
              </a:ext>
            </a:extLst>
          </p:cNvPr>
          <p:cNvGrpSpPr/>
          <p:nvPr/>
        </p:nvGrpSpPr>
        <p:grpSpPr>
          <a:xfrm>
            <a:off x="2062347" y="7485929"/>
            <a:ext cx="20259306" cy="5833790"/>
            <a:chOff x="2062347" y="7485929"/>
            <a:chExt cx="20259306" cy="5833790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5E160D4B-F4B0-51B4-362F-E14C8E770B49}"/>
                </a:ext>
              </a:extLst>
            </p:cNvPr>
            <p:cNvSpPr txBox="1"/>
            <p:nvPr/>
          </p:nvSpPr>
          <p:spPr>
            <a:xfrm>
              <a:off x="2062347" y="8678345"/>
              <a:ext cx="20259306" cy="45243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l"/>
              <a:r>
                <a:rPr lang="it-IT" sz="4800" b="1" dirty="0">
                  <a:solidFill>
                    <a:srgbClr val="FF0000"/>
                  </a:solidFill>
                  <a:latin typeface="+mn-lt"/>
                </a:rPr>
                <a:t>Learn HOW TO THINK, </a:t>
              </a:r>
              <a:r>
                <a:rPr lang="it-IT" sz="4800" b="1" dirty="0" err="1">
                  <a:solidFill>
                    <a:srgbClr val="FF0000"/>
                  </a:solidFill>
                  <a:latin typeface="+mn-lt"/>
                </a:rPr>
                <a:t>not</a:t>
              </a:r>
              <a:r>
                <a:rPr lang="it-IT" sz="4800" b="1" dirty="0">
                  <a:solidFill>
                    <a:srgbClr val="FF0000"/>
                  </a:solidFill>
                  <a:latin typeface="+mn-lt"/>
                </a:rPr>
                <a:t> just WHAT TO KNOW</a:t>
              </a:r>
              <a:br>
                <a:rPr lang="it-IT" sz="4800" dirty="0">
                  <a:latin typeface="+mn-lt"/>
                </a:rPr>
              </a:b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A good PhD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trains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you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to:</a:t>
              </a:r>
            </a:p>
            <a:p>
              <a:pPr algn="l"/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break down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vague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problems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</a:t>
              </a:r>
            </a:p>
            <a:p>
              <a:pPr algn="l"/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build models from scratch </a:t>
              </a:r>
            </a:p>
            <a:p>
              <a:pPr algn="l"/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handle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failure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repeatedly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without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losing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direction</a:t>
              </a:r>
              <a:b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</a:br>
              <a:endPara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endParaRPr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3D56ADF7-9668-3057-C498-E359A3CE4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2600" y="7485929"/>
              <a:ext cx="3874999" cy="5833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2314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63AA0-1B8C-6365-38F0-1C72426FE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20F195F0-947D-C866-95DB-100040F2C233}"/>
              </a:ext>
            </a:extLst>
          </p:cNvPr>
          <p:cNvSpPr txBox="1"/>
          <p:nvPr/>
        </p:nvSpPr>
        <p:spPr>
          <a:xfrm>
            <a:off x="2349061" y="3842776"/>
            <a:ext cx="15056070" cy="3785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it-IT" sz="4800" b="1" dirty="0">
                <a:solidFill>
                  <a:srgbClr val="FF0000"/>
                </a:solidFill>
                <a:latin typeface="+mn-lt"/>
              </a:rPr>
              <a:t>Gain access to </a:t>
            </a:r>
            <a:r>
              <a:rPr lang="it-IT" sz="4800" b="1" dirty="0" err="1">
                <a:solidFill>
                  <a:srgbClr val="FF0000"/>
                </a:solidFill>
                <a:latin typeface="+mn-lt"/>
              </a:rPr>
              <a:t>research</a:t>
            </a:r>
            <a:r>
              <a:rPr lang="it-IT" sz="4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4800" b="1" dirty="0" err="1">
                <a:solidFill>
                  <a:srgbClr val="FF0000"/>
                </a:solidFill>
                <a:latin typeface="+mn-lt"/>
              </a:rPr>
              <a:t>environments</a:t>
            </a:r>
            <a:r>
              <a:rPr lang="it-IT" sz="4800" b="1" dirty="0">
                <a:solidFill>
                  <a:srgbClr val="FF0000"/>
                </a:solidFill>
                <a:latin typeface="+mn-lt"/>
              </a:rPr>
              <a:t> and </a:t>
            </a:r>
            <a:r>
              <a:rPr lang="it-IT" sz="4800" b="1" dirty="0" err="1">
                <a:solidFill>
                  <a:srgbClr val="FF0000"/>
                </a:solidFill>
                <a:latin typeface="+mn-lt"/>
              </a:rPr>
              <a:t>resources</a:t>
            </a:r>
            <a:endParaRPr lang="it-IT" sz="4800" dirty="0">
              <a:latin typeface="+mn-lt"/>
            </a:endParaRPr>
          </a:p>
          <a:p>
            <a:pPr algn="l">
              <a:buNone/>
            </a:pP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You’re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paid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(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not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too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much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honestly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) to: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attend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conferences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collaborate with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experts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contribute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to new knowledge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CD0CC17-22F9-1462-2640-7DF1CE0829C7}"/>
              </a:ext>
            </a:extLst>
          </p:cNvPr>
          <p:cNvSpPr txBox="1">
            <a:spLocks/>
          </p:cNvSpPr>
          <p:nvPr/>
        </p:nvSpPr>
        <p:spPr>
          <a:xfrm>
            <a:off x="7409793" y="1317533"/>
            <a:ext cx="16294231" cy="1216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433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1pPr>
            <a:lvl2pPr marL="0" marR="0" indent="4572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2pPr>
            <a:lvl3pPr marL="0" marR="0" indent="9144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3pPr>
            <a:lvl4pPr marL="0" marR="0" indent="13716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4pPr>
            <a:lvl5pPr marL="0" marR="0" indent="18288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5pPr>
            <a:lvl6pPr marL="0" marR="0" indent="22860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6pPr>
            <a:lvl7pPr marL="0" marR="0" indent="27432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7pPr>
            <a:lvl8pPr marL="0" marR="0" indent="32004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8pPr>
            <a:lvl9pPr marL="0" marR="0" indent="36576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9pPr>
          </a:lstStyle>
          <a:p>
            <a:pPr hangingPunct="1"/>
            <a:r>
              <a:rPr lang="it-IT" sz="7700" dirty="0"/>
              <a:t>Why a PhD in </a:t>
            </a:r>
            <a:r>
              <a:rPr lang="it-IT" sz="7700" dirty="0" err="1"/>
              <a:t>Mathematics</a:t>
            </a:r>
            <a:r>
              <a:rPr lang="it-IT" sz="7700" dirty="0"/>
              <a:t> and </a:t>
            </a:r>
            <a:r>
              <a:rPr lang="it-IT" sz="7700" dirty="0" err="1"/>
              <a:t>Physics</a:t>
            </a:r>
            <a:r>
              <a:rPr lang="it-IT" sz="7700" dirty="0"/>
              <a:t>?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6CF91CA5-72EE-CB1B-3E8D-C19454253752}"/>
              </a:ext>
            </a:extLst>
          </p:cNvPr>
          <p:cNvGrpSpPr/>
          <p:nvPr/>
        </p:nvGrpSpPr>
        <p:grpSpPr>
          <a:xfrm>
            <a:off x="11009593" y="6858000"/>
            <a:ext cx="11561945" cy="5850174"/>
            <a:chOff x="10787171" y="5848349"/>
            <a:chExt cx="11561945" cy="5850174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BAE999CE-D3B9-0638-EA30-438C19F23BD9}"/>
                </a:ext>
              </a:extLst>
            </p:cNvPr>
            <p:cNvSpPr txBox="1"/>
            <p:nvPr/>
          </p:nvSpPr>
          <p:spPr>
            <a:xfrm rot="21170452">
              <a:off x="10787171" y="6435544"/>
              <a:ext cx="11561945" cy="526297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41275" cap="flat">
              <a:solidFill>
                <a:srgbClr val="00206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l"/>
              <a:r>
                <a:rPr lang="it-IT" sz="4800" b="1" dirty="0">
                  <a:solidFill>
                    <a:srgbClr val="FF0000"/>
                  </a:solidFill>
                  <a:latin typeface="+mn-lt"/>
                </a:rPr>
                <a:t>The degree </a:t>
              </a:r>
              <a:r>
                <a:rPr lang="it-IT" sz="4800" b="1" dirty="0" err="1">
                  <a:solidFill>
                    <a:srgbClr val="FF0000"/>
                  </a:solidFill>
                  <a:latin typeface="+mn-lt"/>
                </a:rPr>
                <a:t>signals</a:t>
              </a:r>
              <a:r>
                <a:rPr lang="it-IT" sz="4800" b="1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it-IT" sz="4800" b="1" dirty="0" err="1">
                  <a:solidFill>
                    <a:srgbClr val="FF0000"/>
                  </a:solidFill>
                  <a:latin typeface="+mn-lt"/>
                </a:rPr>
                <a:t>that</a:t>
              </a:r>
              <a:r>
                <a:rPr lang="it-IT" sz="4800" b="1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it-IT" sz="4800" b="1" dirty="0" err="1">
                  <a:solidFill>
                    <a:srgbClr val="FF0000"/>
                  </a:solidFill>
                  <a:latin typeface="+mn-lt"/>
                </a:rPr>
                <a:t>you</a:t>
              </a:r>
              <a:r>
                <a:rPr lang="it-IT" sz="4800" b="1" dirty="0">
                  <a:solidFill>
                    <a:srgbClr val="FF0000"/>
                  </a:solidFill>
                  <a:latin typeface="+mn-lt"/>
                </a:rPr>
                <a:t> can:</a:t>
              </a:r>
            </a:p>
            <a:p>
              <a:pPr algn="l"/>
              <a:br>
                <a:rPr lang="it-IT" sz="4800" dirty="0">
                  <a:latin typeface="+mn-lt"/>
                </a:rPr>
              </a:b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solve hard, abstract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problems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</a:t>
              </a:r>
            </a:p>
            <a:p>
              <a:pPr algn="l"/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work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independently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for long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periods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</a:t>
              </a:r>
            </a:p>
            <a:p>
              <a:pPr algn="l"/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learn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complex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systems </a:t>
              </a:r>
              <a:r>
                <a:rPr lang="it-IT" sz="4800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quickly</a:t>
              </a:r>
              <a:endPara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endParaRPr>
            </a:p>
            <a:p>
              <a:pPr algn="l"/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</a:t>
              </a:r>
            </a:p>
            <a:p>
              <a:pPr algn="l"/>
              <a:r>
                <a:rPr lang="it-IT" sz="4800" b="1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Those skills are </a:t>
              </a:r>
              <a:r>
                <a:rPr lang="it-IT" sz="4800" b="1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valuable</a:t>
              </a:r>
              <a:r>
                <a:rPr lang="it-IT" sz="4800" b="1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in </a:t>
              </a:r>
              <a:r>
                <a:rPr lang="it-IT" sz="4800" b="1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several</a:t>
              </a:r>
              <a:r>
                <a:rPr lang="it-IT" sz="4800" b="1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it-IT" sz="4800" b="1" dirty="0" err="1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sectors</a:t>
              </a:r>
              <a:r>
                <a:rPr lang="it-IT" sz="4800" dirty="0">
                  <a:solidFill>
                    <a:schemeClr val="bg2">
                      <a:lumMod val="10000"/>
                    </a:schemeClr>
                  </a:solidFill>
                </a:rPr>
                <a:t>.</a:t>
              </a:r>
            </a:p>
          </p:txBody>
        </p:sp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679ACCFF-4C77-B41F-52E0-94B402458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63605">
              <a:off x="21031639" y="5848349"/>
              <a:ext cx="1003300" cy="2019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3870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3E43B-7459-B7A7-E5C6-F07953D2E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A675CE67-E9A0-FB6D-2AF4-62630427CD06}"/>
              </a:ext>
            </a:extLst>
          </p:cNvPr>
          <p:cNvSpPr txBox="1"/>
          <p:nvPr/>
        </p:nvSpPr>
        <p:spPr>
          <a:xfrm>
            <a:off x="2349061" y="4338745"/>
            <a:ext cx="15056070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it-IT" sz="4800" b="1" dirty="0">
                <a:solidFill>
                  <a:srgbClr val="FF0000"/>
                </a:solidFill>
                <a:latin typeface="+mn-lt"/>
              </a:rPr>
              <a:t>1. Academia</a:t>
            </a:r>
            <a:endParaRPr lang="it-IT" sz="4800" dirty="0">
              <a:latin typeface="+mn-lt"/>
            </a:endParaRPr>
          </a:p>
          <a:p>
            <a:pPr algn="l">
              <a:buNone/>
            </a:pP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The »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classic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»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route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.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Postoc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-&gt; Professor</a:t>
            </a:r>
          </a:p>
          <a:p>
            <a:pPr algn="l">
              <a:buNone/>
            </a:pP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Research+teaching</a:t>
            </a:r>
            <a:endParaRPr lang="it-IT" sz="4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5135CFEC-3915-D7BA-57DD-1BF8168F33D0}"/>
              </a:ext>
            </a:extLst>
          </p:cNvPr>
          <p:cNvSpPr txBox="1">
            <a:spLocks/>
          </p:cNvSpPr>
          <p:nvPr/>
        </p:nvSpPr>
        <p:spPr>
          <a:xfrm>
            <a:off x="8089769" y="1203392"/>
            <a:ext cx="16294231" cy="1216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433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1pPr>
            <a:lvl2pPr marL="0" marR="0" indent="4572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2pPr>
            <a:lvl3pPr marL="0" marR="0" indent="9144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3pPr>
            <a:lvl4pPr marL="0" marR="0" indent="13716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4pPr>
            <a:lvl5pPr marL="0" marR="0" indent="18288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5pPr>
            <a:lvl6pPr marL="0" marR="0" indent="22860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6pPr>
            <a:lvl7pPr marL="0" marR="0" indent="27432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7pPr>
            <a:lvl8pPr marL="0" marR="0" indent="32004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8pPr>
            <a:lvl9pPr marL="0" marR="0" indent="36576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9pPr>
          </a:lstStyle>
          <a:p>
            <a:pPr hangingPunct="1"/>
            <a:r>
              <a:rPr lang="it-IT" sz="7700" dirty="0" err="1"/>
              <a:t>Which</a:t>
            </a:r>
            <a:r>
              <a:rPr lang="it-IT" sz="7700" dirty="0"/>
              <a:t> career </a:t>
            </a:r>
            <a:r>
              <a:rPr lang="it-IT" sz="7700" dirty="0" err="1"/>
              <a:t>paths</a:t>
            </a:r>
            <a:r>
              <a:rPr lang="it-IT" sz="7700" dirty="0"/>
              <a:t> after </a:t>
            </a:r>
            <a:r>
              <a:rPr lang="it-IT" sz="7700" dirty="0" err="1"/>
              <a:t>our</a:t>
            </a:r>
            <a:r>
              <a:rPr lang="it-IT" sz="7700" dirty="0"/>
              <a:t> PhD 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0E5BE6E-6130-98D9-EE55-7A95A12D2D7D}"/>
              </a:ext>
            </a:extLst>
          </p:cNvPr>
          <p:cNvSpPr txBox="1"/>
          <p:nvPr/>
        </p:nvSpPr>
        <p:spPr>
          <a:xfrm>
            <a:off x="2349061" y="7425363"/>
            <a:ext cx="15056070" cy="3785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it-IT" sz="4800" b="1" dirty="0">
                <a:solidFill>
                  <a:srgbClr val="FF0000"/>
                </a:solidFill>
                <a:latin typeface="+mn-lt"/>
              </a:rPr>
              <a:t>2. Data Science and AI</a:t>
            </a:r>
            <a:endParaRPr lang="it-IT" sz="4800" dirty="0">
              <a:latin typeface="+mn-lt"/>
            </a:endParaRPr>
          </a:p>
          <a:p>
            <a:pPr algn="l"/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Data scientist </a:t>
            </a:r>
          </a:p>
          <a:p>
            <a:pPr algn="l"/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Machine learning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engineer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</a:p>
          <a:p>
            <a:pPr algn="l"/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AI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researcher</a:t>
            </a:r>
            <a:endParaRPr lang="it-IT" sz="4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algn="l"/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(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statistics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optimization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linear algebra,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modeling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019435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6998A-81F1-C983-1315-D74CA0A42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570642A3-0892-2143-D97C-BFC802549F28}"/>
              </a:ext>
            </a:extLst>
          </p:cNvPr>
          <p:cNvSpPr txBox="1"/>
          <p:nvPr/>
        </p:nvSpPr>
        <p:spPr>
          <a:xfrm>
            <a:off x="2531430" y="8093817"/>
            <a:ext cx="15056070" cy="3785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it-IT" sz="4800" b="1" dirty="0">
                <a:solidFill>
                  <a:srgbClr val="FF0000"/>
                </a:solidFill>
                <a:latin typeface="+mn-lt"/>
              </a:rPr>
              <a:t>4. Tech </a:t>
            </a:r>
            <a:r>
              <a:rPr lang="it-IT" sz="4800" b="1" dirty="0" err="1">
                <a:solidFill>
                  <a:srgbClr val="FF0000"/>
                </a:solidFill>
                <a:latin typeface="+mn-lt"/>
              </a:rPr>
              <a:t>industry</a:t>
            </a:r>
            <a:endParaRPr lang="it-IT" sz="4800" dirty="0">
              <a:latin typeface="+mn-lt"/>
            </a:endParaRPr>
          </a:p>
          <a:p>
            <a:pPr algn="l">
              <a:buNone/>
            </a:pP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algorithms</a:t>
            </a:r>
            <a:endParaRPr lang="it-IT" sz="4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algn="l">
              <a:buNone/>
            </a:pP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cryptography</a:t>
            </a:r>
            <a:endParaRPr lang="it-IT" sz="4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algn="l">
              <a:buNone/>
            </a:pP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optimization</a:t>
            </a:r>
            <a:endParaRPr lang="it-IT" sz="4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algn="l">
              <a:buNone/>
            </a:pP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simulation</a:t>
            </a:r>
            <a:endParaRPr lang="it-IT" sz="4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30B1727-8A56-1BA4-8FBE-C6A9EDD303D9}"/>
              </a:ext>
            </a:extLst>
          </p:cNvPr>
          <p:cNvSpPr txBox="1">
            <a:spLocks/>
          </p:cNvSpPr>
          <p:nvPr/>
        </p:nvSpPr>
        <p:spPr>
          <a:xfrm>
            <a:off x="7905093" y="1430420"/>
            <a:ext cx="16294231" cy="1216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433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1pPr>
            <a:lvl2pPr marL="0" marR="0" indent="4572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2pPr>
            <a:lvl3pPr marL="0" marR="0" indent="9144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3pPr>
            <a:lvl4pPr marL="0" marR="0" indent="13716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4pPr>
            <a:lvl5pPr marL="0" marR="0" indent="18288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5pPr>
            <a:lvl6pPr marL="0" marR="0" indent="22860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6pPr>
            <a:lvl7pPr marL="0" marR="0" indent="27432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7pPr>
            <a:lvl8pPr marL="0" marR="0" indent="32004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8pPr>
            <a:lvl9pPr marL="0" marR="0" indent="36576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9pPr>
          </a:lstStyle>
          <a:p>
            <a:pPr hangingPunct="1"/>
            <a:r>
              <a:rPr lang="it-IT" sz="7700" dirty="0" err="1"/>
              <a:t>Which</a:t>
            </a:r>
            <a:r>
              <a:rPr lang="it-IT" sz="7700" dirty="0"/>
              <a:t> career </a:t>
            </a:r>
            <a:r>
              <a:rPr lang="it-IT" sz="7700" dirty="0" err="1"/>
              <a:t>paths</a:t>
            </a:r>
            <a:r>
              <a:rPr lang="it-IT" sz="7700" dirty="0"/>
              <a:t> after </a:t>
            </a:r>
            <a:r>
              <a:rPr lang="it-IT" sz="7700" dirty="0" err="1"/>
              <a:t>our</a:t>
            </a:r>
            <a:r>
              <a:rPr lang="it-IT" sz="7700" dirty="0"/>
              <a:t> PhD 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4482453-D870-15B6-E303-6572F7E77987}"/>
              </a:ext>
            </a:extLst>
          </p:cNvPr>
          <p:cNvSpPr txBox="1"/>
          <p:nvPr/>
        </p:nvSpPr>
        <p:spPr>
          <a:xfrm>
            <a:off x="2531430" y="3729357"/>
            <a:ext cx="15056070" cy="3785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it-IT" sz="4800" b="1" dirty="0">
                <a:solidFill>
                  <a:srgbClr val="FF0000"/>
                </a:solidFill>
                <a:latin typeface="+mn-lt"/>
              </a:rPr>
              <a:t>3. Quantitative </a:t>
            </a:r>
            <a:r>
              <a:rPr lang="it-IT" sz="4800" b="1" dirty="0" err="1">
                <a:solidFill>
                  <a:srgbClr val="FF0000"/>
                </a:solidFill>
                <a:latin typeface="+mn-lt"/>
              </a:rPr>
              <a:t>finance</a:t>
            </a:r>
            <a:endParaRPr lang="it-IT" sz="4800" b="1" dirty="0">
              <a:solidFill>
                <a:srgbClr val="FF0000"/>
              </a:solidFill>
              <a:latin typeface="+mn-lt"/>
            </a:endParaRPr>
          </a:p>
          <a:p>
            <a:pPr algn="l"/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Quant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analyst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(“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quant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”) </a:t>
            </a:r>
          </a:p>
          <a:p>
            <a:pPr algn="l"/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Risk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modeler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</a:p>
          <a:p>
            <a:pPr algn="l"/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Algorithmic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trader</a:t>
            </a:r>
          </a:p>
          <a:p>
            <a:pPr algn="l"/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(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probability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stochastic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processes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PDEs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it-IT" sz="4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124611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8E062-20E0-D7E2-67E0-0F19059E3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AF085981-8E54-AA1E-B504-3C1C519C6ADC}"/>
              </a:ext>
            </a:extLst>
          </p:cNvPr>
          <p:cNvSpPr txBox="1"/>
          <p:nvPr/>
        </p:nvSpPr>
        <p:spPr>
          <a:xfrm>
            <a:off x="2349061" y="7856316"/>
            <a:ext cx="15056070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it-IT" sz="4800" b="1" dirty="0">
                <a:solidFill>
                  <a:srgbClr val="FF0000"/>
                </a:solidFill>
                <a:latin typeface="+mn-lt"/>
              </a:rPr>
              <a:t>6. Consulting</a:t>
            </a:r>
            <a:endParaRPr lang="it-IT" sz="4800" dirty="0">
              <a:latin typeface="+mn-lt"/>
            </a:endParaRPr>
          </a:p>
          <a:p>
            <a:pPr algn="l">
              <a:buNone/>
            </a:pP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Strategy consulting</a:t>
            </a:r>
          </a:p>
          <a:p>
            <a:pPr algn="l">
              <a:buNone/>
            </a:pP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Technical consulting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DA97CD73-DD87-380E-63AB-3A43DA9D0361}"/>
              </a:ext>
            </a:extLst>
          </p:cNvPr>
          <p:cNvSpPr txBox="1">
            <a:spLocks/>
          </p:cNvSpPr>
          <p:nvPr/>
        </p:nvSpPr>
        <p:spPr>
          <a:xfrm>
            <a:off x="8051669" y="1457406"/>
            <a:ext cx="16294231" cy="1216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0" marR="0" indent="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433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1pPr>
            <a:lvl2pPr marL="0" marR="0" indent="4572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2pPr>
            <a:lvl3pPr marL="0" marR="0" indent="9144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3pPr>
            <a:lvl4pPr marL="0" marR="0" indent="13716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4pPr>
            <a:lvl5pPr marL="0" marR="0" indent="18288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5pPr>
            <a:lvl6pPr marL="0" marR="0" indent="22860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6pPr>
            <a:lvl7pPr marL="0" marR="0" indent="27432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7pPr>
            <a:lvl8pPr marL="0" marR="0" indent="32004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8pPr>
            <a:lvl9pPr marL="0" marR="0" indent="36576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9pPr>
          </a:lstStyle>
          <a:p>
            <a:pPr hangingPunct="1"/>
            <a:r>
              <a:rPr lang="it-IT" sz="7700" dirty="0" err="1"/>
              <a:t>Which</a:t>
            </a:r>
            <a:r>
              <a:rPr lang="it-IT" sz="7700" dirty="0"/>
              <a:t> career </a:t>
            </a:r>
            <a:r>
              <a:rPr lang="it-IT" sz="7700" dirty="0" err="1"/>
              <a:t>paths</a:t>
            </a:r>
            <a:r>
              <a:rPr lang="it-IT" sz="7700" dirty="0"/>
              <a:t> after </a:t>
            </a:r>
            <a:r>
              <a:rPr lang="it-IT" sz="7700" dirty="0" err="1"/>
              <a:t>our</a:t>
            </a:r>
            <a:r>
              <a:rPr lang="it-IT" sz="7700" dirty="0"/>
              <a:t> PhD 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5C2390-8D1D-7075-EAC4-DE76E3EFE627}"/>
              </a:ext>
            </a:extLst>
          </p:cNvPr>
          <p:cNvSpPr txBox="1"/>
          <p:nvPr/>
        </p:nvSpPr>
        <p:spPr>
          <a:xfrm>
            <a:off x="2349061" y="10538579"/>
            <a:ext cx="15056070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it-IT" sz="4800" b="1" dirty="0">
                <a:solidFill>
                  <a:srgbClr val="FF0000"/>
                </a:solidFill>
                <a:latin typeface="+mn-lt"/>
              </a:rPr>
              <a:t>7. </a:t>
            </a:r>
            <a:r>
              <a:rPr lang="it-IT" sz="4800" b="1" dirty="0" err="1">
                <a:solidFill>
                  <a:srgbClr val="FF0000"/>
                </a:solidFill>
                <a:latin typeface="+mn-lt"/>
              </a:rPr>
              <a:t>Teaching</a:t>
            </a:r>
            <a:r>
              <a:rPr lang="it-IT" sz="4800" b="1" dirty="0">
                <a:solidFill>
                  <a:srgbClr val="FF0000"/>
                </a:solidFill>
                <a:latin typeface="+mn-lt"/>
              </a:rPr>
              <a:t> (non-</a:t>
            </a:r>
            <a:r>
              <a:rPr lang="it-IT" sz="4800" b="1" dirty="0" err="1">
                <a:solidFill>
                  <a:srgbClr val="FF0000"/>
                </a:solidFill>
                <a:latin typeface="+mn-lt"/>
              </a:rPr>
              <a:t>university</a:t>
            </a:r>
            <a:r>
              <a:rPr lang="it-IT" sz="4800" b="1" dirty="0">
                <a:solidFill>
                  <a:srgbClr val="FF0000"/>
                </a:solidFill>
                <a:latin typeface="+mn-lt"/>
              </a:rPr>
              <a:t>)</a:t>
            </a:r>
            <a:endParaRPr lang="it-IT" sz="4800" dirty="0">
              <a:latin typeface="+mn-lt"/>
            </a:endParaRPr>
          </a:p>
          <a:p>
            <a:pPr algn="l"/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High school or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specialized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institutions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10D7062-92EC-D3BC-5605-E24301A488AE}"/>
              </a:ext>
            </a:extLst>
          </p:cNvPr>
          <p:cNvSpPr txBox="1"/>
          <p:nvPr/>
        </p:nvSpPr>
        <p:spPr>
          <a:xfrm>
            <a:off x="2349060" y="3746153"/>
            <a:ext cx="18019987" cy="3785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it-IT" sz="4800" b="1" dirty="0">
                <a:solidFill>
                  <a:srgbClr val="FF0000"/>
                </a:solidFill>
                <a:latin typeface="+mn-lt"/>
              </a:rPr>
              <a:t>5. </a:t>
            </a:r>
            <a:r>
              <a:rPr lang="it-IT" sz="4800" b="1" dirty="0" err="1">
                <a:solidFill>
                  <a:srgbClr val="FF0000"/>
                </a:solidFill>
                <a:latin typeface="+mn-lt"/>
              </a:rPr>
              <a:t>Research</a:t>
            </a:r>
            <a:r>
              <a:rPr lang="it-IT" sz="4800" b="1" dirty="0">
                <a:solidFill>
                  <a:srgbClr val="FF0000"/>
                </a:solidFill>
                <a:latin typeface="+mn-lt"/>
              </a:rPr>
              <a:t> labs (non </a:t>
            </a:r>
            <a:r>
              <a:rPr lang="it-IT" sz="4800" b="1" dirty="0" err="1">
                <a:solidFill>
                  <a:srgbClr val="FF0000"/>
                </a:solidFill>
                <a:latin typeface="+mn-lt"/>
              </a:rPr>
              <a:t>academic</a:t>
            </a:r>
            <a:r>
              <a:rPr lang="it-IT" sz="4800" b="1" dirty="0">
                <a:solidFill>
                  <a:srgbClr val="FF0000"/>
                </a:solidFill>
                <a:latin typeface="+mn-lt"/>
              </a:rPr>
              <a:t>)</a:t>
            </a:r>
            <a:endParaRPr lang="it-IT" sz="4800" dirty="0">
              <a:latin typeface="+mn-lt"/>
            </a:endParaRPr>
          </a:p>
          <a:p>
            <a:pPr algn="l">
              <a:buNone/>
            </a:pP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Government labs</a:t>
            </a:r>
          </a:p>
          <a:p>
            <a:pPr algn="l">
              <a:buNone/>
            </a:pP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Private R&amp;D (tech, 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energy,defence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)</a:t>
            </a:r>
          </a:p>
          <a:p>
            <a:pPr algn="l"/>
            <a:r>
              <a:rPr lang="it-IT" sz="48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(</a:t>
            </a:r>
            <a:r>
              <a:rPr lang="it-IT" sz="4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for </a:t>
            </a:r>
            <a:r>
              <a:rPr lang="it-IT" sz="48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physics</a:t>
            </a:r>
            <a:r>
              <a:rPr lang="it-IT" sz="4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: </a:t>
            </a:r>
            <a:r>
              <a:rPr lang="it-IT" sz="48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Semiconductors</a:t>
            </a:r>
            <a:r>
              <a:rPr lang="it-IT" sz="4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it-IT" sz="48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Photonics</a:t>
            </a:r>
            <a:r>
              <a:rPr lang="it-IT" sz="4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/ </a:t>
            </a:r>
            <a:r>
              <a:rPr lang="it-IT" sz="48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optics</a:t>
            </a:r>
            <a:r>
              <a:rPr lang="it-IT" sz="4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it-IT" sz="48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Materials</a:t>
            </a:r>
            <a:r>
              <a:rPr lang="it-IT" sz="4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science, Energy (fusion, </a:t>
            </a:r>
            <a:r>
              <a:rPr lang="it-IT" sz="48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renewables</a:t>
            </a:r>
            <a:r>
              <a:rPr lang="it-IT" sz="4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), </a:t>
            </a:r>
            <a:r>
              <a:rPr lang="it-IT" sz="48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Aerospace</a:t>
            </a:r>
            <a:r>
              <a:rPr lang="it-IT" sz="4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/ defense</a:t>
            </a:r>
          </a:p>
        </p:txBody>
      </p:sp>
    </p:spTree>
    <p:extLst>
      <p:ext uri="{BB962C8B-B14F-4D97-AF65-F5344CB8AC3E}">
        <p14:creationId xmlns:p14="http://schemas.microsoft.com/office/powerpoint/2010/main" val="351265591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ED08BF4B-AFCB-29EB-152B-5BCCA139A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228" y="891033"/>
            <a:ext cx="16294231" cy="1216616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areas</a:t>
            </a:r>
            <a:r>
              <a:rPr lang="it-IT" dirty="0"/>
              <a:t>: </a:t>
            </a:r>
            <a:r>
              <a:rPr lang="it-IT" dirty="0" err="1"/>
              <a:t>Mathematics</a:t>
            </a:r>
            <a:endParaRPr lang="it-IT" dirty="0"/>
          </a:p>
        </p:txBody>
      </p:sp>
      <p:grpSp>
        <p:nvGrpSpPr>
          <p:cNvPr id="147" name="Google Shape;201;p7">
            <a:extLst>
              <a:ext uri="{FF2B5EF4-FFF2-40B4-BE49-F238E27FC236}">
                <a16:creationId xmlns:a16="http://schemas.microsoft.com/office/drawing/2014/main" id="{71996B64-578F-DFD8-5351-F851839A630C}"/>
              </a:ext>
            </a:extLst>
          </p:cNvPr>
          <p:cNvGrpSpPr/>
          <p:nvPr/>
        </p:nvGrpSpPr>
        <p:grpSpPr>
          <a:xfrm>
            <a:off x="4151181" y="3024544"/>
            <a:ext cx="5493206" cy="1828800"/>
            <a:chOff x="1048504" y="981318"/>
            <a:chExt cx="2746603" cy="914400"/>
          </a:xfrm>
        </p:grpSpPr>
        <p:sp>
          <p:nvSpPr>
            <p:cNvPr id="148" name="Google Shape;202;p7">
              <a:extLst>
                <a:ext uri="{FF2B5EF4-FFF2-40B4-BE49-F238E27FC236}">
                  <a16:creationId xmlns:a16="http://schemas.microsoft.com/office/drawing/2014/main" id="{3CAA2D6F-7BCD-815E-680A-C2DCF077A672}"/>
                </a:ext>
              </a:extLst>
            </p:cNvPr>
            <p:cNvSpPr/>
            <p:nvPr/>
          </p:nvSpPr>
          <p:spPr>
            <a:xfrm>
              <a:off x="1554523" y="981318"/>
              <a:ext cx="1734563" cy="914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rgbClr val="2136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defTabSz="1828800" hangingPunct="1">
                <a:buClr>
                  <a:srgbClr val="000000"/>
                </a:buClr>
              </a:pPr>
              <a:endPara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203;p7">
              <a:extLst>
                <a:ext uri="{FF2B5EF4-FFF2-40B4-BE49-F238E27FC236}">
                  <a16:creationId xmlns:a16="http://schemas.microsoft.com/office/drawing/2014/main" id="{07550D62-911C-F126-8772-5BAE6C683A1D}"/>
                </a:ext>
              </a:extLst>
            </p:cNvPr>
            <p:cNvSpPr txBox="1"/>
            <p:nvPr/>
          </p:nvSpPr>
          <p:spPr>
            <a:xfrm>
              <a:off x="1048504" y="1139418"/>
              <a:ext cx="2746603" cy="697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normAutofit/>
            </a:bodyPr>
            <a:lstStyle/>
            <a:p>
              <a:pPr defTabSz="1828800" hangingPunct="1">
                <a:buClr>
                  <a:srgbClr val="FFFFFF"/>
                </a:buClr>
                <a:buSzPts val="24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Algebra</a:t>
              </a:r>
              <a:endParaRPr sz="280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205;p7">
            <a:extLst>
              <a:ext uri="{FF2B5EF4-FFF2-40B4-BE49-F238E27FC236}">
                <a16:creationId xmlns:a16="http://schemas.microsoft.com/office/drawing/2014/main" id="{9EF76736-1697-5BEF-C8B9-A7CF6CD34C94}"/>
              </a:ext>
            </a:extLst>
          </p:cNvPr>
          <p:cNvGrpSpPr/>
          <p:nvPr/>
        </p:nvGrpSpPr>
        <p:grpSpPr>
          <a:xfrm>
            <a:off x="609787" y="4920254"/>
            <a:ext cx="5493206" cy="1828800"/>
            <a:chOff x="1048504" y="981318"/>
            <a:chExt cx="2746603" cy="914400"/>
          </a:xfrm>
        </p:grpSpPr>
        <p:sp>
          <p:nvSpPr>
            <p:cNvPr id="151" name="Google Shape;206;p7">
              <a:extLst>
                <a:ext uri="{FF2B5EF4-FFF2-40B4-BE49-F238E27FC236}">
                  <a16:creationId xmlns:a16="http://schemas.microsoft.com/office/drawing/2014/main" id="{870E79BA-5130-9F52-0D19-15D6162CE509}"/>
                </a:ext>
              </a:extLst>
            </p:cNvPr>
            <p:cNvSpPr/>
            <p:nvPr/>
          </p:nvSpPr>
          <p:spPr>
            <a:xfrm>
              <a:off x="1554523" y="981318"/>
              <a:ext cx="1734563" cy="914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rgbClr val="2136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defTabSz="1828800" hangingPunct="1">
                <a:buClr>
                  <a:srgbClr val="000000"/>
                </a:buClr>
              </a:pPr>
              <a:endPara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207;p7">
              <a:extLst>
                <a:ext uri="{FF2B5EF4-FFF2-40B4-BE49-F238E27FC236}">
                  <a16:creationId xmlns:a16="http://schemas.microsoft.com/office/drawing/2014/main" id="{AB14945A-C34E-566A-B481-3128A2420A17}"/>
                </a:ext>
              </a:extLst>
            </p:cNvPr>
            <p:cNvSpPr txBox="1"/>
            <p:nvPr/>
          </p:nvSpPr>
          <p:spPr>
            <a:xfrm>
              <a:off x="1048504" y="1139418"/>
              <a:ext cx="2746603" cy="697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normAutofit/>
            </a:bodyPr>
            <a:lstStyle/>
            <a:p>
              <a:pPr defTabSz="1828800" hangingPunct="1">
                <a:buClr>
                  <a:srgbClr val="FFFFFF"/>
                </a:buClr>
                <a:buSzPts val="24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Topology</a:t>
              </a:r>
              <a:endPara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208;p7">
            <a:extLst>
              <a:ext uri="{FF2B5EF4-FFF2-40B4-BE49-F238E27FC236}">
                <a16:creationId xmlns:a16="http://schemas.microsoft.com/office/drawing/2014/main" id="{80354D97-1447-989B-4454-B07AB36CFEF7}"/>
              </a:ext>
            </a:extLst>
          </p:cNvPr>
          <p:cNvGrpSpPr/>
          <p:nvPr/>
        </p:nvGrpSpPr>
        <p:grpSpPr>
          <a:xfrm>
            <a:off x="8254379" y="4269606"/>
            <a:ext cx="5493206" cy="1828800"/>
            <a:chOff x="1048504" y="981318"/>
            <a:chExt cx="2746603" cy="914400"/>
          </a:xfrm>
        </p:grpSpPr>
        <p:sp>
          <p:nvSpPr>
            <p:cNvPr id="154" name="Google Shape;209;p7">
              <a:extLst>
                <a:ext uri="{FF2B5EF4-FFF2-40B4-BE49-F238E27FC236}">
                  <a16:creationId xmlns:a16="http://schemas.microsoft.com/office/drawing/2014/main" id="{DF205CC8-66A9-4E8F-E49A-22958D972718}"/>
                </a:ext>
              </a:extLst>
            </p:cNvPr>
            <p:cNvSpPr/>
            <p:nvPr/>
          </p:nvSpPr>
          <p:spPr>
            <a:xfrm>
              <a:off x="1554523" y="981318"/>
              <a:ext cx="1734563" cy="914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rgbClr val="2136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defTabSz="1828800" hangingPunct="1">
                <a:buClr>
                  <a:srgbClr val="000000"/>
                </a:buClr>
              </a:pPr>
              <a:endPara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210;p7">
              <a:extLst>
                <a:ext uri="{FF2B5EF4-FFF2-40B4-BE49-F238E27FC236}">
                  <a16:creationId xmlns:a16="http://schemas.microsoft.com/office/drawing/2014/main" id="{B221B31A-692E-854C-B954-7D46F6CE916F}"/>
                </a:ext>
              </a:extLst>
            </p:cNvPr>
            <p:cNvSpPr txBox="1"/>
            <p:nvPr/>
          </p:nvSpPr>
          <p:spPr>
            <a:xfrm>
              <a:off x="1048504" y="1139418"/>
              <a:ext cx="2746603" cy="697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normAutofit fontScale="85000" lnSpcReduction="20000"/>
            </a:bodyPr>
            <a:lstStyle/>
            <a:p>
              <a:pPr defTabSz="1828800" hangingPunct="1"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Dynamical </a:t>
              </a:r>
              <a:endParaRPr sz="280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1828800" hangingPunct="1">
                <a:spcBef>
                  <a:spcPts val="816"/>
                </a:spcBef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systems</a:t>
              </a:r>
              <a:endParaRPr sz="280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211;p7">
            <a:extLst>
              <a:ext uri="{FF2B5EF4-FFF2-40B4-BE49-F238E27FC236}">
                <a16:creationId xmlns:a16="http://schemas.microsoft.com/office/drawing/2014/main" id="{102AF60A-3990-B320-2AEF-E5D73588A25C}"/>
              </a:ext>
            </a:extLst>
          </p:cNvPr>
          <p:cNvGrpSpPr/>
          <p:nvPr/>
        </p:nvGrpSpPr>
        <p:grpSpPr>
          <a:xfrm>
            <a:off x="4560127" y="6069730"/>
            <a:ext cx="5493206" cy="1828800"/>
            <a:chOff x="1048504" y="981318"/>
            <a:chExt cx="2746603" cy="914400"/>
          </a:xfrm>
        </p:grpSpPr>
        <p:sp>
          <p:nvSpPr>
            <p:cNvPr id="157" name="Google Shape;212;p7">
              <a:extLst>
                <a:ext uri="{FF2B5EF4-FFF2-40B4-BE49-F238E27FC236}">
                  <a16:creationId xmlns:a16="http://schemas.microsoft.com/office/drawing/2014/main" id="{67EC5CE1-DEA4-E9CF-B2D5-1DF2439ADCB3}"/>
                </a:ext>
              </a:extLst>
            </p:cNvPr>
            <p:cNvSpPr/>
            <p:nvPr/>
          </p:nvSpPr>
          <p:spPr>
            <a:xfrm>
              <a:off x="1554523" y="981318"/>
              <a:ext cx="1734563" cy="914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rgbClr val="2136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defTabSz="1828800" hangingPunct="1">
                <a:buClr>
                  <a:srgbClr val="000000"/>
                </a:buClr>
              </a:pPr>
              <a:endPara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213;p7">
              <a:extLst>
                <a:ext uri="{FF2B5EF4-FFF2-40B4-BE49-F238E27FC236}">
                  <a16:creationId xmlns:a16="http://schemas.microsoft.com/office/drawing/2014/main" id="{33248E44-57BC-E3F0-A6BC-F210702DCA3B}"/>
                </a:ext>
              </a:extLst>
            </p:cNvPr>
            <p:cNvSpPr txBox="1"/>
            <p:nvPr/>
          </p:nvSpPr>
          <p:spPr>
            <a:xfrm>
              <a:off x="1048504" y="1139418"/>
              <a:ext cx="2746603" cy="697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normAutofit fontScale="85000" lnSpcReduction="20000"/>
            </a:bodyPr>
            <a:lstStyle/>
            <a:p>
              <a:pPr defTabSz="1828800" hangingPunct="1"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Mathematical</a:t>
              </a:r>
              <a:endParaRPr sz="280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1828800" hangingPunct="1">
                <a:spcBef>
                  <a:spcPts val="816"/>
                </a:spcBef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logic</a:t>
              </a:r>
              <a:endPara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214;p7">
            <a:extLst>
              <a:ext uri="{FF2B5EF4-FFF2-40B4-BE49-F238E27FC236}">
                <a16:creationId xmlns:a16="http://schemas.microsoft.com/office/drawing/2014/main" id="{DEE090CA-67F1-87C4-4D07-483847C8CE33}"/>
              </a:ext>
            </a:extLst>
          </p:cNvPr>
          <p:cNvGrpSpPr/>
          <p:nvPr/>
        </p:nvGrpSpPr>
        <p:grpSpPr>
          <a:xfrm>
            <a:off x="8382419" y="7539972"/>
            <a:ext cx="5493206" cy="1828800"/>
            <a:chOff x="1048504" y="981318"/>
            <a:chExt cx="2746603" cy="914400"/>
          </a:xfrm>
        </p:grpSpPr>
        <p:sp>
          <p:nvSpPr>
            <p:cNvPr id="160" name="Google Shape;215;p7">
              <a:extLst>
                <a:ext uri="{FF2B5EF4-FFF2-40B4-BE49-F238E27FC236}">
                  <a16:creationId xmlns:a16="http://schemas.microsoft.com/office/drawing/2014/main" id="{F3E6CCFD-B5D4-14C3-EE61-37B86872D04B}"/>
                </a:ext>
              </a:extLst>
            </p:cNvPr>
            <p:cNvSpPr/>
            <p:nvPr/>
          </p:nvSpPr>
          <p:spPr>
            <a:xfrm>
              <a:off x="1554523" y="981318"/>
              <a:ext cx="1734563" cy="914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rgbClr val="2136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defTabSz="1828800" hangingPunct="1">
                <a:buClr>
                  <a:srgbClr val="000000"/>
                </a:buClr>
              </a:pPr>
              <a:endPara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216;p7">
              <a:extLst>
                <a:ext uri="{FF2B5EF4-FFF2-40B4-BE49-F238E27FC236}">
                  <a16:creationId xmlns:a16="http://schemas.microsoft.com/office/drawing/2014/main" id="{4C02E8F1-F6EB-0098-A748-7E2D33439E7C}"/>
                </a:ext>
              </a:extLst>
            </p:cNvPr>
            <p:cNvSpPr txBox="1"/>
            <p:nvPr/>
          </p:nvSpPr>
          <p:spPr>
            <a:xfrm>
              <a:off x="1048504" y="1139418"/>
              <a:ext cx="2746603" cy="697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normAutofit/>
            </a:bodyPr>
            <a:lstStyle/>
            <a:p>
              <a:pPr defTabSz="1828800" hangingPunct="1">
                <a:buClr>
                  <a:srgbClr val="FFFFFF"/>
                </a:buClr>
                <a:buSzPts val="24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Statistics</a:t>
              </a:r>
              <a:endPara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220;p7">
            <a:extLst>
              <a:ext uri="{FF2B5EF4-FFF2-40B4-BE49-F238E27FC236}">
                <a16:creationId xmlns:a16="http://schemas.microsoft.com/office/drawing/2014/main" id="{54634099-F323-6962-05D2-29C0FD3F2607}"/>
              </a:ext>
            </a:extLst>
          </p:cNvPr>
          <p:cNvGrpSpPr/>
          <p:nvPr/>
        </p:nvGrpSpPr>
        <p:grpSpPr>
          <a:xfrm>
            <a:off x="5405797" y="10061004"/>
            <a:ext cx="5493206" cy="1828800"/>
            <a:chOff x="1048504" y="981318"/>
            <a:chExt cx="2746603" cy="914400"/>
          </a:xfrm>
        </p:grpSpPr>
        <p:sp>
          <p:nvSpPr>
            <p:cNvPr id="163" name="Google Shape;221;p7">
              <a:extLst>
                <a:ext uri="{FF2B5EF4-FFF2-40B4-BE49-F238E27FC236}">
                  <a16:creationId xmlns:a16="http://schemas.microsoft.com/office/drawing/2014/main" id="{26CAEC1A-E2CA-A9F8-061D-3C4FECF6CE3A}"/>
                </a:ext>
              </a:extLst>
            </p:cNvPr>
            <p:cNvSpPr/>
            <p:nvPr/>
          </p:nvSpPr>
          <p:spPr>
            <a:xfrm>
              <a:off x="1554523" y="981318"/>
              <a:ext cx="1734563" cy="914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rgbClr val="2136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defTabSz="1828800" hangingPunct="1">
                <a:buClr>
                  <a:srgbClr val="000000"/>
                </a:buClr>
              </a:pPr>
              <a:endPara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222;p7">
              <a:extLst>
                <a:ext uri="{FF2B5EF4-FFF2-40B4-BE49-F238E27FC236}">
                  <a16:creationId xmlns:a16="http://schemas.microsoft.com/office/drawing/2014/main" id="{7FD53920-BAA3-047F-8CE3-1FA42C5C0E95}"/>
                </a:ext>
              </a:extLst>
            </p:cNvPr>
            <p:cNvSpPr txBox="1"/>
            <p:nvPr/>
          </p:nvSpPr>
          <p:spPr>
            <a:xfrm>
              <a:off x="1048504" y="1139418"/>
              <a:ext cx="2746603" cy="697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normAutofit fontScale="85000" lnSpcReduction="20000"/>
            </a:bodyPr>
            <a:lstStyle/>
            <a:p>
              <a:pPr defTabSz="1828800" hangingPunct="1">
                <a:buClr>
                  <a:srgbClr val="FFFFFF"/>
                </a:buClr>
                <a:buSzPct val="100000"/>
              </a:pPr>
              <a:r>
                <a:rPr lang="it-IT" sz="48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Nonlinear</a:t>
              </a:r>
              <a:endParaRPr sz="280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1828800" hangingPunct="1">
                <a:spcBef>
                  <a:spcPts val="816"/>
                </a:spcBef>
                <a:buClr>
                  <a:srgbClr val="FFFFFF"/>
                </a:buClr>
                <a:buSzPct val="100000"/>
              </a:pPr>
              <a:r>
                <a:rPr lang="it-IT" sz="48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analysis</a:t>
              </a:r>
              <a:endParaRPr sz="4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223;p7">
            <a:extLst>
              <a:ext uri="{FF2B5EF4-FFF2-40B4-BE49-F238E27FC236}">
                <a16:creationId xmlns:a16="http://schemas.microsoft.com/office/drawing/2014/main" id="{68C21FF2-B8CF-F77D-7DBC-681A359CA52E}"/>
              </a:ext>
            </a:extLst>
          </p:cNvPr>
          <p:cNvGrpSpPr/>
          <p:nvPr/>
        </p:nvGrpSpPr>
        <p:grpSpPr>
          <a:xfrm>
            <a:off x="12463239" y="2967834"/>
            <a:ext cx="5493206" cy="1828800"/>
            <a:chOff x="1048504" y="981318"/>
            <a:chExt cx="2746603" cy="914400"/>
          </a:xfrm>
        </p:grpSpPr>
        <p:sp>
          <p:nvSpPr>
            <p:cNvPr id="166" name="Google Shape;224;p7">
              <a:extLst>
                <a:ext uri="{FF2B5EF4-FFF2-40B4-BE49-F238E27FC236}">
                  <a16:creationId xmlns:a16="http://schemas.microsoft.com/office/drawing/2014/main" id="{D7370BA6-4F7A-5783-0137-E66788299F5C}"/>
                </a:ext>
              </a:extLst>
            </p:cNvPr>
            <p:cNvSpPr/>
            <p:nvPr/>
          </p:nvSpPr>
          <p:spPr>
            <a:xfrm>
              <a:off x="1554523" y="981318"/>
              <a:ext cx="1734563" cy="914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rgbClr val="2136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defTabSz="1828800" hangingPunct="1">
                <a:buClr>
                  <a:srgbClr val="000000"/>
                </a:buClr>
              </a:pPr>
              <a:endPara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225;p7">
              <a:extLst>
                <a:ext uri="{FF2B5EF4-FFF2-40B4-BE49-F238E27FC236}">
                  <a16:creationId xmlns:a16="http://schemas.microsoft.com/office/drawing/2014/main" id="{04E8A6A6-025F-AC1B-A73B-9A24814BAB63}"/>
                </a:ext>
              </a:extLst>
            </p:cNvPr>
            <p:cNvSpPr txBox="1"/>
            <p:nvPr/>
          </p:nvSpPr>
          <p:spPr>
            <a:xfrm>
              <a:off x="1048504" y="1139418"/>
              <a:ext cx="2746603" cy="697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normAutofit fontScale="85000" lnSpcReduction="20000"/>
            </a:bodyPr>
            <a:lstStyle/>
            <a:p>
              <a:pPr defTabSz="1828800" hangingPunct="1"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Hamiltonian </a:t>
              </a:r>
              <a:endParaRPr sz="280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1828800" hangingPunct="1">
                <a:spcBef>
                  <a:spcPts val="816"/>
                </a:spcBef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mechanics</a:t>
              </a:r>
              <a:endPara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226;p7">
            <a:extLst>
              <a:ext uri="{FF2B5EF4-FFF2-40B4-BE49-F238E27FC236}">
                <a16:creationId xmlns:a16="http://schemas.microsoft.com/office/drawing/2014/main" id="{5B56EA58-1890-F941-45E0-65C1F1327864}"/>
              </a:ext>
            </a:extLst>
          </p:cNvPr>
          <p:cNvGrpSpPr/>
          <p:nvPr/>
        </p:nvGrpSpPr>
        <p:grpSpPr>
          <a:xfrm>
            <a:off x="12721763" y="6135464"/>
            <a:ext cx="5493206" cy="1828800"/>
            <a:chOff x="1048504" y="981318"/>
            <a:chExt cx="2746603" cy="914400"/>
          </a:xfrm>
        </p:grpSpPr>
        <p:sp>
          <p:nvSpPr>
            <p:cNvPr id="169" name="Google Shape;227;p7">
              <a:extLst>
                <a:ext uri="{FF2B5EF4-FFF2-40B4-BE49-F238E27FC236}">
                  <a16:creationId xmlns:a16="http://schemas.microsoft.com/office/drawing/2014/main" id="{71BE48AB-363E-2FE5-B012-97BBB5ABBCFE}"/>
                </a:ext>
              </a:extLst>
            </p:cNvPr>
            <p:cNvSpPr/>
            <p:nvPr/>
          </p:nvSpPr>
          <p:spPr>
            <a:xfrm>
              <a:off x="1554523" y="981318"/>
              <a:ext cx="1734563" cy="914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rgbClr val="2136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defTabSz="1828800" hangingPunct="1">
                <a:buClr>
                  <a:srgbClr val="000000"/>
                </a:buClr>
              </a:pPr>
              <a:endPara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228;p7">
              <a:extLst>
                <a:ext uri="{FF2B5EF4-FFF2-40B4-BE49-F238E27FC236}">
                  <a16:creationId xmlns:a16="http://schemas.microsoft.com/office/drawing/2014/main" id="{81BBA44E-4959-5225-3227-63831B2AB7A0}"/>
                </a:ext>
              </a:extLst>
            </p:cNvPr>
            <p:cNvSpPr txBox="1"/>
            <p:nvPr/>
          </p:nvSpPr>
          <p:spPr>
            <a:xfrm>
              <a:off x="1048504" y="1139418"/>
              <a:ext cx="2746603" cy="697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normAutofit fontScale="85000" lnSpcReduction="20000"/>
            </a:bodyPr>
            <a:lstStyle/>
            <a:p>
              <a:pPr defTabSz="1828800" hangingPunct="1"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Calculus of </a:t>
              </a:r>
              <a:endParaRPr sz="280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1828800" hangingPunct="1">
                <a:spcBef>
                  <a:spcPts val="816"/>
                </a:spcBef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variation</a:t>
              </a:r>
              <a:endPara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229;p7">
            <a:extLst>
              <a:ext uri="{FF2B5EF4-FFF2-40B4-BE49-F238E27FC236}">
                <a16:creationId xmlns:a16="http://schemas.microsoft.com/office/drawing/2014/main" id="{3AF756EF-C78B-FA0D-3D3E-96CB0CB75BBE}"/>
              </a:ext>
            </a:extLst>
          </p:cNvPr>
          <p:cNvGrpSpPr/>
          <p:nvPr/>
        </p:nvGrpSpPr>
        <p:grpSpPr>
          <a:xfrm>
            <a:off x="12351419" y="9986486"/>
            <a:ext cx="5493206" cy="1828800"/>
            <a:chOff x="1048504" y="981318"/>
            <a:chExt cx="2746603" cy="914400"/>
          </a:xfrm>
        </p:grpSpPr>
        <p:sp>
          <p:nvSpPr>
            <p:cNvPr id="172" name="Google Shape;230;p7">
              <a:extLst>
                <a:ext uri="{FF2B5EF4-FFF2-40B4-BE49-F238E27FC236}">
                  <a16:creationId xmlns:a16="http://schemas.microsoft.com/office/drawing/2014/main" id="{F26D838F-DD14-2CA9-E0EC-62076E62BC62}"/>
                </a:ext>
              </a:extLst>
            </p:cNvPr>
            <p:cNvSpPr/>
            <p:nvPr/>
          </p:nvSpPr>
          <p:spPr>
            <a:xfrm>
              <a:off x="1554523" y="981318"/>
              <a:ext cx="1734563" cy="914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rgbClr val="2136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defTabSz="1828800" hangingPunct="1">
                <a:buClr>
                  <a:srgbClr val="000000"/>
                </a:buClr>
              </a:pPr>
              <a:endPara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231;p7">
              <a:extLst>
                <a:ext uri="{FF2B5EF4-FFF2-40B4-BE49-F238E27FC236}">
                  <a16:creationId xmlns:a16="http://schemas.microsoft.com/office/drawing/2014/main" id="{E17019B1-48C3-1646-95BC-7536982D1B70}"/>
                </a:ext>
              </a:extLst>
            </p:cNvPr>
            <p:cNvSpPr txBox="1"/>
            <p:nvPr/>
          </p:nvSpPr>
          <p:spPr>
            <a:xfrm>
              <a:off x="1048504" y="1139418"/>
              <a:ext cx="2746603" cy="697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normAutofit fontScale="85000" lnSpcReduction="20000"/>
            </a:bodyPr>
            <a:lstStyle/>
            <a:p>
              <a:pPr defTabSz="1828800" hangingPunct="1"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Control </a:t>
              </a:r>
              <a:endParaRPr sz="280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1828800" hangingPunct="1">
                <a:spcBef>
                  <a:spcPts val="816"/>
                </a:spcBef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theory</a:t>
              </a:r>
              <a:endParaRPr sz="280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232;p7">
            <a:extLst>
              <a:ext uri="{FF2B5EF4-FFF2-40B4-BE49-F238E27FC236}">
                <a16:creationId xmlns:a16="http://schemas.microsoft.com/office/drawing/2014/main" id="{391FBE86-315C-48BC-CD4D-7543AD40834B}"/>
              </a:ext>
            </a:extLst>
          </p:cNvPr>
          <p:cNvGrpSpPr/>
          <p:nvPr/>
        </p:nvGrpSpPr>
        <p:grpSpPr>
          <a:xfrm>
            <a:off x="17844625" y="3394748"/>
            <a:ext cx="5493206" cy="1828800"/>
            <a:chOff x="1048504" y="981318"/>
            <a:chExt cx="2746603" cy="914400"/>
          </a:xfrm>
        </p:grpSpPr>
        <p:sp>
          <p:nvSpPr>
            <p:cNvPr id="175" name="Google Shape;233;p7">
              <a:extLst>
                <a:ext uri="{FF2B5EF4-FFF2-40B4-BE49-F238E27FC236}">
                  <a16:creationId xmlns:a16="http://schemas.microsoft.com/office/drawing/2014/main" id="{C3408176-204F-39C8-A827-CDD6EFB7AD44}"/>
                </a:ext>
              </a:extLst>
            </p:cNvPr>
            <p:cNvSpPr/>
            <p:nvPr/>
          </p:nvSpPr>
          <p:spPr>
            <a:xfrm>
              <a:off x="1554523" y="981318"/>
              <a:ext cx="1734563" cy="914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rgbClr val="2136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defTabSz="1828800" hangingPunct="1">
                <a:buClr>
                  <a:srgbClr val="000000"/>
                </a:buClr>
              </a:pPr>
              <a:endPara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234;p7">
              <a:extLst>
                <a:ext uri="{FF2B5EF4-FFF2-40B4-BE49-F238E27FC236}">
                  <a16:creationId xmlns:a16="http://schemas.microsoft.com/office/drawing/2014/main" id="{B34232EC-7231-8E1F-1858-BCAA80DF0B40}"/>
                </a:ext>
              </a:extLst>
            </p:cNvPr>
            <p:cNvSpPr txBox="1"/>
            <p:nvPr/>
          </p:nvSpPr>
          <p:spPr>
            <a:xfrm>
              <a:off x="1048504" y="1139418"/>
              <a:ext cx="2746603" cy="697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normAutofit fontScale="85000" lnSpcReduction="20000"/>
            </a:bodyPr>
            <a:lstStyle/>
            <a:p>
              <a:pPr defTabSz="1828800" hangingPunct="1"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Number</a:t>
              </a:r>
              <a:endPara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defTabSz="1828800" hangingPunct="1">
                <a:spcBef>
                  <a:spcPts val="816"/>
                </a:spcBef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theory</a:t>
              </a:r>
              <a:endParaRPr sz="280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7" name="Google Shape;235;p7">
            <a:extLst>
              <a:ext uri="{FF2B5EF4-FFF2-40B4-BE49-F238E27FC236}">
                <a16:creationId xmlns:a16="http://schemas.microsoft.com/office/drawing/2014/main" id="{35D4E0A3-236E-DA15-9253-710B09D2CDFF}"/>
              </a:ext>
            </a:extLst>
          </p:cNvPr>
          <p:cNvGrpSpPr/>
          <p:nvPr/>
        </p:nvGrpSpPr>
        <p:grpSpPr>
          <a:xfrm>
            <a:off x="17414273" y="6432678"/>
            <a:ext cx="5493206" cy="1828800"/>
            <a:chOff x="1048504" y="981318"/>
            <a:chExt cx="2746603" cy="914400"/>
          </a:xfrm>
        </p:grpSpPr>
        <p:sp>
          <p:nvSpPr>
            <p:cNvPr id="178" name="Google Shape;236;p7">
              <a:extLst>
                <a:ext uri="{FF2B5EF4-FFF2-40B4-BE49-F238E27FC236}">
                  <a16:creationId xmlns:a16="http://schemas.microsoft.com/office/drawing/2014/main" id="{5B406477-3A7D-A7F6-FCAD-D2CD8228DC51}"/>
                </a:ext>
              </a:extLst>
            </p:cNvPr>
            <p:cNvSpPr/>
            <p:nvPr/>
          </p:nvSpPr>
          <p:spPr>
            <a:xfrm>
              <a:off x="1554523" y="981318"/>
              <a:ext cx="1734563" cy="914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rgbClr val="2136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defTabSz="1828800" hangingPunct="1">
                <a:buClr>
                  <a:srgbClr val="000000"/>
                </a:buClr>
              </a:pPr>
              <a:endPara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237;p7">
              <a:extLst>
                <a:ext uri="{FF2B5EF4-FFF2-40B4-BE49-F238E27FC236}">
                  <a16:creationId xmlns:a16="http://schemas.microsoft.com/office/drawing/2014/main" id="{883FF453-1B93-2CDD-8885-466F8D9D9755}"/>
                </a:ext>
              </a:extLst>
            </p:cNvPr>
            <p:cNvSpPr txBox="1"/>
            <p:nvPr/>
          </p:nvSpPr>
          <p:spPr>
            <a:xfrm>
              <a:off x="1048504" y="1139418"/>
              <a:ext cx="2746603" cy="697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normAutofit fontScale="85000" lnSpcReduction="20000"/>
            </a:bodyPr>
            <a:lstStyle/>
            <a:p>
              <a:pPr defTabSz="1828800" hangingPunct="1"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Numerical </a:t>
              </a:r>
              <a:endParaRPr sz="280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1828800" hangingPunct="1">
                <a:spcBef>
                  <a:spcPts val="816"/>
                </a:spcBef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analysis</a:t>
              </a:r>
              <a:endPara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238;p7">
            <a:extLst>
              <a:ext uri="{FF2B5EF4-FFF2-40B4-BE49-F238E27FC236}">
                <a16:creationId xmlns:a16="http://schemas.microsoft.com/office/drawing/2014/main" id="{BE5879DA-259F-B02A-4AA4-49636D17E307}"/>
              </a:ext>
            </a:extLst>
          </p:cNvPr>
          <p:cNvGrpSpPr/>
          <p:nvPr/>
        </p:nvGrpSpPr>
        <p:grpSpPr>
          <a:xfrm>
            <a:off x="18318737" y="9590906"/>
            <a:ext cx="5493206" cy="1828800"/>
            <a:chOff x="1048504" y="1030916"/>
            <a:chExt cx="2746603" cy="914400"/>
          </a:xfrm>
        </p:grpSpPr>
        <p:sp>
          <p:nvSpPr>
            <p:cNvPr id="181" name="Google Shape;239;p7">
              <a:extLst>
                <a:ext uri="{FF2B5EF4-FFF2-40B4-BE49-F238E27FC236}">
                  <a16:creationId xmlns:a16="http://schemas.microsoft.com/office/drawing/2014/main" id="{22E7609B-6371-3CB3-3682-669F6C22B9A8}"/>
                </a:ext>
              </a:extLst>
            </p:cNvPr>
            <p:cNvSpPr/>
            <p:nvPr/>
          </p:nvSpPr>
          <p:spPr>
            <a:xfrm>
              <a:off x="1317467" y="1030916"/>
              <a:ext cx="1734563" cy="914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rgbClr val="2136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defTabSz="1828800" hangingPunct="1">
                <a:buClr>
                  <a:srgbClr val="000000"/>
                </a:buClr>
              </a:pPr>
              <a:endPara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240;p7">
              <a:extLst>
                <a:ext uri="{FF2B5EF4-FFF2-40B4-BE49-F238E27FC236}">
                  <a16:creationId xmlns:a16="http://schemas.microsoft.com/office/drawing/2014/main" id="{EAC2F1AE-75DB-8BDB-E2A3-47E7472FE7E4}"/>
                </a:ext>
              </a:extLst>
            </p:cNvPr>
            <p:cNvSpPr txBox="1"/>
            <p:nvPr/>
          </p:nvSpPr>
          <p:spPr>
            <a:xfrm>
              <a:off x="1048504" y="1139418"/>
              <a:ext cx="2746603" cy="697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normAutofit fontScale="85000" lnSpcReduction="20000"/>
            </a:bodyPr>
            <a:lstStyle/>
            <a:p>
              <a:pPr defTabSz="1828800" hangingPunct="1"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Math methods</a:t>
              </a:r>
              <a:endPara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defTabSz="1828800" hangingPunct="1">
                <a:spcBef>
                  <a:spcPts val="816"/>
                </a:spcBef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of economy</a:t>
              </a:r>
              <a:endParaRPr sz="280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3" name="Google Shape;241;p7">
            <a:extLst>
              <a:ext uri="{FF2B5EF4-FFF2-40B4-BE49-F238E27FC236}">
                <a16:creationId xmlns:a16="http://schemas.microsoft.com/office/drawing/2014/main" id="{0A855DE6-2451-230C-C338-0EE7AD769AF8}"/>
              </a:ext>
            </a:extLst>
          </p:cNvPr>
          <p:cNvGrpSpPr/>
          <p:nvPr/>
        </p:nvGrpSpPr>
        <p:grpSpPr>
          <a:xfrm>
            <a:off x="917592" y="8727770"/>
            <a:ext cx="5493206" cy="1828800"/>
            <a:chOff x="1048504" y="981318"/>
            <a:chExt cx="2746603" cy="914400"/>
          </a:xfrm>
        </p:grpSpPr>
        <p:sp>
          <p:nvSpPr>
            <p:cNvPr id="184" name="Google Shape;242;p7">
              <a:extLst>
                <a:ext uri="{FF2B5EF4-FFF2-40B4-BE49-F238E27FC236}">
                  <a16:creationId xmlns:a16="http://schemas.microsoft.com/office/drawing/2014/main" id="{656065EB-6A90-2A7F-E79F-C03143BF8089}"/>
                </a:ext>
              </a:extLst>
            </p:cNvPr>
            <p:cNvSpPr/>
            <p:nvPr/>
          </p:nvSpPr>
          <p:spPr>
            <a:xfrm>
              <a:off x="1554523" y="981318"/>
              <a:ext cx="1734563" cy="914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rgbClr val="2136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defTabSz="1828800" hangingPunct="1">
                <a:buClr>
                  <a:srgbClr val="000000"/>
                </a:buClr>
              </a:pPr>
              <a:endPara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243;p7">
              <a:extLst>
                <a:ext uri="{FF2B5EF4-FFF2-40B4-BE49-F238E27FC236}">
                  <a16:creationId xmlns:a16="http://schemas.microsoft.com/office/drawing/2014/main" id="{B7840F21-0FF1-AA9B-6B37-8DF309AB2D54}"/>
                </a:ext>
              </a:extLst>
            </p:cNvPr>
            <p:cNvSpPr txBox="1"/>
            <p:nvPr/>
          </p:nvSpPr>
          <p:spPr>
            <a:xfrm>
              <a:off x="1048504" y="1139418"/>
              <a:ext cx="2746603" cy="697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normAutofit fontScale="85000" lnSpcReduction="20000"/>
            </a:bodyPr>
            <a:lstStyle/>
            <a:p>
              <a:pPr defTabSz="1828800" hangingPunct="1"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Operation  </a:t>
              </a:r>
              <a:endParaRPr sz="280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1828800" hangingPunct="1">
                <a:spcBef>
                  <a:spcPts val="816"/>
                </a:spcBef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researchs</a:t>
              </a:r>
              <a:endPara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4408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BE1E11F-2475-5E95-D215-EA143A417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729" y="891033"/>
            <a:ext cx="12145671" cy="1216616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areas</a:t>
            </a:r>
            <a:r>
              <a:rPr lang="it-IT" dirty="0"/>
              <a:t>: </a:t>
            </a:r>
            <a:r>
              <a:rPr lang="it-IT" dirty="0" err="1"/>
              <a:t>Physics</a:t>
            </a:r>
            <a:endParaRPr lang="it-IT" dirty="0"/>
          </a:p>
        </p:txBody>
      </p:sp>
      <p:grpSp>
        <p:nvGrpSpPr>
          <p:cNvPr id="2" name="Google Shape;148;p8">
            <a:extLst>
              <a:ext uri="{FF2B5EF4-FFF2-40B4-BE49-F238E27FC236}">
                <a16:creationId xmlns:a16="http://schemas.microsoft.com/office/drawing/2014/main" id="{5A7CE3FE-F171-E2B8-7071-A893CAED51AC}"/>
              </a:ext>
            </a:extLst>
          </p:cNvPr>
          <p:cNvGrpSpPr/>
          <p:nvPr/>
        </p:nvGrpSpPr>
        <p:grpSpPr>
          <a:xfrm>
            <a:off x="1215254" y="5029200"/>
            <a:ext cx="5493206" cy="1828800"/>
            <a:chOff x="1048504" y="981318"/>
            <a:chExt cx="2746603" cy="914400"/>
          </a:xfrm>
        </p:grpSpPr>
        <p:sp>
          <p:nvSpPr>
            <p:cNvPr id="3" name="Google Shape;149;p8">
              <a:extLst>
                <a:ext uri="{FF2B5EF4-FFF2-40B4-BE49-F238E27FC236}">
                  <a16:creationId xmlns:a16="http://schemas.microsoft.com/office/drawing/2014/main" id="{5A637474-B3D6-018A-B031-829DDC838468}"/>
                </a:ext>
              </a:extLst>
            </p:cNvPr>
            <p:cNvSpPr/>
            <p:nvPr/>
          </p:nvSpPr>
          <p:spPr>
            <a:xfrm>
              <a:off x="1554523" y="981318"/>
              <a:ext cx="1734563" cy="914400"/>
            </a:xfrm>
            <a:prstGeom prst="roundRect">
              <a:avLst>
                <a:gd name="adj" fmla="val 16667"/>
              </a:avLst>
            </a:prstGeom>
            <a:solidFill>
              <a:srgbClr val="4F6128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defTabSz="1828800" hangingPunct="1">
                <a:buClr>
                  <a:srgbClr val="000000"/>
                </a:buClr>
              </a:pPr>
              <a:endPara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50;p8">
              <a:extLst>
                <a:ext uri="{FF2B5EF4-FFF2-40B4-BE49-F238E27FC236}">
                  <a16:creationId xmlns:a16="http://schemas.microsoft.com/office/drawing/2014/main" id="{2918D003-DBAB-FF8A-E72D-E36B5162D863}"/>
                </a:ext>
              </a:extLst>
            </p:cNvPr>
            <p:cNvSpPr txBox="1"/>
            <p:nvPr/>
          </p:nvSpPr>
          <p:spPr>
            <a:xfrm>
              <a:off x="1048504" y="1139418"/>
              <a:ext cx="2746603" cy="697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normAutofit/>
            </a:bodyPr>
            <a:lstStyle/>
            <a:p>
              <a:pPr defTabSz="1828800" hangingPunct="1">
                <a:buClr>
                  <a:srgbClr val="FFFFFF"/>
                </a:buClr>
                <a:buSzPts val="2400"/>
              </a:pPr>
              <a:r>
                <a:rPr lang="it-IT" sz="48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Astrophysics</a:t>
              </a:r>
              <a:endParaRPr sz="4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oogle Shape;154;p8">
            <a:extLst>
              <a:ext uri="{FF2B5EF4-FFF2-40B4-BE49-F238E27FC236}">
                <a16:creationId xmlns:a16="http://schemas.microsoft.com/office/drawing/2014/main" id="{81EAF463-96A4-C826-3F3A-754F2F9ECBB2}"/>
              </a:ext>
            </a:extLst>
          </p:cNvPr>
          <p:cNvGrpSpPr/>
          <p:nvPr/>
        </p:nvGrpSpPr>
        <p:grpSpPr>
          <a:xfrm>
            <a:off x="15093033" y="4249414"/>
            <a:ext cx="5493206" cy="1828800"/>
            <a:chOff x="1048504" y="981318"/>
            <a:chExt cx="2746603" cy="914400"/>
          </a:xfrm>
        </p:grpSpPr>
        <p:sp>
          <p:nvSpPr>
            <p:cNvPr id="7" name="Google Shape;155;p8">
              <a:extLst>
                <a:ext uri="{FF2B5EF4-FFF2-40B4-BE49-F238E27FC236}">
                  <a16:creationId xmlns:a16="http://schemas.microsoft.com/office/drawing/2014/main" id="{5FA854DA-1CF4-C8BA-477B-A769BB502D34}"/>
                </a:ext>
              </a:extLst>
            </p:cNvPr>
            <p:cNvSpPr/>
            <p:nvPr/>
          </p:nvSpPr>
          <p:spPr>
            <a:xfrm>
              <a:off x="1554523" y="981318"/>
              <a:ext cx="1734563" cy="914400"/>
            </a:xfrm>
            <a:prstGeom prst="roundRect">
              <a:avLst>
                <a:gd name="adj" fmla="val 16667"/>
              </a:avLst>
            </a:prstGeom>
            <a:solidFill>
              <a:srgbClr val="4F6128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defTabSz="1828800" hangingPunct="1">
                <a:buClr>
                  <a:srgbClr val="000000"/>
                </a:buClr>
              </a:pPr>
              <a:endPara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56;p8">
              <a:extLst>
                <a:ext uri="{FF2B5EF4-FFF2-40B4-BE49-F238E27FC236}">
                  <a16:creationId xmlns:a16="http://schemas.microsoft.com/office/drawing/2014/main" id="{0A1E05BE-EC9C-A40C-9D3F-6885E584D0F8}"/>
                </a:ext>
              </a:extLst>
            </p:cNvPr>
            <p:cNvSpPr txBox="1"/>
            <p:nvPr/>
          </p:nvSpPr>
          <p:spPr>
            <a:xfrm>
              <a:off x="1048504" y="1139418"/>
              <a:ext cx="2746603" cy="697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normAutofit fontScale="85000" lnSpcReduction="20000"/>
            </a:bodyPr>
            <a:lstStyle/>
            <a:p>
              <a:pPr defTabSz="1828800" hangingPunct="1"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Molecular </a:t>
              </a:r>
              <a:endParaRPr sz="280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1828800" hangingPunct="1">
                <a:spcBef>
                  <a:spcPts val="816"/>
                </a:spcBef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modelling</a:t>
              </a:r>
              <a:endPara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oogle Shape;157;p8">
            <a:extLst>
              <a:ext uri="{FF2B5EF4-FFF2-40B4-BE49-F238E27FC236}">
                <a16:creationId xmlns:a16="http://schemas.microsoft.com/office/drawing/2014/main" id="{89D886B2-CC90-CCAB-E6ED-A614D9A4CAF7}"/>
              </a:ext>
            </a:extLst>
          </p:cNvPr>
          <p:cNvGrpSpPr/>
          <p:nvPr/>
        </p:nvGrpSpPr>
        <p:grpSpPr>
          <a:xfrm>
            <a:off x="2684647" y="9438476"/>
            <a:ext cx="5493206" cy="1828800"/>
            <a:chOff x="1048504" y="981318"/>
            <a:chExt cx="2746603" cy="914400"/>
          </a:xfrm>
        </p:grpSpPr>
        <p:sp>
          <p:nvSpPr>
            <p:cNvPr id="10" name="Google Shape;158;p8">
              <a:extLst>
                <a:ext uri="{FF2B5EF4-FFF2-40B4-BE49-F238E27FC236}">
                  <a16:creationId xmlns:a16="http://schemas.microsoft.com/office/drawing/2014/main" id="{D027330C-823D-A9F4-4778-BE551895F7E8}"/>
                </a:ext>
              </a:extLst>
            </p:cNvPr>
            <p:cNvSpPr/>
            <p:nvPr/>
          </p:nvSpPr>
          <p:spPr>
            <a:xfrm>
              <a:off x="1554523" y="981318"/>
              <a:ext cx="1734563" cy="914400"/>
            </a:xfrm>
            <a:prstGeom prst="roundRect">
              <a:avLst>
                <a:gd name="adj" fmla="val 16667"/>
              </a:avLst>
            </a:prstGeom>
            <a:solidFill>
              <a:srgbClr val="4F6128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defTabSz="1828800" hangingPunct="1">
                <a:buClr>
                  <a:srgbClr val="000000"/>
                </a:buClr>
              </a:pPr>
              <a:endPara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59;p8">
              <a:extLst>
                <a:ext uri="{FF2B5EF4-FFF2-40B4-BE49-F238E27FC236}">
                  <a16:creationId xmlns:a16="http://schemas.microsoft.com/office/drawing/2014/main" id="{20D86BBC-2B09-4E65-1202-BCCA9A0D2085}"/>
                </a:ext>
              </a:extLst>
            </p:cNvPr>
            <p:cNvSpPr txBox="1"/>
            <p:nvPr/>
          </p:nvSpPr>
          <p:spPr>
            <a:xfrm>
              <a:off x="1048504" y="1139418"/>
              <a:ext cx="2746603" cy="697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normAutofit fontScale="85000" lnSpcReduction="20000"/>
            </a:bodyPr>
            <a:lstStyle/>
            <a:p>
              <a:pPr defTabSz="1828800" hangingPunct="1"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Fundamental</a:t>
              </a:r>
              <a:endPara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defTabSz="1828800" hangingPunct="1">
                <a:spcBef>
                  <a:spcPts val="816"/>
                </a:spcBef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interactions</a:t>
              </a:r>
              <a:endParaRPr sz="280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" name="Google Shape;160;p8">
            <a:extLst>
              <a:ext uri="{FF2B5EF4-FFF2-40B4-BE49-F238E27FC236}">
                <a16:creationId xmlns:a16="http://schemas.microsoft.com/office/drawing/2014/main" id="{0C88F10F-5868-4D16-4B54-BE4143386C66}"/>
              </a:ext>
            </a:extLst>
          </p:cNvPr>
          <p:cNvGrpSpPr/>
          <p:nvPr/>
        </p:nvGrpSpPr>
        <p:grpSpPr>
          <a:xfrm>
            <a:off x="10322347" y="3902014"/>
            <a:ext cx="5493206" cy="1828800"/>
            <a:chOff x="1048504" y="981318"/>
            <a:chExt cx="2746603" cy="914400"/>
          </a:xfrm>
        </p:grpSpPr>
        <p:sp>
          <p:nvSpPr>
            <p:cNvPr id="13" name="Google Shape;161;p8">
              <a:extLst>
                <a:ext uri="{FF2B5EF4-FFF2-40B4-BE49-F238E27FC236}">
                  <a16:creationId xmlns:a16="http://schemas.microsoft.com/office/drawing/2014/main" id="{A21A7370-A0DB-E1FB-A63B-D95BA90CE17D}"/>
                </a:ext>
              </a:extLst>
            </p:cNvPr>
            <p:cNvSpPr/>
            <p:nvPr/>
          </p:nvSpPr>
          <p:spPr>
            <a:xfrm>
              <a:off x="1554523" y="981318"/>
              <a:ext cx="1734563" cy="914400"/>
            </a:xfrm>
            <a:prstGeom prst="roundRect">
              <a:avLst>
                <a:gd name="adj" fmla="val 16667"/>
              </a:avLst>
            </a:prstGeom>
            <a:solidFill>
              <a:srgbClr val="4F6128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defTabSz="1828800" hangingPunct="1">
                <a:buClr>
                  <a:srgbClr val="000000"/>
                </a:buClr>
              </a:pPr>
              <a:endPara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62;p8">
              <a:extLst>
                <a:ext uri="{FF2B5EF4-FFF2-40B4-BE49-F238E27FC236}">
                  <a16:creationId xmlns:a16="http://schemas.microsoft.com/office/drawing/2014/main" id="{1083BCF5-7A1F-F3F8-F0B9-ED45E69BF5AF}"/>
                </a:ext>
              </a:extLst>
            </p:cNvPr>
            <p:cNvSpPr txBox="1"/>
            <p:nvPr/>
          </p:nvSpPr>
          <p:spPr>
            <a:xfrm>
              <a:off x="1048504" y="1139418"/>
              <a:ext cx="2746603" cy="697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normAutofit fontScale="85000" lnSpcReduction="20000"/>
            </a:bodyPr>
            <a:lstStyle/>
            <a:p>
              <a:pPr defTabSz="1828800" hangingPunct="1"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Renewable</a:t>
              </a:r>
              <a:endPara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defTabSz="1828800" hangingPunct="1">
                <a:spcBef>
                  <a:spcPts val="816"/>
                </a:spcBef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energies</a:t>
              </a:r>
              <a:endParaRPr sz="280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163;p8">
            <a:extLst>
              <a:ext uri="{FF2B5EF4-FFF2-40B4-BE49-F238E27FC236}">
                <a16:creationId xmlns:a16="http://schemas.microsoft.com/office/drawing/2014/main" id="{793BBCB3-D207-5DEA-95FC-795ACA5F4C62}"/>
              </a:ext>
            </a:extLst>
          </p:cNvPr>
          <p:cNvGrpSpPr/>
          <p:nvPr/>
        </p:nvGrpSpPr>
        <p:grpSpPr>
          <a:xfrm>
            <a:off x="16245237" y="9115260"/>
            <a:ext cx="5493206" cy="1970292"/>
            <a:chOff x="1048504" y="911781"/>
            <a:chExt cx="2746603" cy="985146"/>
          </a:xfrm>
        </p:grpSpPr>
        <p:sp>
          <p:nvSpPr>
            <p:cNvPr id="16" name="Google Shape;164;p8">
              <a:extLst>
                <a:ext uri="{FF2B5EF4-FFF2-40B4-BE49-F238E27FC236}">
                  <a16:creationId xmlns:a16="http://schemas.microsoft.com/office/drawing/2014/main" id="{8411B948-CE62-F2D6-DFE8-0D63F661A16B}"/>
                </a:ext>
              </a:extLst>
            </p:cNvPr>
            <p:cNvSpPr/>
            <p:nvPr/>
          </p:nvSpPr>
          <p:spPr>
            <a:xfrm>
              <a:off x="1403356" y="911781"/>
              <a:ext cx="1928432" cy="985146"/>
            </a:xfrm>
            <a:prstGeom prst="roundRect">
              <a:avLst>
                <a:gd name="adj" fmla="val 16667"/>
              </a:avLst>
            </a:prstGeom>
            <a:solidFill>
              <a:srgbClr val="4F6128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defTabSz="1828800" hangingPunct="1">
                <a:buClr>
                  <a:srgbClr val="000000"/>
                </a:buClr>
              </a:pPr>
              <a:endPara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5;p8">
              <a:extLst>
                <a:ext uri="{FF2B5EF4-FFF2-40B4-BE49-F238E27FC236}">
                  <a16:creationId xmlns:a16="http://schemas.microsoft.com/office/drawing/2014/main" id="{17A5CB56-C667-B0F7-CC9D-635CFBF35553}"/>
                </a:ext>
              </a:extLst>
            </p:cNvPr>
            <p:cNvSpPr txBox="1"/>
            <p:nvPr/>
          </p:nvSpPr>
          <p:spPr>
            <a:xfrm>
              <a:off x="1048504" y="1139418"/>
              <a:ext cx="2746603" cy="697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normAutofit fontScale="85000" lnSpcReduction="20000"/>
            </a:bodyPr>
            <a:lstStyle/>
            <a:p>
              <a:pPr defTabSz="1828800" hangingPunct="1"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Simulation of</a:t>
              </a:r>
              <a:endParaRPr sz="280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1828800" hangingPunct="1">
                <a:spcBef>
                  <a:spcPts val="816"/>
                </a:spcBef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bio&amp;nano systems</a:t>
              </a:r>
              <a:endParaRPr sz="280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66;p8">
            <a:extLst>
              <a:ext uri="{FF2B5EF4-FFF2-40B4-BE49-F238E27FC236}">
                <a16:creationId xmlns:a16="http://schemas.microsoft.com/office/drawing/2014/main" id="{9C41F1FF-86C5-0C1A-AB3D-0928F4CEDC26}"/>
              </a:ext>
            </a:extLst>
          </p:cNvPr>
          <p:cNvGrpSpPr/>
          <p:nvPr/>
        </p:nvGrpSpPr>
        <p:grpSpPr>
          <a:xfrm>
            <a:off x="9970963" y="9556286"/>
            <a:ext cx="5493206" cy="1828800"/>
            <a:chOff x="1048504" y="981318"/>
            <a:chExt cx="2746603" cy="914400"/>
          </a:xfrm>
        </p:grpSpPr>
        <p:sp>
          <p:nvSpPr>
            <p:cNvPr id="19" name="Google Shape;167;p8">
              <a:extLst>
                <a:ext uri="{FF2B5EF4-FFF2-40B4-BE49-F238E27FC236}">
                  <a16:creationId xmlns:a16="http://schemas.microsoft.com/office/drawing/2014/main" id="{11E85A40-8AC0-9EE7-95DD-197F5FE83579}"/>
                </a:ext>
              </a:extLst>
            </p:cNvPr>
            <p:cNvSpPr/>
            <p:nvPr/>
          </p:nvSpPr>
          <p:spPr>
            <a:xfrm>
              <a:off x="1554523" y="981318"/>
              <a:ext cx="1734563" cy="914400"/>
            </a:xfrm>
            <a:prstGeom prst="roundRect">
              <a:avLst>
                <a:gd name="adj" fmla="val 16667"/>
              </a:avLst>
            </a:prstGeom>
            <a:solidFill>
              <a:srgbClr val="4F6128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defTabSz="1828800" hangingPunct="1">
                <a:buClr>
                  <a:srgbClr val="000000"/>
                </a:buClr>
              </a:pPr>
              <a:endPara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68;p8">
              <a:extLst>
                <a:ext uri="{FF2B5EF4-FFF2-40B4-BE49-F238E27FC236}">
                  <a16:creationId xmlns:a16="http://schemas.microsoft.com/office/drawing/2014/main" id="{1622230C-59C1-55D5-CB1C-AAB47B7CFC61}"/>
                </a:ext>
              </a:extLst>
            </p:cNvPr>
            <p:cNvSpPr txBox="1"/>
            <p:nvPr/>
          </p:nvSpPr>
          <p:spPr>
            <a:xfrm>
              <a:off x="1048504" y="1139418"/>
              <a:ext cx="2746603" cy="697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normAutofit fontScale="85000" lnSpcReduction="20000"/>
            </a:bodyPr>
            <a:lstStyle/>
            <a:p>
              <a:pPr defTabSz="1828800" hangingPunct="1"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Semi-conductor</a:t>
              </a:r>
              <a:endPara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defTabSz="1828800" hangingPunct="1">
                <a:spcBef>
                  <a:spcPts val="816"/>
                </a:spcBef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based detectors</a:t>
              </a:r>
              <a:endParaRPr sz="280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173;p8">
            <a:extLst>
              <a:ext uri="{FF2B5EF4-FFF2-40B4-BE49-F238E27FC236}">
                <a16:creationId xmlns:a16="http://schemas.microsoft.com/office/drawing/2014/main" id="{3C35E1F3-7BE0-3213-8BD9-6D8ADC67B528}"/>
              </a:ext>
            </a:extLst>
          </p:cNvPr>
          <p:cNvGrpSpPr/>
          <p:nvPr/>
        </p:nvGrpSpPr>
        <p:grpSpPr>
          <a:xfrm>
            <a:off x="5841183" y="3883974"/>
            <a:ext cx="5493206" cy="1828800"/>
            <a:chOff x="1048504" y="981318"/>
            <a:chExt cx="2746603" cy="914400"/>
          </a:xfrm>
        </p:grpSpPr>
        <p:sp>
          <p:nvSpPr>
            <p:cNvPr id="24" name="Google Shape;174;p8">
              <a:extLst>
                <a:ext uri="{FF2B5EF4-FFF2-40B4-BE49-F238E27FC236}">
                  <a16:creationId xmlns:a16="http://schemas.microsoft.com/office/drawing/2014/main" id="{F5388804-146C-B608-DC41-FE445D64D8DE}"/>
                </a:ext>
              </a:extLst>
            </p:cNvPr>
            <p:cNvSpPr/>
            <p:nvPr/>
          </p:nvSpPr>
          <p:spPr>
            <a:xfrm>
              <a:off x="1554523" y="981318"/>
              <a:ext cx="1734563" cy="914400"/>
            </a:xfrm>
            <a:prstGeom prst="roundRect">
              <a:avLst>
                <a:gd name="adj" fmla="val 16667"/>
              </a:avLst>
            </a:prstGeom>
            <a:solidFill>
              <a:srgbClr val="4F6128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defTabSz="1828800" hangingPunct="1">
                <a:buClr>
                  <a:srgbClr val="000000"/>
                </a:buClr>
              </a:pPr>
              <a:endPara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75;p8">
              <a:extLst>
                <a:ext uri="{FF2B5EF4-FFF2-40B4-BE49-F238E27FC236}">
                  <a16:creationId xmlns:a16="http://schemas.microsoft.com/office/drawing/2014/main" id="{2392D3F0-6151-6CE1-5290-B51AE2C64DFF}"/>
                </a:ext>
              </a:extLst>
            </p:cNvPr>
            <p:cNvSpPr txBox="1"/>
            <p:nvPr/>
          </p:nvSpPr>
          <p:spPr>
            <a:xfrm>
              <a:off x="1048504" y="1139418"/>
              <a:ext cx="2746603" cy="697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normAutofit fontScale="85000" lnSpcReduction="20000"/>
            </a:bodyPr>
            <a:lstStyle/>
            <a:p>
              <a:pPr defTabSz="1828800" hangingPunct="1"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Quantum</a:t>
              </a:r>
              <a:endParaRPr sz="280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1828800" hangingPunct="1">
                <a:spcBef>
                  <a:spcPts val="816"/>
                </a:spcBef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Gravity</a:t>
              </a:r>
              <a:endPara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176;p8">
            <a:extLst>
              <a:ext uri="{FF2B5EF4-FFF2-40B4-BE49-F238E27FC236}">
                <a16:creationId xmlns:a16="http://schemas.microsoft.com/office/drawing/2014/main" id="{0F066724-7773-C53E-9B5C-09EBC1C1C3C7}"/>
              </a:ext>
            </a:extLst>
          </p:cNvPr>
          <p:cNvGrpSpPr/>
          <p:nvPr/>
        </p:nvGrpSpPr>
        <p:grpSpPr>
          <a:xfrm>
            <a:off x="5696418" y="6858000"/>
            <a:ext cx="5493206" cy="1828800"/>
            <a:chOff x="1048504" y="981318"/>
            <a:chExt cx="2746603" cy="914400"/>
          </a:xfrm>
        </p:grpSpPr>
        <p:sp>
          <p:nvSpPr>
            <p:cNvPr id="28" name="Google Shape;177;p8">
              <a:extLst>
                <a:ext uri="{FF2B5EF4-FFF2-40B4-BE49-F238E27FC236}">
                  <a16:creationId xmlns:a16="http://schemas.microsoft.com/office/drawing/2014/main" id="{92CE0A4E-AC85-B93A-D50A-F6538B5A029F}"/>
                </a:ext>
              </a:extLst>
            </p:cNvPr>
            <p:cNvSpPr/>
            <p:nvPr/>
          </p:nvSpPr>
          <p:spPr>
            <a:xfrm>
              <a:off x="1554523" y="981318"/>
              <a:ext cx="1734563" cy="914400"/>
            </a:xfrm>
            <a:prstGeom prst="roundRect">
              <a:avLst>
                <a:gd name="adj" fmla="val 16667"/>
              </a:avLst>
            </a:prstGeom>
            <a:solidFill>
              <a:srgbClr val="4F6128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defTabSz="1828800" hangingPunct="1">
                <a:buClr>
                  <a:srgbClr val="000000"/>
                </a:buClr>
              </a:pPr>
              <a:endPara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78;p8">
              <a:extLst>
                <a:ext uri="{FF2B5EF4-FFF2-40B4-BE49-F238E27FC236}">
                  <a16:creationId xmlns:a16="http://schemas.microsoft.com/office/drawing/2014/main" id="{EFF1593D-31F9-0670-166A-4C5A16C1BD9C}"/>
                </a:ext>
              </a:extLst>
            </p:cNvPr>
            <p:cNvSpPr txBox="1"/>
            <p:nvPr/>
          </p:nvSpPr>
          <p:spPr>
            <a:xfrm>
              <a:off x="1048504" y="1139418"/>
              <a:ext cx="2746603" cy="697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normAutofit fontScale="85000" lnSpcReduction="20000"/>
            </a:bodyPr>
            <a:lstStyle/>
            <a:p>
              <a:pPr defTabSz="1828800" hangingPunct="1"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Black Holes</a:t>
              </a:r>
              <a:endPara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defTabSz="1828800" hangingPunct="1">
                <a:spcBef>
                  <a:spcPts val="816"/>
                </a:spcBef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physics</a:t>
              </a:r>
              <a:endPara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179;p8">
            <a:extLst>
              <a:ext uri="{FF2B5EF4-FFF2-40B4-BE49-F238E27FC236}">
                <a16:creationId xmlns:a16="http://schemas.microsoft.com/office/drawing/2014/main" id="{B6CC88C4-2EB2-4F92-8123-34C5A1818400}"/>
              </a:ext>
            </a:extLst>
          </p:cNvPr>
          <p:cNvGrpSpPr/>
          <p:nvPr/>
        </p:nvGrpSpPr>
        <p:grpSpPr>
          <a:xfrm>
            <a:off x="11927719" y="6902838"/>
            <a:ext cx="5493206" cy="1828800"/>
            <a:chOff x="1048504" y="981318"/>
            <a:chExt cx="2746603" cy="914400"/>
          </a:xfrm>
        </p:grpSpPr>
        <p:sp>
          <p:nvSpPr>
            <p:cNvPr id="31" name="Google Shape;180;p8">
              <a:extLst>
                <a:ext uri="{FF2B5EF4-FFF2-40B4-BE49-F238E27FC236}">
                  <a16:creationId xmlns:a16="http://schemas.microsoft.com/office/drawing/2014/main" id="{43EA6411-A52E-921E-E135-0FE8A55C769A}"/>
                </a:ext>
              </a:extLst>
            </p:cNvPr>
            <p:cNvSpPr/>
            <p:nvPr/>
          </p:nvSpPr>
          <p:spPr>
            <a:xfrm>
              <a:off x="1554523" y="981318"/>
              <a:ext cx="1734563" cy="914400"/>
            </a:xfrm>
            <a:prstGeom prst="roundRect">
              <a:avLst>
                <a:gd name="adj" fmla="val 16667"/>
              </a:avLst>
            </a:prstGeom>
            <a:solidFill>
              <a:srgbClr val="4F6128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91400" rIns="182850" bIns="91400" anchor="ctr" anchorCtr="0">
              <a:noAutofit/>
            </a:bodyPr>
            <a:lstStyle/>
            <a:p>
              <a:pPr defTabSz="1828800" hangingPunct="1">
                <a:buClr>
                  <a:srgbClr val="000000"/>
                </a:buClr>
              </a:pPr>
              <a:endPara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81;p8">
              <a:extLst>
                <a:ext uri="{FF2B5EF4-FFF2-40B4-BE49-F238E27FC236}">
                  <a16:creationId xmlns:a16="http://schemas.microsoft.com/office/drawing/2014/main" id="{A32DD61D-329E-F0ED-93A8-E460243FE631}"/>
                </a:ext>
              </a:extLst>
            </p:cNvPr>
            <p:cNvSpPr txBox="1"/>
            <p:nvPr/>
          </p:nvSpPr>
          <p:spPr>
            <a:xfrm>
              <a:off x="1048504" y="1139418"/>
              <a:ext cx="2746603" cy="697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normAutofit fontScale="85000" lnSpcReduction="20000"/>
            </a:bodyPr>
            <a:lstStyle/>
            <a:p>
              <a:pPr defTabSz="1828800" hangingPunct="1"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General </a:t>
              </a:r>
              <a:endParaRPr sz="280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1828800" hangingPunct="1">
                <a:spcBef>
                  <a:spcPts val="816"/>
                </a:spcBef>
                <a:buClr>
                  <a:srgbClr val="FFFFFF"/>
                </a:buClr>
                <a:buSzPct val="100000"/>
              </a:pPr>
              <a:r>
                <a:rPr lang="it-IT"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Relativity</a:t>
              </a:r>
              <a:endPara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569466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1080817" y="2919813"/>
            <a:ext cx="21910675" cy="1608502"/>
          </a:xfrm>
        </p:spPr>
        <p:txBody>
          <a:bodyPr>
            <a:normAutofit/>
          </a:bodyPr>
          <a:lstStyle/>
          <a:p>
            <a:pPr marL="914400" indent="-9144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Started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in 2020 </a:t>
            </a:r>
          </a:p>
          <a:p>
            <a:pPr marL="914400" indent="-914400" algn="l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it-IT" sz="56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914400" indent="-914400" algn="l">
              <a:buFont typeface="Arial" panose="020B0604020202020204" pitchFamily="34" charset="0"/>
              <a:buChar char="•"/>
            </a:pPr>
            <a:endParaRPr lang="it-IT" sz="56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914400" indent="-914400" algn="l">
              <a:buFont typeface="Arial" panose="020B0604020202020204" pitchFamily="34" charset="0"/>
              <a:buChar char="•"/>
            </a:pPr>
            <a:endParaRPr lang="it-IT" sz="56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914400" indent="-914400" algn="l">
              <a:buFont typeface="Arial" panose="020B0604020202020204" pitchFamily="34" charset="0"/>
              <a:buChar char="•"/>
            </a:pPr>
            <a:endParaRPr lang="it-IT" sz="56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algn="l"/>
            <a:endParaRPr lang="it-IT" sz="56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algn="l"/>
            <a:endParaRPr lang="it-IT" sz="56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914400" indent="-914400" algn="l">
              <a:buFont typeface="Arial" panose="020B0604020202020204" pitchFamily="34" charset="0"/>
              <a:buChar char="•"/>
            </a:pPr>
            <a:endParaRPr lang="it-IT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4AA761E-7B59-18E4-E728-96EF8AE2D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17" y="4593558"/>
            <a:ext cx="23303183" cy="4119759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9DA9A628-139F-2E9A-4FE3-B540FB14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8121" y="1247546"/>
            <a:ext cx="8691694" cy="1216616"/>
          </a:xfrm>
        </p:spPr>
        <p:txBody>
          <a:bodyPr>
            <a:normAutofit fontScale="90000"/>
          </a:bodyPr>
          <a:lstStyle/>
          <a:p>
            <a:r>
              <a:rPr lang="it-IT" dirty="0"/>
              <a:t>The PhD </a:t>
            </a:r>
            <a:r>
              <a:rPr lang="it-IT" dirty="0" err="1"/>
              <a:t>course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D8C062F-D07F-6E12-0FF5-2C5AF173CD20}"/>
              </a:ext>
            </a:extLst>
          </p:cNvPr>
          <p:cNvSpPr txBox="1"/>
          <p:nvPr/>
        </p:nvSpPr>
        <p:spPr>
          <a:xfrm>
            <a:off x="1080817" y="10083925"/>
            <a:ext cx="22716155" cy="213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914400" indent="-914400" algn="l">
              <a:buFont typeface="Arial" panose="020B0604020202020204" pitchFamily="34" charset="0"/>
              <a:buChar char="•"/>
            </a:pPr>
            <a:r>
              <a:rPr lang="it-IT" sz="5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Courses:  </a:t>
            </a:r>
          </a:p>
          <a:p>
            <a:pPr algn="l"/>
            <a:r>
              <a:rPr lang="it-IT" sz="5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     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https://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dmif.uniud.it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/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it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/didattica/dottorato/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smf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/offerta-didattica/</a:t>
            </a:r>
            <a:r>
              <a:rPr lang="it-IT" sz="48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phd</a:t>
            </a:r>
            <a:r>
              <a:rPr lang="it-IT" sz="4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-training-project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0669FA1-55AA-8B99-7F96-C36773AC2827}"/>
              </a:ext>
            </a:extLst>
          </p:cNvPr>
          <p:cNvSpPr txBox="1"/>
          <p:nvPr/>
        </p:nvSpPr>
        <p:spPr>
          <a:xfrm>
            <a:off x="18631083" y="4048817"/>
            <a:ext cx="365873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it-IT" sz="4800" b="1" dirty="0">
                <a:solidFill>
                  <a:srgbClr val="FF0000"/>
                </a:solidFill>
                <a:latin typeface="+mn-lt"/>
              </a:rPr>
              <a:t>XLII </a:t>
            </a:r>
            <a:r>
              <a:rPr lang="it-IT" sz="4800" b="1" dirty="0" err="1">
                <a:solidFill>
                  <a:srgbClr val="FF0000"/>
                </a:solidFill>
                <a:latin typeface="+mn-lt"/>
              </a:rPr>
              <a:t>cycle</a:t>
            </a:r>
            <a:endParaRPr kumimoji="0" lang="it-IT" sz="4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73953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WorkSans-Bold"/>
        <a:ea typeface="WorkSans-Bold"/>
        <a:cs typeface="WorkSans-Bold"/>
      </a:majorFont>
      <a:minorFont>
        <a:latin typeface="WorkSans-Bold"/>
        <a:ea typeface="WorkSans-Bold"/>
        <a:cs typeface="WorkSans-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5 Scienze matematiche e fisiche" id="{FFA7F9DC-A8B5-DE40-BF94-7A559505C5AE}" vid="{83741D67-840A-6343-8124-05870CF0C8C2}"/>
    </a:ext>
  </a:extLst>
</a:theme>
</file>

<file path=ppt/theme/theme2.xml><?xml version="1.0" encoding="utf-8"?>
<a:theme xmlns:a="http://schemas.openxmlformats.org/drawingml/2006/main" name="22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WorkSans-Bold"/>
        <a:ea typeface="WorkSans-Bold"/>
        <a:cs typeface="WorkSans-Bold"/>
      </a:majorFont>
      <a:minorFont>
        <a:latin typeface="WorkSans-Bold"/>
        <a:ea typeface="WorkSans-Bold"/>
        <a:cs typeface="WorkSans-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5 Scienze matematiche e fisiche" id="{FFA7F9DC-A8B5-DE40-BF94-7A559505C5AE}" vid="{C5C79929-73D7-3846-98C8-B767997419E6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WorkSans-Bold"/>
        <a:ea typeface="WorkSans-Bold"/>
        <a:cs typeface="WorkSans-Bold"/>
      </a:majorFont>
      <a:minorFont>
        <a:latin typeface="WorkSans-Bold"/>
        <a:ea typeface="WorkSans-Bold"/>
        <a:cs typeface="WorkSans-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5_scienze_final 2</Template>
  <TotalTime>1</TotalTime>
  <Words>843</Words>
  <Application>Microsoft Office PowerPoint</Application>
  <PresentationFormat>Personalizzato</PresentationFormat>
  <Paragraphs>174</Paragraphs>
  <Slides>16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5" baseType="lpstr">
      <vt:lpstr>Arial</vt:lpstr>
      <vt:lpstr>Calibri</vt:lpstr>
      <vt:lpstr>Helvetica</vt:lpstr>
      <vt:lpstr>Helvetica Neue</vt:lpstr>
      <vt:lpstr>Work Sans</vt:lpstr>
      <vt:lpstr>Work Sans Medium</vt:lpstr>
      <vt:lpstr>WorkSans-Bold</vt:lpstr>
      <vt:lpstr>21_BasicWhite</vt:lpstr>
      <vt:lpstr>22_BasicWhite</vt:lpstr>
      <vt:lpstr>Open PhD 2026  Presentazione dottorati di ricerca a.a. 2026/27  Dottorato di ricerca in Scienze Matematiche e Fisiche</vt:lpstr>
      <vt:lpstr>Why a PhD in Mathematics and Physics?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Research areas: Mathematics</vt:lpstr>
      <vt:lpstr>Research areas: Physics</vt:lpstr>
      <vt:lpstr>The PhD course</vt:lpstr>
      <vt:lpstr>Supervisors: Mathematics</vt:lpstr>
      <vt:lpstr>Supervisors: Statistics</vt:lpstr>
      <vt:lpstr>Presentazione standard di PowerPoint</vt:lpstr>
      <vt:lpstr>Presentazione standard di PowerPoint</vt:lpstr>
      <vt:lpstr>Presentazione standard di PowerPoint</vt:lpstr>
      <vt:lpstr>Marina Cobal: Marina.Cobal@uniud.it (physics) Guglielmo Feltrin: Guglielmo.Feltrin@uniud.it (math) 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PhD 2026  Presentazione dottorati di ricerca a.a. 2026/27  Dottorato di ricerca in Scienze Matematiche e Fisiche</dc:title>
  <dc:creator>Francesca Del Giudice</dc:creator>
  <cp:lastModifiedBy>Francesca Del Giudice</cp:lastModifiedBy>
  <cp:revision>1</cp:revision>
  <dcterms:created xsi:type="dcterms:W3CDTF">2026-04-29T10:05:14Z</dcterms:created>
  <dcterms:modified xsi:type="dcterms:W3CDTF">2026-04-29T10:06:18Z</dcterms:modified>
</cp:coreProperties>
</file>