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12"/>
  </p:notesMasterIdLst>
  <p:sldIdLst>
    <p:sldId id="256" r:id="rId3"/>
    <p:sldId id="257" r:id="rId4"/>
    <p:sldId id="273" r:id="rId5"/>
    <p:sldId id="274" r:id="rId6"/>
    <p:sldId id="275" r:id="rId7"/>
    <p:sldId id="276" r:id="rId8"/>
    <p:sldId id="271" r:id="rId9"/>
    <p:sldId id="272" r:id="rId10"/>
    <p:sldId id="318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pertina-bi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Titolo presentazione</a:t>
            </a:r>
          </a:p>
        </p:txBody>
      </p:sp>
      <p:pic>
        <p:nvPicPr>
          <p:cNvPr id="21" name="logo-universita-blu.png" descr="logo-universita-bl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3" y="556739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09698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pertina-bi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Titolo presentazione</a:t>
            </a:r>
          </a:p>
        </p:txBody>
      </p:sp>
      <p:pic>
        <p:nvPicPr>
          <p:cNvPr id="21" name="logo-universita-blu.png" descr="logo-universita-bl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4" y="556740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2623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zione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logo-uniud-bianco.png" descr="logo-uniud-bi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4" y="613667"/>
            <a:ext cx="3075600" cy="65826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03810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3113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8374191" y="2346391"/>
            <a:ext cx="15329833" cy="631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presentazione</a:t>
            </a:r>
          </a:p>
        </p:txBody>
      </p:sp>
      <p:pic>
        <p:nvPicPr>
          <p:cNvPr id="3" name="logo-universita-bianco.png" descr="logo-universita-bianc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3" y="556739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ransition spd="med"/>
  <p:txStyles>
    <p:titleStyle>
      <a:lvl1pPr marL="0" marR="0" indent="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1pPr>
      <a:lvl2pPr marL="0" marR="0" indent="457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2pPr>
      <a:lvl3pPr marL="0" marR="0" indent="914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3pPr>
      <a:lvl4pPr marL="0" marR="0" indent="1371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4pPr>
      <a:lvl5pPr marL="0" marR="0" indent="18288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5pPr>
      <a:lvl6pPr marL="0" marR="0" indent="22860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6pPr>
      <a:lvl7pPr marL="0" marR="0" indent="2743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7pPr>
      <a:lvl8pPr marL="0" marR="0" indent="3200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8pPr>
      <a:lvl9pPr marL="0" marR="0" indent="3657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9pPr>
    </p:titleStyle>
    <p:bodyStyle>
      <a:lvl1pPr marL="0" marR="0" indent="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457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914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1371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18288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22860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2743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3200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3657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8374191" y="2346395"/>
            <a:ext cx="15329834" cy="6311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presentazione</a:t>
            </a:r>
          </a:p>
        </p:txBody>
      </p:sp>
      <p:pic>
        <p:nvPicPr>
          <p:cNvPr id="3" name="logo-universita-bianco.png" descr="logo-universita-bianc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84" y="556740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5" y="7223193"/>
            <a:ext cx="21971002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84853" y="13076011"/>
            <a:ext cx="42319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89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ransition spd="med"/>
  <p:txStyles>
    <p:titleStyle>
      <a:lvl1pPr marL="0" marR="0" indent="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1pPr>
      <a:lvl2pPr marL="0" marR="0" indent="457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2pPr>
      <a:lvl3pPr marL="0" marR="0" indent="914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3pPr>
      <a:lvl4pPr marL="0" marR="0" indent="1371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4pPr>
      <a:lvl5pPr marL="0" marR="0" indent="18288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5pPr>
      <a:lvl6pPr marL="0" marR="0" indent="22860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6pPr>
      <a:lvl7pPr marL="0" marR="0" indent="2743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7pPr>
      <a:lvl8pPr marL="0" marR="0" indent="3200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8pPr>
      <a:lvl9pPr marL="0" marR="0" indent="3657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9pPr>
    </p:titleStyle>
    <p:bodyStyle>
      <a:lvl1pPr marL="0" marR="0" indent="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457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914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1371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18288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22860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2743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3200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3657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presentazione…"/>
          <p:cNvSpPr txBox="1">
            <a:spLocks noGrp="1"/>
          </p:cNvSpPr>
          <p:nvPr>
            <p:ph type="ctrTitle"/>
          </p:nvPr>
        </p:nvSpPr>
        <p:spPr>
          <a:xfrm>
            <a:off x="2506048" y="3515652"/>
            <a:ext cx="20651664" cy="6311305"/>
          </a:xfrm>
          <a:prstGeom prst="rect">
            <a:avLst/>
          </a:prstGeom>
        </p:spPr>
        <p:txBody>
          <a:bodyPr/>
          <a:lstStyle/>
          <a:p>
            <a:r>
              <a:rPr lang="it-IT" dirty="0">
                <a:latin typeface="Work Sans" pitchFamily="2" charset="77"/>
              </a:rPr>
              <a:t>Open PhD 2026</a:t>
            </a:r>
            <a:br>
              <a:rPr lang="it-IT" dirty="0">
                <a:latin typeface="Work Sans" pitchFamily="2" charset="77"/>
              </a:rPr>
            </a:br>
            <a:r>
              <a:rPr lang="it-IT" sz="6000" dirty="0">
                <a:latin typeface="Work Sans" pitchFamily="2" charset="77"/>
              </a:rPr>
              <a:t>Presentazione dottorati di ricerca </a:t>
            </a:r>
            <a:r>
              <a:rPr lang="it-IT" sz="6000" dirty="0" err="1">
                <a:latin typeface="Work Sans" pitchFamily="2" charset="77"/>
              </a:rPr>
              <a:t>a.a</a:t>
            </a:r>
            <a:r>
              <a:rPr lang="it-IT" sz="6000" dirty="0">
                <a:latin typeface="Work Sans" pitchFamily="2" charset="77"/>
              </a:rPr>
              <a:t>. 2026/27</a:t>
            </a:r>
            <a:br>
              <a:rPr lang="it-IT" sz="6000" dirty="0">
                <a:latin typeface="Work Sans" pitchFamily="2" charset="77"/>
              </a:rPr>
            </a:br>
            <a:br>
              <a:rPr lang="it-IT" sz="6000" dirty="0">
                <a:latin typeface="Work Sans" pitchFamily="2" charset="77"/>
              </a:rPr>
            </a:br>
            <a:r>
              <a:rPr lang="it-IT" sz="6000" dirty="0">
                <a:latin typeface="Work Sans" pitchFamily="2" charset="77"/>
              </a:rPr>
              <a:t>Dottorato di ricerca in Scienze Mediche Cliniche e Traslazionali</a:t>
            </a:r>
            <a:endParaRPr sz="6000" dirty="0">
              <a:latin typeface="Work Sans" pitchFamily="2" charset="77"/>
            </a:endParaRPr>
          </a:p>
        </p:txBody>
      </p:sp>
      <p:sp>
        <p:nvSpPr>
          <p:cNvPr id="87" name="Eventuale sottotitolo dalla…"/>
          <p:cNvSpPr txBox="1"/>
          <p:nvPr/>
        </p:nvSpPr>
        <p:spPr>
          <a:xfrm>
            <a:off x="8343863" y="6519722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88" name="Udine, 22 settembre 2023"/>
          <p:cNvSpPr txBox="1"/>
          <p:nvPr/>
        </p:nvSpPr>
        <p:spPr>
          <a:xfrm>
            <a:off x="635000" y="12422716"/>
            <a:ext cx="252793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r>
              <a:rPr dirty="0">
                <a:latin typeface="Work Sans" pitchFamily="2" charset="77"/>
              </a:rPr>
              <a:t>Udine, </a:t>
            </a:r>
            <a:r>
              <a:rPr lang="it-IT" dirty="0">
                <a:latin typeface="Work Sans" pitchFamily="2" charset="77"/>
              </a:rPr>
              <a:t> 29</a:t>
            </a:r>
            <a:r>
              <a:rPr dirty="0">
                <a:latin typeface="Work Sans" pitchFamily="2" charset="77"/>
              </a:rPr>
              <a:t> </a:t>
            </a:r>
            <a:r>
              <a:rPr lang="it-IT" dirty="0">
                <a:latin typeface="Work Sans" pitchFamily="2" charset="77"/>
              </a:rPr>
              <a:t>APRILE </a:t>
            </a:r>
            <a:r>
              <a:rPr dirty="0">
                <a:latin typeface="Work Sans" pitchFamily="2" charset="77"/>
              </a:rPr>
              <a:t>202</a:t>
            </a:r>
            <a:r>
              <a:rPr lang="it-IT" dirty="0">
                <a:latin typeface="Work Sans" pitchFamily="2" charset="77"/>
              </a:rPr>
              <a:t>6</a:t>
            </a:r>
            <a:endParaRPr dirty="0">
              <a:latin typeface="Work Sans" pitchFamily="2" charset="77"/>
            </a:endParaRPr>
          </a:p>
        </p:txBody>
      </p:sp>
      <p:sp>
        <p:nvSpPr>
          <p:cNvPr id="90" name="Dipartimento di Lingue e Letterature,…"/>
          <p:cNvSpPr txBox="1"/>
          <p:nvPr/>
        </p:nvSpPr>
        <p:spPr>
          <a:xfrm>
            <a:off x="12315825" y="12484778"/>
            <a:ext cx="56618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b="1" dirty="0">
                <a:latin typeface="Work Sans" pitchFamily="2" charset="77"/>
              </a:rPr>
              <a:t>Di</a:t>
            </a:r>
            <a:r>
              <a:rPr lang="it-IT" b="1" dirty="0" err="1">
                <a:latin typeface="Work Sans" pitchFamily="2" charset="77"/>
              </a:rPr>
              <a:t>rezione</a:t>
            </a:r>
            <a:r>
              <a:rPr lang="it-IT" b="1" dirty="0">
                <a:latin typeface="Work Sans" pitchFamily="2" charset="77"/>
              </a:rPr>
              <a:t> RICERCA, BIBLIOTECHE E TERZA MISSIONE</a:t>
            </a:r>
            <a:endParaRPr b="1" dirty="0">
              <a:latin typeface="Work Sans" pitchFamily="2" charset="77"/>
            </a:endParaRPr>
          </a:p>
        </p:txBody>
      </p:sp>
      <p:sp>
        <p:nvSpPr>
          <p:cNvPr id="91" name="Linea"/>
          <p:cNvSpPr/>
          <p:nvPr/>
        </p:nvSpPr>
        <p:spPr>
          <a:xfrm>
            <a:off x="688975" y="12439650"/>
            <a:ext cx="2856027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93" name="Linea"/>
          <p:cNvSpPr/>
          <p:nvPr/>
        </p:nvSpPr>
        <p:spPr>
          <a:xfrm>
            <a:off x="12315825" y="12439650"/>
            <a:ext cx="5661806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Eventuale sottotitolo dalla…"/>
          <p:cNvSpPr txBox="1"/>
          <p:nvPr/>
        </p:nvSpPr>
        <p:spPr>
          <a:xfrm>
            <a:off x="7270469" y="6735475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97" name="Udine, 22 settembre 2023"/>
          <p:cNvSpPr txBox="1"/>
          <p:nvPr/>
        </p:nvSpPr>
        <p:spPr>
          <a:xfrm>
            <a:off x="635000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98" name="Prof. Mario Rossi"/>
          <p:cNvSpPr txBox="1"/>
          <p:nvPr/>
        </p:nvSpPr>
        <p:spPr>
          <a:xfrm>
            <a:off x="8390466" y="12835088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99" name="Dipartimento di Lingue e Letterature,…"/>
          <p:cNvSpPr txBox="1"/>
          <p:nvPr/>
        </p:nvSpPr>
        <p:spPr>
          <a:xfrm>
            <a:off x="12259733" y="12835088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pPr>
            <a:endParaRPr b="1" dirty="0">
              <a:latin typeface="Work Sans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2F0156-F400-4B8C-9BB2-19C15B32405C}"/>
              </a:ext>
            </a:extLst>
          </p:cNvPr>
          <p:cNvSpPr txBox="1"/>
          <p:nvPr/>
        </p:nvSpPr>
        <p:spPr>
          <a:xfrm>
            <a:off x="6250533" y="1847348"/>
            <a:ext cx="15549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hangingPunct="1"/>
            <a:r>
              <a:rPr lang="it-IT" sz="4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Corso di dottorato, aperto a laureati in Medicina e Chirurgia, </a:t>
            </a:r>
          </a:p>
          <a:p>
            <a:pPr defTabSz="914400" hangingPunct="1"/>
            <a:r>
              <a:rPr lang="it-IT" sz="4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Biologia, Biotecnologie, Scienze motorie, Professioni Sanitarie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3FE5D2A-F699-418C-9248-90FC5CB95BC9}"/>
              </a:ext>
            </a:extLst>
          </p:cNvPr>
          <p:cNvGrpSpPr/>
          <p:nvPr/>
        </p:nvGrpSpPr>
        <p:grpSpPr>
          <a:xfrm>
            <a:off x="5710037" y="9593189"/>
            <a:ext cx="8147223" cy="3290764"/>
            <a:chOff x="8688183" y="4767538"/>
            <a:chExt cx="6327003" cy="189375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A390878-C0EB-4C29-A35F-87E6D87356FE}"/>
                </a:ext>
              </a:extLst>
            </p:cNvPr>
            <p:cNvSpPr/>
            <p:nvPr/>
          </p:nvSpPr>
          <p:spPr>
            <a:xfrm>
              <a:off x="10660202" y="5206584"/>
              <a:ext cx="4354984" cy="79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hangingPunct="1"/>
              <a:r>
                <a:rPr lang="it-IT" sz="2800" i="1" kern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Medicina di precisione</a:t>
              </a:r>
            </a:p>
            <a:p>
              <a:pPr algn="l" defTabSz="914400" hangingPunct="1"/>
              <a:r>
                <a:rPr lang="it-IT" sz="2800" i="1" kern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Trattamento delle malattie sulla base</a:t>
              </a:r>
            </a:p>
            <a:p>
              <a:pPr algn="l" defTabSz="914400" hangingPunct="1"/>
              <a:r>
                <a:rPr lang="it-IT" sz="2800" i="1" kern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di caratteristiche individuali</a:t>
              </a: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E32B5358-ACEB-4CCE-A68E-71C61442E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8183" y="4767538"/>
              <a:ext cx="1893753" cy="1893753"/>
            </a:xfrm>
            <a:prstGeom prst="rect">
              <a:avLst/>
            </a:prstGeom>
          </p:spPr>
        </p:pic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CD075D75-059D-4084-8457-26DB458EFFCD}"/>
              </a:ext>
            </a:extLst>
          </p:cNvPr>
          <p:cNvGrpSpPr/>
          <p:nvPr/>
        </p:nvGrpSpPr>
        <p:grpSpPr>
          <a:xfrm>
            <a:off x="3251124" y="4480096"/>
            <a:ext cx="5576615" cy="4510757"/>
            <a:chOff x="6638648" y="2005124"/>
            <a:chExt cx="3786564" cy="2212620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3CD2759C-4CFE-4E90-A284-60F2BA0B7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8648" y="2005124"/>
              <a:ext cx="3747415" cy="1482906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A716C4D-3241-4304-9425-162635EC98C4}"/>
                </a:ext>
              </a:extLst>
            </p:cNvPr>
            <p:cNvSpPr txBox="1"/>
            <p:nvPr/>
          </p:nvSpPr>
          <p:spPr>
            <a:xfrm>
              <a:off x="6638648" y="3538375"/>
              <a:ext cx="3786564" cy="679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 hangingPunct="1"/>
              <a:r>
                <a:rPr lang="it-IT" sz="2800" i="1" kern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Le scienze –</a:t>
              </a:r>
              <a:r>
                <a:rPr lang="it-IT" sz="2800" i="1" kern="12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omiche</a:t>
              </a:r>
              <a:r>
                <a:rPr lang="it-IT" sz="2800" i="1" kern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 permettono </a:t>
              </a:r>
            </a:p>
            <a:p>
              <a:pPr algn="l" defTabSz="914400" hangingPunct="1"/>
              <a:r>
                <a:rPr lang="it-IT" sz="2800" i="1" kern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l’analisi estremamente dettagliata </a:t>
              </a:r>
            </a:p>
            <a:p>
              <a:pPr algn="l" defTabSz="914400" hangingPunct="1"/>
              <a:r>
                <a:rPr lang="it-IT" sz="2800" i="1" kern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dei sistemi biologici</a:t>
              </a: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13066443" y="4007345"/>
            <a:ext cx="9827509" cy="9000867"/>
            <a:chOff x="5204268" y="1905962"/>
            <a:chExt cx="6672954" cy="4415112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CF1F3F30-BDA4-430B-8656-53FD48CFD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4268" y="1905962"/>
              <a:ext cx="2300614" cy="1294466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062AC9FE-77F4-429A-BCF5-454A96828D30}"/>
                </a:ext>
              </a:extLst>
            </p:cNvPr>
            <p:cNvSpPr txBox="1"/>
            <p:nvPr/>
          </p:nvSpPr>
          <p:spPr>
            <a:xfrm>
              <a:off x="7504882" y="2283624"/>
              <a:ext cx="1908882" cy="256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it-IT" sz="2800" i="1" kern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Chirurgia robotica</a:t>
              </a: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13EA12A9-400C-4590-94A4-D1D17A275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4574" y="3437187"/>
              <a:ext cx="2300615" cy="1293456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1906ECF-399D-41FE-81D4-78B8582FB49B}"/>
                </a:ext>
              </a:extLst>
            </p:cNvPr>
            <p:cNvSpPr txBox="1"/>
            <p:nvPr/>
          </p:nvSpPr>
          <p:spPr>
            <a:xfrm>
              <a:off x="8655189" y="3797307"/>
              <a:ext cx="2276343" cy="256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it-IT" sz="2800" i="1" kern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Protesi personalizzate</a:t>
              </a:r>
            </a:p>
          </p:txBody>
        </p: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149059FB-C9E8-461A-BDBA-8A08E0934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12439" y="5027618"/>
              <a:ext cx="2425229" cy="1293456"/>
            </a:xfrm>
            <a:prstGeom prst="rect">
              <a:avLst/>
            </a:prstGeom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C2B6730-DE48-4D7C-BDA9-45C66678E6BF}"/>
                </a:ext>
              </a:extLst>
            </p:cNvPr>
            <p:cNvSpPr txBox="1"/>
            <p:nvPr/>
          </p:nvSpPr>
          <p:spPr>
            <a:xfrm>
              <a:off x="9637668" y="5370486"/>
              <a:ext cx="2239554" cy="256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hangingPunct="1"/>
              <a:r>
                <a:rPr lang="it-IT" sz="2800" i="1" kern="1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Intelligenza artificiale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Eventuale sottotitolo dalla…"/>
          <p:cNvSpPr txBox="1"/>
          <p:nvPr/>
        </p:nvSpPr>
        <p:spPr>
          <a:xfrm>
            <a:off x="8343863" y="6519722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97" name="Udine, 22 settembre 2023"/>
          <p:cNvSpPr txBox="1"/>
          <p:nvPr/>
        </p:nvSpPr>
        <p:spPr>
          <a:xfrm>
            <a:off x="635000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98" name="Prof. Mario Rossi"/>
          <p:cNvSpPr txBox="1"/>
          <p:nvPr/>
        </p:nvSpPr>
        <p:spPr>
          <a:xfrm>
            <a:off x="8390466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99" name="Dipartimento di Lingue e Letterature,…"/>
          <p:cNvSpPr txBox="1"/>
          <p:nvPr/>
        </p:nvSpPr>
        <p:spPr>
          <a:xfrm>
            <a:off x="12259733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pPr>
            <a:endParaRPr b="1" dirty="0">
              <a:latin typeface="Work Sans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5EFE43-51AB-4CF0-9D8A-EE3549E98747}"/>
              </a:ext>
            </a:extLst>
          </p:cNvPr>
          <p:cNvSpPr txBox="1"/>
          <p:nvPr/>
        </p:nvSpPr>
        <p:spPr>
          <a:xfrm>
            <a:off x="2308251" y="3122393"/>
            <a:ext cx="18280325" cy="895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it-IT" sz="4800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La ricerca medica (ma anche i percorsi assistenziali), 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it-IT" sz="4800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per essere oggi efficace, deve prevedere figure anche diverse dal medico: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it-IT" sz="4800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-    Professionisti della Sanità diversi dal medico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it-IT" sz="4800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-    Biologi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it-IT" sz="4800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-    Biotecnologi</a:t>
            </a:r>
          </a:p>
          <a:p>
            <a:pPr marL="685800" indent="-685800" algn="l" defTabSz="1828800" hangingPunct="1">
              <a:lnSpc>
                <a:spcPct val="150000"/>
              </a:lnSpc>
              <a:buFontTx/>
              <a:buChar char="-"/>
            </a:pPr>
            <a:r>
              <a:rPr lang="it-IT" sz="4800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Informatici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it-IT" sz="4800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-   Chimici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it-IT" sz="4800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-   Ingegneri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65DB9A2-97DC-4293-9C9E-F26CEBAFE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550" y="6711185"/>
            <a:ext cx="6957262" cy="46381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F9D161C-B38E-4448-9DDF-C14194180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9108" y="8485500"/>
            <a:ext cx="6957264" cy="463817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B216772-A790-4441-BA37-1F653C4ED88B}"/>
              </a:ext>
            </a:extLst>
          </p:cNvPr>
          <p:cNvSpPr txBox="1"/>
          <p:nvPr/>
        </p:nvSpPr>
        <p:spPr>
          <a:xfrm>
            <a:off x="7884860" y="2156974"/>
            <a:ext cx="7835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it-IT" sz="5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Chi può essere interessato</a:t>
            </a:r>
          </a:p>
        </p:txBody>
      </p:sp>
    </p:spTree>
    <p:extLst>
      <p:ext uri="{BB962C8B-B14F-4D97-AF65-F5344CB8AC3E}">
        <p14:creationId xmlns:p14="http://schemas.microsoft.com/office/powerpoint/2010/main" val="11116212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Eventuale sottotitolo dalla…"/>
          <p:cNvSpPr txBox="1"/>
          <p:nvPr/>
        </p:nvSpPr>
        <p:spPr>
          <a:xfrm>
            <a:off x="8343863" y="6519722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97" name="Udine, 22 settembre 2023"/>
          <p:cNvSpPr txBox="1"/>
          <p:nvPr/>
        </p:nvSpPr>
        <p:spPr>
          <a:xfrm>
            <a:off x="635000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98" name="Prof. Mario Rossi"/>
          <p:cNvSpPr txBox="1"/>
          <p:nvPr/>
        </p:nvSpPr>
        <p:spPr>
          <a:xfrm>
            <a:off x="8390466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99" name="Dipartimento di Lingue e Letterature,…"/>
          <p:cNvSpPr txBox="1"/>
          <p:nvPr/>
        </p:nvSpPr>
        <p:spPr>
          <a:xfrm>
            <a:off x="12259733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pPr>
            <a:endParaRPr b="1" dirty="0">
              <a:latin typeface="Work Sans" pitchFamily="2" charset="77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52588" y="1388167"/>
            <a:ext cx="218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it-IT" sz="16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AREA SERVIZI PER LA RICERCA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216772-A790-4441-BA37-1F653C4ED88B}"/>
              </a:ext>
            </a:extLst>
          </p:cNvPr>
          <p:cNvSpPr txBox="1"/>
          <p:nvPr/>
        </p:nvSpPr>
        <p:spPr>
          <a:xfrm>
            <a:off x="5190189" y="2548629"/>
            <a:ext cx="17300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it-IT" sz="5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Obiettivi del corso e valore aggiunto del percorso dottorale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D9A4F9-12B3-4982-9378-C5421BACF977}"/>
              </a:ext>
            </a:extLst>
          </p:cNvPr>
          <p:cNvSpPr txBox="1"/>
          <p:nvPr/>
        </p:nvSpPr>
        <p:spPr>
          <a:xfrm>
            <a:off x="5587246" y="4386123"/>
            <a:ext cx="8690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it-IT" sz="4800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Formare professionisti in grado di:</a:t>
            </a:r>
          </a:p>
        </p:txBody>
      </p:sp>
      <p:pic>
        <p:nvPicPr>
          <p:cNvPr id="11" name="Picture 2" descr="Bulls Eye Png posted by Christian Garret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8" y="2910124"/>
            <a:ext cx="4312800" cy="27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o 11"/>
          <p:cNvGrpSpPr/>
          <p:nvPr/>
        </p:nvGrpSpPr>
        <p:grpSpPr>
          <a:xfrm>
            <a:off x="2588115" y="9337065"/>
            <a:ext cx="15116830" cy="3919222"/>
            <a:chOff x="1294057" y="4668532"/>
            <a:chExt cx="7558415" cy="1959611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3E6F36C-35C8-4F85-90F1-BA8F38F5EA07}"/>
                </a:ext>
              </a:extLst>
            </p:cNvPr>
            <p:cNvSpPr txBox="1"/>
            <p:nvPr/>
          </p:nvSpPr>
          <p:spPr>
            <a:xfrm>
              <a:off x="1294057" y="4735317"/>
              <a:ext cx="4393928" cy="1892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 defTabSz="1828800" hangingPunct="1"/>
              <a:r>
                <a:rPr lang="it-IT" sz="4800" i="1" kern="1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b) Programmare e gestire progetti</a:t>
              </a:r>
            </a:p>
            <a:p>
              <a:pPr algn="just" defTabSz="1828800" hangingPunct="1"/>
              <a:r>
                <a:rPr lang="it-IT" sz="4800" i="1" kern="1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     riguardanti la salute attraverso </a:t>
              </a:r>
            </a:p>
            <a:p>
              <a:pPr algn="just" defTabSz="1828800" hangingPunct="1"/>
              <a:r>
                <a:rPr lang="it-IT" sz="4800" i="1" kern="1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    un atteggiamento scientifico</a:t>
              </a:r>
            </a:p>
            <a:p>
              <a:pPr algn="just" defTabSz="1828800" hangingPunct="1"/>
              <a:r>
                <a:rPr lang="it-IT" sz="4800" i="1" kern="1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    (qualsiasi ente che si occupa</a:t>
              </a:r>
            </a:p>
            <a:p>
              <a:pPr algn="just" defTabSz="1828800" hangingPunct="1"/>
              <a:r>
                <a:rPr lang="it-IT" sz="4800" i="1" kern="1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     di salute umana)</a:t>
              </a:r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2651A7A5-68EF-4B27-B2A1-93D07575D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4991" y="4668532"/>
              <a:ext cx="2597481" cy="1948112"/>
            </a:xfrm>
            <a:prstGeom prst="rect">
              <a:avLst/>
            </a:prstGeom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135A9EFC-0ECE-4A6F-8734-3C245D14A41E}"/>
              </a:ext>
            </a:extLst>
          </p:cNvPr>
          <p:cNvGrpSpPr/>
          <p:nvPr/>
        </p:nvGrpSpPr>
        <p:grpSpPr>
          <a:xfrm>
            <a:off x="2295928" y="4847786"/>
            <a:ext cx="21490990" cy="3789042"/>
            <a:chOff x="1147964" y="2423893"/>
            <a:chExt cx="10745495" cy="1894521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F8C925FF-2C57-49B6-9A45-529744F147A8}"/>
                </a:ext>
              </a:extLst>
            </p:cNvPr>
            <p:cNvSpPr txBox="1"/>
            <p:nvPr/>
          </p:nvSpPr>
          <p:spPr>
            <a:xfrm>
              <a:off x="1147964" y="3094857"/>
              <a:ext cx="7782451" cy="1154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85800" indent="-685800" algn="just" defTabSz="1828800" hangingPunct="1">
                <a:buFontTx/>
                <a:buAutoNum type="alphaLcParenR"/>
              </a:pPr>
              <a:r>
                <a:rPr lang="it-IT" sz="4800" i="1" kern="1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Gestire progetti scientifici non solo in strutture di ricerca</a:t>
              </a:r>
            </a:p>
            <a:p>
              <a:pPr algn="just" defTabSz="1828800" hangingPunct="1"/>
              <a:r>
                <a:rPr lang="it-IT" sz="4800" i="1" kern="1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       (Università, CNR, centri privati, etc.) ma anche in strutture</a:t>
              </a:r>
            </a:p>
            <a:p>
              <a:pPr algn="just" defTabSz="1828800" hangingPunct="1"/>
              <a:r>
                <a:rPr lang="it-IT" sz="4800" i="1" kern="1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        prettamente assistenziali (ospedali)</a:t>
              </a: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99CD4EB4-1F33-41F7-B7EE-266301138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51679" y="2423893"/>
              <a:ext cx="2841780" cy="1894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796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Eventuale sottotitolo dalla…"/>
          <p:cNvSpPr txBox="1"/>
          <p:nvPr/>
        </p:nvSpPr>
        <p:spPr>
          <a:xfrm>
            <a:off x="8343863" y="6519722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97" name="Udine, 22 settembre 2023"/>
          <p:cNvSpPr txBox="1"/>
          <p:nvPr/>
        </p:nvSpPr>
        <p:spPr>
          <a:xfrm>
            <a:off x="635000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98" name="Prof. Mario Rossi"/>
          <p:cNvSpPr txBox="1"/>
          <p:nvPr/>
        </p:nvSpPr>
        <p:spPr>
          <a:xfrm>
            <a:off x="8390466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99" name="Dipartimento di Lingue e Letterature,…"/>
          <p:cNvSpPr txBox="1"/>
          <p:nvPr/>
        </p:nvSpPr>
        <p:spPr>
          <a:xfrm>
            <a:off x="12259733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pPr>
            <a:endParaRPr b="1" dirty="0">
              <a:latin typeface="Work Sans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B0A589-8064-4F5A-A088-09CDCA8952E4}"/>
              </a:ext>
            </a:extLst>
          </p:cNvPr>
          <p:cNvSpPr txBox="1"/>
          <p:nvPr/>
        </p:nvSpPr>
        <p:spPr>
          <a:xfrm>
            <a:off x="6832005" y="1917918"/>
            <a:ext cx="11961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it-IT" sz="5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Discipline coinvolte, curricula, tematiche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BDE73E-58DE-4895-8F03-BBDA5A76FE01}"/>
              </a:ext>
            </a:extLst>
          </p:cNvPr>
          <p:cNvSpPr txBox="1"/>
          <p:nvPr/>
        </p:nvSpPr>
        <p:spPr>
          <a:xfrm>
            <a:off x="3627615" y="4200144"/>
            <a:ext cx="5916363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Anestesiologia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Cardiochirurgia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Cardiologia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Chirurgia maxillo-facciale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Chirurgia plastica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Dermatologia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Diagnostica per immagini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Fisiologia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Genetica medica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Igiene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Infermieristica e ostetricia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algn="l" defTabSz="1828800" hangingPunct="1"/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400" y="8772438"/>
            <a:ext cx="1403408" cy="254464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/>
          <a:srcRect t="19286" b="12857"/>
          <a:stretch/>
        </p:blipFill>
        <p:spPr>
          <a:xfrm>
            <a:off x="455362" y="3723384"/>
            <a:ext cx="2741138" cy="2003139"/>
          </a:xfrm>
          <a:prstGeom prst="rect">
            <a:avLst/>
          </a:prstGeom>
        </p:spPr>
      </p:pic>
      <p:pic>
        <p:nvPicPr>
          <p:cNvPr id="13" name="Picture 8" descr="Female doctor or scientific researcher using microscope in a laboratory  12740876 Vector Art at Vecteez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22075" r="6654" b="9251"/>
          <a:stretch/>
        </p:blipFill>
        <p:spPr bwMode="auto">
          <a:xfrm>
            <a:off x="7707354" y="11068221"/>
            <a:ext cx="3152623" cy="22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100A72C1-48C1-495E-B62A-746C9FB0BAC0}"/>
              </a:ext>
            </a:extLst>
          </p:cNvPr>
          <p:cNvSpPr/>
          <p:nvPr/>
        </p:nvSpPr>
        <p:spPr>
          <a:xfrm>
            <a:off x="10304142" y="4173425"/>
            <a:ext cx="1219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Infettivologia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Medicina interna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Medicina legale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Neurologia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Oftalmologia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Ortopedia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Ostetricia e ginecologia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Pediatria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Psichiatria</a:t>
            </a:r>
          </a:p>
          <a:p>
            <a:pPr marL="342900" indent="-342900" algn="l" defTabSz="1828800" hangingPunct="1">
              <a:buFont typeface="Arial" panose="020B0604020202020204" pitchFamily="34" charset="0"/>
              <a:buChar char="•"/>
            </a:pPr>
            <a:r>
              <a:rPr lang="it-IT" sz="4000" i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Scienza dello Sport</a:t>
            </a:r>
            <a:endParaRPr lang="it-IT" sz="4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5215994" y="5370845"/>
            <a:ext cx="8518359" cy="2872812"/>
            <a:chOff x="15215994" y="5370845"/>
            <a:chExt cx="8518359" cy="2872812"/>
          </a:xfrm>
        </p:grpSpPr>
        <p:sp>
          <p:nvSpPr>
            <p:cNvPr id="5" name="CasellaDiTesto 4"/>
            <p:cNvSpPr txBox="1"/>
            <p:nvPr/>
          </p:nvSpPr>
          <p:spPr>
            <a:xfrm>
              <a:off x="15215994" y="5370845"/>
              <a:ext cx="8518359" cy="933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5400" b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Non abbiamo curricula diversi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6585513" y="7033069"/>
              <a:ext cx="6043322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36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Per ogni disciplina le tematiche 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3600" b="0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Helvetica Neue"/>
                </a:rPr>
                <a:t>sono indicate nel bando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9389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Eventuale sottotitolo dalla…"/>
          <p:cNvSpPr txBox="1"/>
          <p:nvPr/>
        </p:nvSpPr>
        <p:spPr>
          <a:xfrm>
            <a:off x="8343863" y="6519722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97" name="Udine, 22 settembre 2023"/>
          <p:cNvSpPr txBox="1"/>
          <p:nvPr/>
        </p:nvSpPr>
        <p:spPr>
          <a:xfrm>
            <a:off x="635000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98" name="Prof. Mario Rossi"/>
          <p:cNvSpPr txBox="1"/>
          <p:nvPr/>
        </p:nvSpPr>
        <p:spPr>
          <a:xfrm>
            <a:off x="8390466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99" name="Dipartimento di Lingue e Letterature,…"/>
          <p:cNvSpPr txBox="1"/>
          <p:nvPr/>
        </p:nvSpPr>
        <p:spPr>
          <a:xfrm>
            <a:off x="12259733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pPr>
            <a:endParaRPr b="1" dirty="0">
              <a:latin typeface="Work Sans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B0A589-8064-4F5A-A088-09CDCA8952E4}"/>
              </a:ext>
            </a:extLst>
          </p:cNvPr>
          <p:cNvSpPr txBox="1"/>
          <p:nvPr/>
        </p:nvSpPr>
        <p:spPr>
          <a:xfrm>
            <a:off x="7459535" y="2683682"/>
            <a:ext cx="9721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it-IT" sz="6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Principali sbocchi professionali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B0A589-8064-4F5A-A088-09CDCA8952E4}"/>
              </a:ext>
            </a:extLst>
          </p:cNvPr>
          <p:cNvSpPr txBox="1"/>
          <p:nvPr/>
        </p:nvSpPr>
        <p:spPr>
          <a:xfrm>
            <a:off x="3089426" y="4780994"/>
            <a:ext cx="15325029" cy="6324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it-IT" sz="5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- Università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it-IT" sz="5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- Centri di ricerca privati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it-IT" sz="5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- Strutture del CNR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it-IT" sz="5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- Ditte produttrici di farmaci o strumentazione medica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it-IT" sz="5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- Strutture sanitarie</a:t>
            </a:r>
          </a:p>
        </p:txBody>
      </p:sp>
    </p:spTree>
    <p:extLst>
      <p:ext uri="{BB962C8B-B14F-4D97-AF65-F5344CB8AC3E}">
        <p14:creationId xmlns:p14="http://schemas.microsoft.com/office/powerpoint/2010/main" val="6509485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Eventuale sottotitolo dalla…"/>
          <p:cNvSpPr txBox="1"/>
          <p:nvPr/>
        </p:nvSpPr>
        <p:spPr>
          <a:xfrm>
            <a:off x="8343863" y="6519722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97" name="Udine, 22 settembre 2023"/>
          <p:cNvSpPr txBox="1"/>
          <p:nvPr/>
        </p:nvSpPr>
        <p:spPr>
          <a:xfrm>
            <a:off x="635000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98" name="Prof. Mario Rossi"/>
          <p:cNvSpPr txBox="1"/>
          <p:nvPr/>
        </p:nvSpPr>
        <p:spPr>
          <a:xfrm>
            <a:off x="8390466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99" name="Dipartimento di Lingue e Letterature,…"/>
          <p:cNvSpPr txBox="1"/>
          <p:nvPr/>
        </p:nvSpPr>
        <p:spPr>
          <a:xfrm>
            <a:off x="12259733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0433FF"/>
                </a:solidFill>
                <a:latin typeface="+mn-lt"/>
                <a:ea typeface="+mn-ea"/>
                <a:cs typeface="+mn-cs"/>
                <a:sym typeface="WorkSans-Bold"/>
              </a:defRPr>
            </a:pPr>
            <a:endParaRPr b="1" dirty="0">
              <a:latin typeface="Work Sans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B0A589-8064-4F5A-A088-09CDCA8952E4}"/>
              </a:ext>
            </a:extLst>
          </p:cNvPr>
          <p:cNvSpPr txBox="1"/>
          <p:nvPr/>
        </p:nvSpPr>
        <p:spPr>
          <a:xfrm>
            <a:off x="6698370" y="2275923"/>
            <a:ext cx="11122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it-IT" sz="5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Esame d’ingresso ed attività del corso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09272D3-BE1B-40F8-89DD-F272F30FF884}"/>
              </a:ext>
            </a:extLst>
          </p:cNvPr>
          <p:cNvGrpSpPr/>
          <p:nvPr/>
        </p:nvGrpSpPr>
        <p:grpSpPr>
          <a:xfrm>
            <a:off x="2442721" y="10454980"/>
            <a:ext cx="19463284" cy="1938992"/>
            <a:chOff x="1613140" y="4350797"/>
            <a:chExt cx="9731642" cy="969496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BCF408FA-D1F3-48D2-8B5E-37DEAFA2E28F}"/>
                </a:ext>
              </a:extLst>
            </p:cNvPr>
            <p:cNvSpPr txBox="1"/>
            <p:nvPr/>
          </p:nvSpPr>
          <p:spPr>
            <a:xfrm>
              <a:off x="1613140" y="4658575"/>
              <a:ext cx="141596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600" b="0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Didattica</a:t>
              </a:r>
            </a:p>
          </p:txBody>
        </p:sp>
        <p:sp>
          <p:nvSpPr>
            <p:cNvPr id="11" name="Freccia a destra 10">
              <a:extLst>
                <a:ext uri="{FF2B5EF4-FFF2-40B4-BE49-F238E27FC236}">
                  <a16:creationId xmlns:a16="http://schemas.microsoft.com/office/drawing/2014/main" id="{2D9A2FF4-541D-4DBE-A768-C4965235E4DE}"/>
                </a:ext>
              </a:extLst>
            </p:cNvPr>
            <p:cNvSpPr/>
            <p:nvPr/>
          </p:nvSpPr>
          <p:spPr>
            <a:xfrm>
              <a:off x="3462686" y="4699041"/>
              <a:ext cx="1017917" cy="319177"/>
            </a:xfrm>
            <a:prstGeom prst="rightArrow">
              <a:avLst>
                <a:gd name="adj1" fmla="val 50000"/>
                <a:gd name="adj2" fmla="val 166216"/>
              </a:avLst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ECE7AFB-E7A1-4990-949E-AF6CEC616DEB}"/>
                </a:ext>
              </a:extLst>
            </p:cNvPr>
            <p:cNvSpPr txBox="1"/>
            <p:nvPr/>
          </p:nvSpPr>
          <p:spPr>
            <a:xfrm>
              <a:off x="4934309" y="4350797"/>
              <a:ext cx="6410473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0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- Journal club annuale</a:t>
              </a:r>
            </a:p>
            <a:p>
              <a:pPr marL="0" marR="0" lvl="0" indent="0" algn="l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0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- Partecipazione a corsi e seminari specifici proposti dal corso</a:t>
              </a:r>
            </a:p>
            <a:p>
              <a:pPr marL="0" marR="0" lvl="0" indent="0" algn="l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0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- Partecipazione a corsi trasversali proposti dall’ateneo</a:t>
              </a: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2933945" y="4065738"/>
            <a:ext cx="17656732" cy="1938992"/>
            <a:chOff x="1519598" y="2032869"/>
            <a:chExt cx="8828366" cy="969496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C666974-CA71-4644-80CE-CF893300F33F}"/>
                </a:ext>
              </a:extLst>
            </p:cNvPr>
            <p:cNvSpPr txBox="1"/>
            <p:nvPr/>
          </p:nvSpPr>
          <p:spPr>
            <a:xfrm>
              <a:off x="1519598" y="2061664"/>
              <a:ext cx="136450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 hangingPunct="1"/>
              <a:r>
                <a:rPr lang="it-IT" sz="4800" i="1" kern="1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Esame</a:t>
              </a:r>
            </a:p>
            <a:p>
              <a:pPr defTabSz="1828800" hangingPunct="1"/>
              <a:r>
                <a:rPr lang="it-IT" sz="4800" i="1" kern="1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d’ingresso</a:t>
              </a:r>
            </a:p>
          </p:txBody>
        </p:sp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9864" y="2363892"/>
              <a:ext cx="1048603" cy="341406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1C666974-CA71-4644-80CE-CF893300F33F}"/>
                </a:ext>
              </a:extLst>
            </p:cNvPr>
            <p:cNvSpPr txBox="1"/>
            <p:nvPr/>
          </p:nvSpPr>
          <p:spPr>
            <a:xfrm>
              <a:off x="5150772" y="2032869"/>
              <a:ext cx="5197192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828800" hangingPunct="1"/>
              <a:r>
                <a:rPr lang="it-IT" sz="4000" i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Curriculum Vitae e </a:t>
              </a:r>
              <a:r>
                <a:rPr lang="it-IT" sz="4000" i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studiorum</a:t>
              </a:r>
              <a:endParaRPr lang="it-IT" sz="4000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endParaRPr>
            </a:p>
            <a:p>
              <a:pPr algn="l" defTabSz="1828800" hangingPunct="1"/>
              <a:r>
                <a:rPr lang="it-IT" sz="4000" i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Scelta di una tematica (bando) e sua motivazione</a:t>
              </a:r>
            </a:p>
            <a:p>
              <a:pPr algn="l" defTabSz="1828800" hangingPunct="1"/>
              <a:r>
                <a:rPr lang="it-IT" sz="4000" i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Colloquio</a:t>
              </a: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2522007" y="6770419"/>
            <a:ext cx="19383998" cy="3170100"/>
            <a:chOff x="1313629" y="3385209"/>
            <a:chExt cx="9691999" cy="1585050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C666974-CA71-4644-80CE-CF893300F33F}"/>
                </a:ext>
              </a:extLst>
            </p:cNvPr>
            <p:cNvSpPr txBox="1"/>
            <p:nvPr/>
          </p:nvSpPr>
          <p:spPr>
            <a:xfrm>
              <a:off x="4248554" y="3715560"/>
              <a:ext cx="2441727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0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Progetto specifico</a:t>
              </a:r>
            </a:p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0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concordato con il tutor</a:t>
              </a:r>
            </a:p>
          </p:txBody>
        </p:sp>
        <p:sp>
          <p:nvSpPr>
            <p:cNvPr id="19" name="Freccia a destra 18">
              <a:extLst>
                <a:ext uri="{FF2B5EF4-FFF2-40B4-BE49-F238E27FC236}">
                  <a16:creationId xmlns:a16="http://schemas.microsoft.com/office/drawing/2014/main" id="{E7D9B12A-49FC-4092-A828-6841D44AA4FA}"/>
                </a:ext>
              </a:extLst>
            </p:cNvPr>
            <p:cNvSpPr/>
            <p:nvPr/>
          </p:nvSpPr>
          <p:spPr>
            <a:xfrm>
              <a:off x="6965057" y="3909915"/>
              <a:ext cx="1017917" cy="319177"/>
            </a:xfrm>
            <a:prstGeom prst="rightArrow">
              <a:avLst>
                <a:gd name="adj1" fmla="val 50000"/>
                <a:gd name="adj2" fmla="val 166216"/>
              </a:avLst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88B342CD-4B1F-430D-A668-4CB8D5D47C3E}"/>
                </a:ext>
              </a:extLst>
            </p:cNvPr>
            <p:cNvSpPr txBox="1"/>
            <p:nvPr/>
          </p:nvSpPr>
          <p:spPr>
            <a:xfrm>
              <a:off x="8030198" y="3385209"/>
              <a:ext cx="2975430" cy="1585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0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- Data club annuale</a:t>
              </a:r>
            </a:p>
            <a:p>
              <a:pPr marL="0" marR="0" lvl="0" indent="0" algn="l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0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- Partecipazione a congressi</a:t>
              </a:r>
            </a:p>
            <a:p>
              <a:pPr marL="0" marR="0" lvl="0" indent="0" algn="l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0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- Attività all’estero</a:t>
              </a:r>
            </a:p>
            <a:p>
              <a:pPr marL="0" marR="0" lvl="0" indent="0" algn="l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0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- Pubblicazioni </a:t>
              </a:r>
            </a:p>
            <a:p>
              <a:pPr marL="0" marR="0" lvl="0" indent="0" algn="l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0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- Tesi finale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BCF408FA-D1F3-48D2-8B5E-37DEAFA2E28F}"/>
                </a:ext>
              </a:extLst>
            </p:cNvPr>
            <p:cNvSpPr txBox="1"/>
            <p:nvPr/>
          </p:nvSpPr>
          <p:spPr>
            <a:xfrm>
              <a:off x="1313629" y="3807894"/>
              <a:ext cx="114255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5600" b="0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Ricerca</a:t>
              </a:r>
            </a:p>
          </p:txBody>
        </p:sp>
        <p:sp>
          <p:nvSpPr>
            <p:cNvPr id="22" name="Freccia a destra 21">
              <a:extLst>
                <a:ext uri="{FF2B5EF4-FFF2-40B4-BE49-F238E27FC236}">
                  <a16:creationId xmlns:a16="http://schemas.microsoft.com/office/drawing/2014/main" id="{E7D9B12A-49FC-4092-A828-6841D44AA4FA}"/>
                </a:ext>
              </a:extLst>
            </p:cNvPr>
            <p:cNvSpPr/>
            <p:nvPr/>
          </p:nvSpPr>
          <p:spPr>
            <a:xfrm>
              <a:off x="3045777" y="3931228"/>
              <a:ext cx="1017917" cy="319177"/>
            </a:xfrm>
            <a:prstGeom prst="rightArrow">
              <a:avLst>
                <a:gd name="adj1" fmla="val 50000"/>
                <a:gd name="adj2" fmla="val 166216"/>
              </a:avLst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119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presentazione…"/>
          <p:cNvSpPr txBox="1">
            <a:spLocks noGrp="1"/>
          </p:cNvSpPr>
          <p:nvPr>
            <p:ph type="ctrTitle"/>
          </p:nvPr>
        </p:nvSpPr>
        <p:spPr>
          <a:xfrm>
            <a:off x="4529665" y="5045416"/>
            <a:ext cx="17401613" cy="5102342"/>
          </a:xfrm>
          <a:prstGeom prst="rect">
            <a:avLst/>
          </a:prstGeom>
        </p:spPr>
        <p:txBody>
          <a:bodyPr/>
          <a:lstStyle/>
          <a:p>
            <a:r>
              <a:rPr lang="it-IT" sz="6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77"/>
              </a:rPr>
              <a:t>- Prof. Giuseppe Damante: </a:t>
            </a:r>
            <a:br>
              <a:rPr lang="it-IT" sz="6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77"/>
              </a:rPr>
            </a:br>
            <a:r>
              <a:rPr lang="it-IT" sz="6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77"/>
              </a:rPr>
              <a:t>giuseppe.damante@uniud.it</a:t>
            </a:r>
            <a:br>
              <a:rPr lang="it-IT" sz="6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77"/>
              </a:rPr>
            </a:br>
            <a:r>
              <a:rPr lang="it-IT" sz="6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77"/>
              </a:rPr>
              <a:t>- Ufficio Ricerca Dipartimento di Medicina: </a:t>
            </a:r>
            <a:br>
              <a:rPr lang="it-IT" sz="6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77"/>
              </a:rPr>
            </a:br>
            <a:r>
              <a:rPr lang="it-IT" sz="6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77"/>
              </a:rPr>
              <a:t>ricerca.dmed@uniud.it</a:t>
            </a:r>
            <a:endParaRPr sz="60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 pitchFamily="2" charset="77"/>
            </a:endParaRPr>
          </a:p>
        </p:txBody>
      </p:sp>
      <p:sp>
        <p:nvSpPr>
          <p:cNvPr id="87" name="Eventuale sottotitolo dalla…"/>
          <p:cNvSpPr txBox="1"/>
          <p:nvPr/>
        </p:nvSpPr>
        <p:spPr>
          <a:xfrm>
            <a:off x="8343863" y="6519722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88" name="Udine, 22 settembre 2023"/>
          <p:cNvSpPr txBox="1"/>
          <p:nvPr/>
        </p:nvSpPr>
        <p:spPr>
          <a:xfrm>
            <a:off x="635000" y="12422716"/>
            <a:ext cx="252793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r>
              <a:rPr dirty="0">
                <a:latin typeface="Work Sans" pitchFamily="2" charset="77"/>
              </a:rPr>
              <a:t>Udine, </a:t>
            </a:r>
            <a:r>
              <a:rPr lang="it-IT" dirty="0">
                <a:latin typeface="Work Sans" pitchFamily="2" charset="77"/>
              </a:rPr>
              <a:t> 29</a:t>
            </a:r>
            <a:r>
              <a:rPr dirty="0">
                <a:latin typeface="Work Sans" pitchFamily="2" charset="77"/>
              </a:rPr>
              <a:t> </a:t>
            </a:r>
            <a:r>
              <a:rPr lang="it-IT" dirty="0">
                <a:latin typeface="Work Sans" pitchFamily="2" charset="77"/>
              </a:rPr>
              <a:t>APRILE </a:t>
            </a:r>
            <a:r>
              <a:rPr dirty="0">
                <a:latin typeface="Work Sans" pitchFamily="2" charset="77"/>
              </a:rPr>
              <a:t>202</a:t>
            </a:r>
            <a:r>
              <a:rPr lang="it-IT" dirty="0">
                <a:latin typeface="Work Sans" pitchFamily="2" charset="77"/>
              </a:rPr>
              <a:t>6</a:t>
            </a:r>
            <a:endParaRPr dirty="0">
              <a:latin typeface="Work Sans" pitchFamily="2" charset="77"/>
            </a:endParaRPr>
          </a:p>
        </p:txBody>
      </p:sp>
      <p:sp>
        <p:nvSpPr>
          <p:cNvPr id="90" name="Dipartimento di Lingue e Letterature,…"/>
          <p:cNvSpPr txBox="1"/>
          <p:nvPr/>
        </p:nvSpPr>
        <p:spPr>
          <a:xfrm>
            <a:off x="12315825" y="12484778"/>
            <a:ext cx="56618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b="1" dirty="0">
                <a:latin typeface="Work Sans" pitchFamily="2" charset="77"/>
              </a:rPr>
              <a:t>Di</a:t>
            </a:r>
            <a:r>
              <a:rPr lang="it-IT" b="1" dirty="0" err="1">
                <a:latin typeface="Work Sans" pitchFamily="2" charset="77"/>
              </a:rPr>
              <a:t>rezione</a:t>
            </a:r>
            <a:r>
              <a:rPr lang="it-IT" b="1" dirty="0">
                <a:latin typeface="Work Sans" pitchFamily="2" charset="77"/>
              </a:rPr>
              <a:t> RICERCA, BIBLIOTECHE E TERZA MISSIONE</a:t>
            </a:r>
            <a:endParaRPr b="1" dirty="0">
              <a:latin typeface="Work Sans" pitchFamily="2" charset="77"/>
            </a:endParaRPr>
          </a:p>
        </p:txBody>
      </p:sp>
      <p:sp>
        <p:nvSpPr>
          <p:cNvPr id="91" name="Linea"/>
          <p:cNvSpPr/>
          <p:nvPr/>
        </p:nvSpPr>
        <p:spPr>
          <a:xfrm>
            <a:off x="688975" y="12439650"/>
            <a:ext cx="2856027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93" name="Linea"/>
          <p:cNvSpPr/>
          <p:nvPr/>
        </p:nvSpPr>
        <p:spPr>
          <a:xfrm>
            <a:off x="12315825" y="12439650"/>
            <a:ext cx="5661806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" name="Titolo presentazione…">
            <a:extLst>
              <a:ext uri="{FF2B5EF4-FFF2-40B4-BE49-F238E27FC236}">
                <a16:creationId xmlns:a16="http://schemas.microsoft.com/office/drawing/2014/main" id="{4DF0A720-E93D-4411-AEAF-2C215AFC98F4}"/>
              </a:ext>
            </a:extLst>
          </p:cNvPr>
          <p:cNvSpPr txBox="1">
            <a:spLocks/>
          </p:cNvSpPr>
          <p:nvPr/>
        </p:nvSpPr>
        <p:spPr>
          <a:xfrm>
            <a:off x="1885342" y="3006381"/>
            <a:ext cx="17401613" cy="5102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algn="ctr" hangingPunct="1"/>
            <a:r>
              <a:rPr lang="it-IT" sz="8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 pitchFamily="2" charset="77"/>
              </a:rPr>
              <a:t>CONTATTI</a:t>
            </a:r>
          </a:p>
        </p:txBody>
      </p:sp>
    </p:spTree>
    <p:extLst>
      <p:ext uri="{BB962C8B-B14F-4D97-AF65-F5344CB8AC3E}">
        <p14:creationId xmlns:p14="http://schemas.microsoft.com/office/powerpoint/2010/main" val="17545778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olo sezione…"/>
          <p:cNvSpPr txBox="1"/>
          <p:nvPr/>
        </p:nvSpPr>
        <p:spPr>
          <a:xfrm>
            <a:off x="8163820" y="2927751"/>
            <a:ext cx="15999376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ts val="8800"/>
              </a:lnSpc>
              <a:defRPr sz="8500" b="1" spc="-170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endParaRPr sz="8500" b="1" spc="-170" dirty="0">
              <a:solidFill>
                <a:srgbClr val="FFFFFF"/>
              </a:solidFill>
              <a:latin typeface="Work Sans" pitchFamily="2" charset="77"/>
              <a:sym typeface="WorkSans-Bold"/>
            </a:endParaRPr>
          </a:p>
        </p:txBody>
      </p:sp>
      <p:sp>
        <p:nvSpPr>
          <p:cNvPr id="160" name="Eventuale sottotitolo dalla…"/>
          <p:cNvSpPr txBox="1"/>
          <p:nvPr/>
        </p:nvSpPr>
        <p:spPr>
          <a:xfrm>
            <a:off x="8343867" y="5385193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100" dirty="0">
              <a:solidFill>
                <a:srgbClr val="B3B6B7"/>
              </a:solidFill>
              <a:latin typeface="Work Sans Medium" pitchFamily="2" charset="77"/>
              <a:cs typeface="Helvetica"/>
              <a:sym typeface="Helvetica"/>
            </a:endParaRPr>
          </a:p>
        </p:txBody>
      </p:sp>
      <p:sp>
        <p:nvSpPr>
          <p:cNvPr id="161" name="Udine, 22 settembre 2023"/>
          <p:cNvSpPr txBox="1"/>
          <p:nvPr/>
        </p:nvSpPr>
        <p:spPr>
          <a:xfrm>
            <a:off x="635000" y="12422719"/>
            <a:ext cx="2468625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r>
              <a:rPr dirty="0">
                <a:latin typeface="Work Sans" pitchFamily="2" charset="77"/>
              </a:rPr>
              <a:t>Udine, </a:t>
            </a:r>
            <a:r>
              <a:rPr lang="it-IT" dirty="0">
                <a:latin typeface="Work Sans" pitchFamily="2" charset="77"/>
              </a:rPr>
              <a:t>29</a:t>
            </a:r>
            <a:r>
              <a:rPr dirty="0">
                <a:latin typeface="Work Sans" pitchFamily="2" charset="77"/>
              </a:rPr>
              <a:t> </a:t>
            </a:r>
            <a:r>
              <a:rPr lang="it-IT" dirty="0">
                <a:latin typeface="Work Sans" pitchFamily="2" charset="77"/>
              </a:rPr>
              <a:t>APRILE </a:t>
            </a:r>
            <a:r>
              <a:rPr dirty="0">
                <a:latin typeface="Work Sans" pitchFamily="2" charset="77"/>
              </a:rPr>
              <a:t>202</a:t>
            </a:r>
            <a:r>
              <a:rPr lang="it-IT" dirty="0">
                <a:latin typeface="Work Sans" pitchFamily="2" charset="77"/>
              </a:rPr>
              <a:t>6</a:t>
            </a:r>
            <a:endParaRPr dirty="0">
              <a:latin typeface="Work Sans" pitchFamily="2" charset="77"/>
            </a:endParaRPr>
          </a:p>
        </p:txBody>
      </p:sp>
      <p:sp>
        <p:nvSpPr>
          <p:cNvPr id="162" name="Prof. Mario Rossi"/>
          <p:cNvSpPr txBox="1"/>
          <p:nvPr/>
        </p:nvSpPr>
        <p:spPr>
          <a:xfrm>
            <a:off x="8390469" y="12422719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163" name="Dipartimento di Lingue e Letterature,…"/>
          <p:cNvSpPr txBox="1"/>
          <p:nvPr/>
        </p:nvSpPr>
        <p:spPr>
          <a:xfrm>
            <a:off x="12259734" y="12422719"/>
            <a:ext cx="56618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lang="it-IT" sz="1600" b="1" cap="all">
                <a:solidFill>
                  <a:srgbClr val="FFFFFF"/>
                </a:solidFill>
                <a:latin typeface="Work Sans" pitchFamily="2" charset="77"/>
                <a:sym typeface="WorkSans-Bold"/>
              </a:rPr>
              <a:t>Direzione RICERCA, BIBLIOTECHE E TERZA MISSIONE</a:t>
            </a:r>
            <a:endParaRPr lang="it-IT" sz="1600" b="1" cap="all" dirty="0">
              <a:solidFill>
                <a:srgbClr val="FFFFFF"/>
              </a:solidFill>
              <a:latin typeface="Work Sans" pitchFamily="2" charset="77"/>
              <a:sym typeface="WorkSans-Bold"/>
            </a:endParaRPr>
          </a:p>
        </p:txBody>
      </p:sp>
      <p:sp>
        <p:nvSpPr>
          <p:cNvPr id="164" name="Linea"/>
          <p:cNvSpPr/>
          <p:nvPr/>
        </p:nvSpPr>
        <p:spPr>
          <a:xfrm>
            <a:off x="688976" y="12439650"/>
            <a:ext cx="2856028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" name="Linea"/>
          <p:cNvSpPr/>
          <p:nvPr/>
        </p:nvSpPr>
        <p:spPr>
          <a:xfrm flipV="1">
            <a:off x="12315829" y="12439650"/>
            <a:ext cx="5462222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" name="1"/>
          <p:cNvSpPr txBox="1"/>
          <p:nvPr/>
        </p:nvSpPr>
        <p:spPr>
          <a:xfrm>
            <a:off x="6908275" y="1711110"/>
            <a:ext cx="102657" cy="350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4B7912-E812-4C3C-B82B-5FED8BF739EF}"/>
              </a:ext>
            </a:extLst>
          </p:cNvPr>
          <p:cNvSpPr txBox="1"/>
          <p:nvPr/>
        </p:nvSpPr>
        <p:spPr>
          <a:xfrm>
            <a:off x="6411563" y="9542691"/>
            <a:ext cx="16419562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it-IT" sz="2800" dirty="0">
                <a:solidFill>
                  <a:srgbClr val="FFFFFF"/>
                </a:solidFill>
                <a:latin typeface="Work Sans" pitchFamily="2" charset="0"/>
              </a:rPr>
              <a:t>Per ulteriori informazioni sulle procedure di ammissione contattare</a:t>
            </a:r>
          </a:p>
          <a:p>
            <a:pPr algn="l"/>
            <a:r>
              <a:rPr lang="it-IT" sz="2800" dirty="0">
                <a:solidFill>
                  <a:srgbClr val="FFFFFF"/>
                </a:solidFill>
                <a:latin typeface="Work Sans" pitchFamily="2" charset="0"/>
              </a:rPr>
              <a:t>Direzione ricerca, biblioteche e terza missione - Ufficio formazione per la ricerca</a:t>
            </a:r>
          </a:p>
          <a:p>
            <a:pPr algn="l"/>
            <a:r>
              <a:rPr lang="it-IT" sz="2800" dirty="0">
                <a:solidFill>
                  <a:srgbClr val="FFFFFF"/>
                </a:solidFill>
                <a:latin typeface="Work Sans" pitchFamily="2" charset="0"/>
              </a:rPr>
              <a:t>dottorato.rice@uniud.it </a:t>
            </a:r>
          </a:p>
        </p:txBody>
      </p:sp>
      <p:sp>
        <p:nvSpPr>
          <p:cNvPr id="13" name="Titolo presentazione…">
            <a:extLst>
              <a:ext uri="{FF2B5EF4-FFF2-40B4-BE49-F238E27FC236}">
                <a16:creationId xmlns:a16="http://schemas.microsoft.com/office/drawing/2014/main" id="{F04DF812-8E71-4AD2-BCCC-1D44F0775F71}"/>
              </a:ext>
            </a:extLst>
          </p:cNvPr>
          <p:cNvSpPr txBox="1">
            <a:spLocks/>
          </p:cNvSpPr>
          <p:nvPr/>
        </p:nvSpPr>
        <p:spPr>
          <a:xfrm>
            <a:off x="6332743" y="2778059"/>
            <a:ext cx="17401614" cy="6311306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hangingPunct="1"/>
            <a:r>
              <a:rPr lang="it-IT" sz="6000" dirty="0">
                <a:latin typeface="Work Sans" pitchFamily="2" charset="77"/>
              </a:rPr>
              <a:t>Il bando per l’ammissione al corso di dottorato è disponibile al sito:</a:t>
            </a:r>
            <a:br>
              <a:rPr lang="it-IT" sz="6000" dirty="0">
                <a:latin typeface="Work Sans" pitchFamily="2" charset="77"/>
              </a:rPr>
            </a:br>
            <a:br>
              <a:rPr lang="it-IT" sz="6000" dirty="0">
                <a:latin typeface="Work Sans" pitchFamily="2" charset="77"/>
              </a:rPr>
            </a:br>
            <a:endParaRPr lang="it-IT" sz="6000" dirty="0">
              <a:latin typeface="Work Sans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A34618D-2FF5-4025-86E3-59137574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562" y="5482652"/>
            <a:ext cx="3504516" cy="35045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454</Words>
  <Application>Microsoft Office PowerPoint</Application>
  <PresentationFormat>Personalizzato</PresentationFormat>
  <Paragraphs>93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Calibri</vt:lpstr>
      <vt:lpstr>Helvetica</vt:lpstr>
      <vt:lpstr>Helvetica Neue</vt:lpstr>
      <vt:lpstr>Work Sans</vt:lpstr>
      <vt:lpstr>Work Sans Medium</vt:lpstr>
      <vt:lpstr>WorkSans-Bold</vt:lpstr>
      <vt:lpstr>21_BasicWhite</vt:lpstr>
      <vt:lpstr>23_BasicWhite</vt:lpstr>
      <vt:lpstr>Open PhD 2026 Presentazione dottorati di ricerca a.a. 2026/27  Dottorato di ricerca in Scienze Mediche Cliniche e Traslazionali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- Prof. Giuseppe Damante:  giuseppe.damante@uniud.it - Ufficio Ricerca Dipartimento di Medicina:  ricerca.dmed@uniud.it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 da scrivere su più righe massimo tre righe</dc:title>
  <dc:creator>Sabrina Di Santolo</dc:creator>
  <cp:lastModifiedBy>Francesca Del Giudice</cp:lastModifiedBy>
  <cp:revision>28</cp:revision>
  <dcterms:modified xsi:type="dcterms:W3CDTF">2026-04-28T12:33:14Z</dcterms:modified>
</cp:coreProperties>
</file>