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81" r:id="rId3"/>
    <p:sldId id="278" r:id="rId4"/>
    <p:sldId id="279" r:id="rId5"/>
    <p:sldId id="280" r:id="rId6"/>
    <p:sldId id="282" r:id="rId7"/>
    <p:sldId id="270" r:id="rId8"/>
    <p:sldId id="283" r:id="rId9"/>
    <p:sldId id="284" r:id="rId10"/>
    <p:sldId id="285" r:id="rId11"/>
    <p:sldId id="273" r:id="rId12"/>
    <p:sldId id="272" r:id="rId13"/>
    <p:sldId id="264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53" d="100"/>
          <a:sy n="53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Copertina-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presentazione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pertina-bianc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presentazion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433FF"/>
                </a:solidFill>
              </a:defRPr>
            </a:lvl1pPr>
          </a:lstStyle>
          <a:p>
            <a:r>
              <a:t>Titolo presentazione</a:t>
            </a:r>
          </a:p>
        </p:txBody>
      </p:sp>
      <p:pic>
        <p:nvPicPr>
          <p:cNvPr id="21" name="logo-universita-blu.png" descr="logo-universita-bl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883" y="556739"/>
            <a:ext cx="5628152" cy="204458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zione-b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logo-uniud-bianco.png" descr="logo-uniud-bianc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083" y="613663"/>
            <a:ext cx="3075599" cy="658261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uot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3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presentazione"/>
          <p:cNvSpPr txBox="1">
            <a:spLocks noGrp="1"/>
          </p:cNvSpPr>
          <p:nvPr>
            <p:ph type="title" hasCustomPrompt="1"/>
          </p:nvPr>
        </p:nvSpPr>
        <p:spPr>
          <a:xfrm>
            <a:off x="8374191" y="2346391"/>
            <a:ext cx="15329833" cy="6311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Titolo presentazione</a:t>
            </a:r>
          </a:p>
        </p:txBody>
      </p:sp>
      <p:pic>
        <p:nvPicPr>
          <p:cNvPr id="3" name="logo-universita-bianco.png" descr="logo-universita-bianc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883" y="556739"/>
            <a:ext cx="5628152" cy="2044588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Corpo livello uno…"/>
          <p:cNvSpPr txBox="1">
            <a:spLocks noGrp="1"/>
          </p:cNvSpPr>
          <p:nvPr>
            <p:ph type="body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Sottotitolo presentazione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7" r:id="rId4"/>
  </p:sldLayoutIdLst>
  <p:transition spd="med"/>
  <p:txStyles>
    <p:titleStyle>
      <a:lvl1pPr marL="0" marR="0" indent="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1pPr>
      <a:lvl2pPr marL="0" marR="0" indent="4572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2pPr>
      <a:lvl3pPr marL="0" marR="0" indent="9144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3pPr>
      <a:lvl4pPr marL="0" marR="0" indent="13716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4pPr>
      <a:lvl5pPr marL="0" marR="0" indent="18288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5pPr>
      <a:lvl6pPr marL="0" marR="0" indent="22860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6pPr>
      <a:lvl7pPr marL="0" marR="0" indent="27432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7pPr>
      <a:lvl8pPr marL="0" marR="0" indent="32004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8pPr>
      <a:lvl9pPr marL="0" marR="0" indent="3657600" algn="l" defTabSz="2438338" rtl="0" latinLnBrk="0">
        <a:lnSpc>
          <a:spcPts val="88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FFFFFF"/>
          </a:solidFill>
          <a:uFillTx/>
          <a:latin typeface="+mn-lt"/>
          <a:ea typeface="+mn-ea"/>
          <a:cs typeface="+mn-cs"/>
          <a:sym typeface="WorkSans-Bold"/>
        </a:defRPr>
      </a:lvl9pPr>
    </p:titleStyle>
    <p:bodyStyle>
      <a:lvl1pPr marL="0" marR="0" indent="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1pPr>
      <a:lvl2pPr marL="0" marR="0" indent="4572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9144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13716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18288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22860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27432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32004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3657600" algn="l" defTabSz="825500" rtl="0" latinLnBrk="0">
        <a:lnSpc>
          <a:spcPts val="54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100" b="0" i="0" u="none" strike="noStrike" cap="none" spc="0" baseline="0">
          <a:solidFill>
            <a:srgbClr val="B3B6B7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olo presentazione…"/>
          <p:cNvSpPr txBox="1">
            <a:spLocks noGrp="1"/>
          </p:cNvSpPr>
          <p:nvPr>
            <p:ph type="ctrTitle"/>
          </p:nvPr>
        </p:nvSpPr>
        <p:spPr>
          <a:xfrm>
            <a:off x="6332740" y="3565925"/>
            <a:ext cx="17401613" cy="631130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it-IT" dirty="0">
                <a:latin typeface="Work Sans" pitchFamily="2" charset="77"/>
              </a:rPr>
              <a:t>Open PhD 2026</a:t>
            </a:r>
            <a:br>
              <a:rPr lang="it-IT" dirty="0">
                <a:latin typeface="Work Sans" pitchFamily="2" charset="77"/>
              </a:rPr>
            </a:br>
            <a:r>
              <a:rPr lang="it-IT" sz="6000" dirty="0">
                <a:latin typeface="Work Sans" pitchFamily="2" charset="77"/>
              </a:rPr>
              <a:t>Presentazione dottorati di ricerca </a:t>
            </a:r>
            <a:r>
              <a:rPr lang="it-IT" sz="6000" dirty="0" err="1">
                <a:latin typeface="Work Sans" pitchFamily="2" charset="77"/>
              </a:rPr>
              <a:t>a.a</a:t>
            </a:r>
            <a:r>
              <a:rPr lang="it-IT" sz="6000" dirty="0">
                <a:latin typeface="Work Sans" pitchFamily="2" charset="77"/>
              </a:rPr>
              <a:t>. 2026/27</a:t>
            </a:r>
            <a:br>
              <a:rPr lang="it-IT" sz="6000" dirty="0">
                <a:latin typeface="Work Sans" pitchFamily="2" charset="77"/>
              </a:rPr>
            </a:br>
            <a:br>
              <a:rPr lang="it-IT" sz="6000" dirty="0">
                <a:latin typeface="Work Sans" pitchFamily="2" charset="77"/>
              </a:rPr>
            </a:br>
            <a:r>
              <a:rPr lang="it-IT" sz="6000" dirty="0">
                <a:latin typeface="Work Sans" pitchFamily="2" charset="77"/>
              </a:rPr>
              <a:t>Dottorato di ricerca in: </a:t>
            </a:r>
            <a:br>
              <a:rPr lang="it-IT" sz="6000" dirty="0">
                <a:latin typeface="Work Sans" pitchFamily="2" charset="77"/>
              </a:rPr>
            </a:br>
            <a:r>
              <a:rPr lang="it-IT" sz="6000" dirty="0">
                <a:latin typeface="Work Sans" pitchFamily="2" charset="77"/>
              </a:rPr>
              <a:t>Storia dell'arte, cinema, media audiovisivi e musica</a:t>
            </a:r>
            <a:endParaRPr sz="6000" dirty="0">
              <a:latin typeface="Work Sans" pitchFamily="2" charset="77"/>
            </a:endParaRPr>
          </a:p>
        </p:txBody>
      </p:sp>
      <p:sp>
        <p:nvSpPr>
          <p:cNvPr id="87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88" name="Udine, 22 settembre 2023"/>
          <p:cNvSpPr txBox="1"/>
          <p:nvPr/>
        </p:nvSpPr>
        <p:spPr>
          <a:xfrm>
            <a:off x="635000" y="12422716"/>
            <a:ext cx="252312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</a:t>
            </a:r>
            <a:r>
              <a:rPr lang="it-IT" dirty="0">
                <a:latin typeface="Work Sans" pitchFamily="2" charset="77"/>
              </a:rPr>
              <a:t> 22</a:t>
            </a:r>
            <a:r>
              <a:rPr dirty="0">
                <a:latin typeface="Work Sans" pitchFamily="2" charset="77"/>
              </a:rPr>
              <a:t>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90" name="Dipartimento di Lingue e Letterature,…"/>
          <p:cNvSpPr txBox="1"/>
          <p:nvPr/>
        </p:nvSpPr>
        <p:spPr>
          <a:xfrm>
            <a:off x="12315825" y="12484778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b="1" dirty="0">
                <a:latin typeface="Work Sans" pitchFamily="2" charset="77"/>
              </a:rPr>
              <a:t>Di</a:t>
            </a:r>
            <a:r>
              <a:rPr lang="it-IT" b="1" dirty="0" err="1">
                <a:latin typeface="Work Sans" pitchFamily="2" charset="77"/>
              </a:rPr>
              <a:t>rezione</a:t>
            </a:r>
            <a:r>
              <a:rPr lang="it-IT" b="1" dirty="0">
                <a:latin typeface="Work Sans" pitchFamily="2" charset="77"/>
              </a:rPr>
              <a:t> RICERCA, BIBLIOTECHE E TERZA MISSIONE</a:t>
            </a:r>
            <a:endParaRPr b="1" dirty="0">
              <a:latin typeface="Work Sans" pitchFamily="2" charset="77"/>
            </a:endParaRPr>
          </a:p>
        </p:txBody>
      </p:sp>
      <p:sp>
        <p:nvSpPr>
          <p:cNvPr id="91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/>
          </a:p>
        </p:txBody>
      </p:sp>
      <p:sp>
        <p:nvSpPr>
          <p:cNvPr id="93" name="Linea"/>
          <p:cNvSpPr/>
          <p:nvPr/>
        </p:nvSpPr>
        <p:spPr>
          <a:xfrm>
            <a:off x="12315825" y="12439650"/>
            <a:ext cx="5661806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C1EFE-59A5-024D-02A7-87500A31B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>
            <a:extLst>
              <a:ext uri="{FF2B5EF4-FFF2-40B4-BE49-F238E27FC236}">
                <a16:creationId xmlns:a16="http://schemas.microsoft.com/office/drawing/2014/main" id="{24786A1D-0065-3964-6547-F048F03430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93123" y="766845"/>
            <a:ext cx="20971669" cy="128994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/>
              <a:t>Mobilità</a:t>
            </a:r>
            <a:endParaRPr dirty="0"/>
          </a:p>
        </p:txBody>
      </p:sp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C7908CDE-8CFD-EF87-46AD-B6B34DCC0EE8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1C1BE8F2-3646-79BC-1057-B9BCEE88F385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18F90051-21B3-7840-DE04-64A741C6D2DD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C2FA889A-A0C3-F18E-E5BF-F5D747268AE6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CF2357-0FDE-3C4C-25C5-69312DD727A6}"/>
              </a:ext>
            </a:extLst>
          </p:cNvPr>
          <p:cNvSpPr txBox="1"/>
          <p:nvPr/>
        </p:nvSpPr>
        <p:spPr>
          <a:xfrm>
            <a:off x="1442829" y="5319393"/>
            <a:ext cx="21498341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L'Univ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ersità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Udine, per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tramite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fondi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d’ateneo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dipartimentali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di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altra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provenienza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mette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a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disposizione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dottorandi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su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base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annuale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un 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budget per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missioni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altre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spese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516871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/>
          <p:cNvSpPr txBox="1">
            <a:spLocks noGrp="1"/>
          </p:cNvSpPr>
          <p:nvPr>
            <p:ph type="title"/>
          </p:nvPr>
        </p:nvSpPr>
        <p:spPr>
          <a:xfrm>
            <a:off x="6894853" y="681661"/>
            <a:ext cx="20971669" cy="116235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it-IT" dirty="0"/>
              <a:t>Infrastrutture operative e scientifiche</a:t>
            </a:r>
            <a:endParaRPr sz="24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</p:txBody>
      </p:sp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6B41384-F1CA-72C1-9947-2F85EC79E1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351862"/>
              </p:ext>
            </p:extLst>
          </p:nvPr>
        </p:nvGraphicFramePr>
        <p:xfrm>
          <a:off x="2175342" y="3324799"/>
          <a:ext cx="19694418" cy="7254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617">
                  <a:extLst>
                    <a:ext uri="{9D8B030D-6E8A-4147-A177-3AD203B41FA5}">
                      <a16:colId xmlns:a16="http://schemas.microsoft.com/office/drawing/2014/main" val="2761421785"/>
                    </a:ext>
                  </a:extLst>
                </a:gridCol>
                <a:gridCol w="14894801">
                  <a:extLst>
                    <a:ext uri="{9D8B030D-6E8A-4147-A177-3AD203B41FA5}">
                      <a16:colId xmlns:a16="http://schemas.microsoft.com/office/drawing/2014/main" val="569579744"/>
                    </a:ext>
                  </a:extLst>
                </a:gridCol>
              </a:tblGrid>
              <a:tr h="727442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Work Sans" pitchFamily="2" charset="77"/>
                        </a:rPr>
                        <a:t>Laboratori</a:t>
                      </a:r>
                      <a:endParaRPr lang="en-US" sz="3200" b="1" dirty="0">
                        <a:latin typeface="Work Sans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Centro Studi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sulla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Grafica</a:t>
                      </a: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Cinemantica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latin typeface="Work Sans" pitchFamily="2" charset="77"/>
                      </a:endParaRP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Digital Storytelling Lab - DSL</a:t>
                      </a: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Laboratorio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fotografico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Fototeca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latin typeface="Work Sans" pitchFamily="2" charset="77"/>
                      </a:endParaRP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Laboratorio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Informatico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per la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documentazione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storico artistica - LIDA</a:t>
                      </a: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Laboratorio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Nuove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Scritture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Musicali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per il Cinema</a:t>
                      </a: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Laboratorio Restauro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dei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manufatti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storico-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artistici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latin typeface="Work Sans" pitchFamily="2" charset="77"/>
                      </a:endParaRP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La Camera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Ottica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Media Preservation and Restoration</a:t>
                      </a: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Media Lab</a:t>
                      </a: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- MIRAGE - Laboratorio Musica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Innovazione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Ricerca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e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Applicazioni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per la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Gestione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Editoriale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087291"/>
                  </a:ext>
                </a:extLst>
              </a:tr>
              <a:tr h="465818"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Work Sans" pitchFamily="2" charset="77"/>
                        </a:rPr>
                        <a:t>Patrimonio </a:t>
                      </a:r>
                      <a:r>
                        <a:rPr lang="en-US" sz="3200" b="1" dirty="0" err="1">
                          <a:latin typeface="Work Sans" pitchFamily="2" charset="77"/>
                        </a:rPr>
                        <a:t>librario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latin typeface="Work Sans" pitchFamily="2" charset="77"/>
                      </a:endParaRP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La Biblioteca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Umanistica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ha un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patrimonio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di 479.249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volumi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ed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è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specializzata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in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storia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storia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latin typeface="Work Sans" pitchFamily="2" charset="77"/>
                      </a:endParaRP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dell'arte,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archeologia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scienze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filosofiche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e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antropologiche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, cinema e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nuovi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media. </a:t>
                      </a:r>
                    </a:p>
                    <a:p>
                      <a:pPr algn="l"/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abbonamenti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a 22274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annate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di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periodici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di area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umanistica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nei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settori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latin typeface="Work Sans" pitchFamily="2" charset="77"/>
                      </a:endParaRP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di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storia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delle arti,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museologia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e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critica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d'arte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, cinema,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fotografia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nuovi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media e musica,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archivistica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latin typeface="Work Sans" pitchFamily="2" charset="77"/>
                      </a:endParaRPr>
                    </a:p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592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abbonamenti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correnti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a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periodici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cartacei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 Correnti di area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umanistica</a:t>
                      </a:r>
                      <a:endParaRPr lang="en-US" sz="2400" dirty="0">
                        <a:solidFill>
                          <a:schemeClr val="tx1">
                            <a:lumMod val="50000"/>
                          </a:schemeClr>
                        </a:solidFill>
                        <a:latin typeface="Work Sans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370249"/>
                  </a:ext>
                </a:extLst>
              </a:tr>
              <a:tr h="465818">
                <a:tc>
                  <a:txBody>
                    <a:bodyPr/>
                    <a:lstStyle/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>
                          <a:latin typeface="Work Sans" pitchFamily="2" charset="77"/>
                        </a:rPr>
                        <a:t>Risorse</a:t>
                      </a:r>
                      <a:r>
                        <a:rPr lang="en-US" sz="3200" b="1" dirty="0">
                          <a:latin typeface="Work Sans" pitchFamily="2" charset="77"/>
                        </a:rPr>
                        <a:t> </a:t>
                      </a:r>
                      <a:r>
                        <a:rPr lang="en-US" sz="3200" b="1" dirty="0" err="1">
                          <a:latin typeface="Work Sans" pitchFamily="2" charset="77"/>
                        </a:rPr>
                        <a:t>digitali</a:t>
                      </a:r>
                      <a:endParaRPr lang="en-US" sz="3200" dirty="0">
                        <a:latin typeface="Work Sans" pitchFamily="2" charset="77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Banche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dati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collezioni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ecc</a:t>
                      </a:r>
                      <a:r>
                        <a:rPr lang="en-US" sz="2400" dirty="0">
                          <a:solidFill>
                            <a:schemeClr val="tx1">
                              <a:lumMod val="50000"/>
                            </a:schemeClr>
                          </a:solidFill>
                          <a:latin typeface="Work Sans" pitchFamily="2" charset="77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274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62125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olo presentazione…"/>
          <p:cNvSpPr txBox="1">
            <a:spLocks noGrp="1"/>
          </p:cNvSpPr>
          <p:nvPr>
            <p:ph type="ctrTitle"/>
          </p:nvPr>
        </p:nvSpPr>
        <p:spPr>
          <a:xfrm>
            <a:off x="6332740" y="3565925"/>
            <a:ext cx="17401613" cy="631130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6000" dirty="0">
                <a:latin typeface="Work Sans" pitchFamily="2" charset="77"/>
              </a:rPr>
              <a:t>Coordinatore: Simone Venturini</a:t>
            </a:r>
            <a:br>
              <a:rPr lang="it-IT" sz="6000" dirty="0">
                <a:latin typeface="Work Sans" pitchFamily="2" charset="77"/>
              </a:rPr>
            </a:br>
            <a:r>
              <a:rPr lang="it-IT" sz="6000" dirty="0">
                <a:latin typeface="Work Sans" pitchFamily="2" charset="77"/>
              </a:rPr>
              <a:t>simone.venturini@uniud.it</a:t>
            </a:r>
            <a:br>
              <a:rPr lang="it-IT" sz="6000" dirty="0">
                <a:latin typeface="Work Sans" pitchFamily="2" charset="77"/>
              </a:rPr>
            </a:br>
            <a:br>
              <a:rPr lang="it-IT" sz="6000" dirty="0">
                <a:latin typeface="Work Sans" pitchFamily="2" charset="77"/>
              </a:rPr>
            </a:br>
            <a:r>
              <a:rPr lang="it-IT" sz="3100" dirty="0">
                <a:latin typeface="Work Sans" pitchFamily="2" charset="77"/>
              </a:rPr>
              <a:t>Sito web del corso:</a:t>
            </a:r>
            <a:br>
              <a:rPr lang="it-IT" sz="3100" dirty="0">
                <a:latin typeface="Work Sans" pitchFamily="2" charset="77"/>
              </a:rPr>
            </a:br>
            <a:r>
              <a:rPr lang="it-IT" sz="3100" dirty="0">
                <a:latin typeface="Work Sans" pitchFamily="2" charset="77"/>
              </a:rPr>
              <a:t>https://www.uniud.it/it/ricerca/lavorare-nella-ricerca/dottorato-ricerca/i-nostri-corsi/area-social-science-and-humanities/storia-dellarte-cinema-media-audiovisivi-e-musica/il-dottoratoweb corso: </a:t>
            </a:r>
            <a:endParaRPr sz="3100" dirty="0">
              <a:latin typeface="Work Sans" pitchFamily="2" charset="77"/>
            </a:endParaRPr>
          </a:p>
        </p:txBody>
      </p:sp>
      <p:sp>
        <p:nvSpPr>
          <p:cNvPr id="87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88" name="Udine, 22 settembre 2023"/>
          <p:cNvSpPr txBox="1"/>
          <p:nvPr/>
        </p:nvSpPr>
        <p:spPr>
          <a:xfrm>
            <a:off x="635000" y="12422716"/>
            <a:ext cx="246381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</a:t>
            </a:r>
            <a:r>
              <a:rPr lang="it-IT" dirty="0">
                <a:latin typeface="Work Sans" pitchFamily="2" charset="77"/>
              </a:rPr>
              <a:t>22 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90" name="Dipartimento di Lingue e Letterature,…"/>
          <p:cNvSpPr txBox="1"/>
          <p:nvPr/>
        </p:nvSpPr>
        <p:spPr>
          <a:xfrm>
            <a:off x="12315825" y="12484778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b="1" dirty="0">
                <a:latin typeface="Work Sans" pitchFamily="2" charset="77"/>
              </a:rPr>
              <a:t>Di</a:t>
            </a:r>
            <a:r>
              <a:rPr lang="it-IT" b="1" dirty="0" err="1">
                <a:latin typeface="Work Sans" pitchFamily="2" charset="77"/>
              </a:rPr>
              <a:t>rezione</a:t>
            </a:r>
            <a:r>
              <a:rPr lang="it-IT" b="1" dirty="0">
                <a:latin typeface="Work Sans" pitchFamily="2" charset="77"/>
              </a:rPr>
              <a:t> RICERCA, BIBLIOTECHE E TERZA MISSIONE</a:t>
            </a:r>
            <a:endParaRPr b="1" dirty="0">
              <a:latin typeface="Work Sans" pitchFamily="2" charset="77"/>
            </a:endParaRPr>
          </a:p>
        </p:txBody>
      </p:sp>
      <p:sp>
        <p:nvSpPr>
          <p:cNvPr id="91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/>
          </a:p>
        </p:txBody>
      </p:sp>
      <p:sp>
        <p:nvSpPr>
          <p:cNvPr id="93" name="Linea"/>
          <p:cNvSpPr/>
          <p:nvPr/>
        </p:nvSpPr>
        <p:spPr>
          <a:xfrm>
            <a:off x="12315825" y="12439650"/>
            <a:ext cx="5661806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5457782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olo sezione…"/>
          <p:cNvSpPr txBox="1"/>
          <p:nvPr/>
        </p:nvSpPr>
        <p:spPr>
          <a:xfrm>
            <a:off x="8163820" y="2927747"/>
            <a:ext cx="15999375" cy="12311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lnSpc>
                <a:spcPts val="8800"/>
              </a:lnSpc>
              <a:defRPr sz="8500" b="1" spc="-170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160" name="Eventuale sottotitolo dalla…"/>
          <p:cNvSpPr txBox="1"/>
          <p:nvPr/>
        </p:nvSpPr>
        <p:spPr>
          <a:xfrm>
            <a:off x="8343863" y="5385189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161" name="Udine, 22 settembre 2023"/>
          <p:cNvSpPr txBox="1"/>
          <p:nvPr/>
        </p:nvSpPr>
        <p:spPr>
          <a:xfrm>
            <a:off x="635000" y="12422716"/>
            <a:ext cx="246381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r>
              <a:rPr dirty="0">
                <a:latin typeface="Work Sans" pitchFamily="2" charset="77"/>
              </a:rPr>
              <a:t>Udine, </a:t>
            </a:r>
            <a:r>
              <a:rPr lang="it-IT" dirty="0">
                <a:latin typeface="Work Sans" pitchFamily="2" charset="77"/>
              </a:rPr>
              <a:t>22</a:t>
            </a:r>
            <a:r>
              <a:rPr dirty="0">
                <a:latin typeface="Work Sans" pitchFamily="2" charset="77"/>
              </a:rPr>
              <a:t> </a:t>
            </a:r>
            <a:r>
              <a:rPr lang="it-IT" dirty="0">
                <a:latin typeface="Work Sans" pitchFamily="2" charset="77"/>
              </a:rPr>
              <a:t>APRILE </a:t>
            </a:r>
            <a:r>
              <a:rPr dirty="0">
                <a:latin typeface="Work Sans" pitchFamily="2" charset="77"/>
              </a:rPr>
              <a:t>202</a:t>
            </a:r>
            <a:r>
              <a:rPr lang="it-IT" dirty="0">
                <a:latin typeface="Work Sans" pitchFamily="2" charset="77"/>
              </a:rPr>
              <a:t>6</a:t>
            </a:r>
            <a:endParaRPr dirty="0">
              <a:latin typeface="Work Sans" pitchFamily="2" charset="77"/>
            </a:endParaRPr>
          </a:p>
        </p:txBody>
      </p:sp>
      <p:sp>
        <p:nvSpPr>
          <p:cNvPr id="162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163" name="Dipartimento di Lingue e Letterature,…"/>
          <p:cNvSpPr txBox="1"/>
          <p:nvPr/>
        </p:nvSpPr>
        <p:spPr>
          <a:xfrm>
            <a:off x="12259733" y="12422716"/>
            <a:ext cx="5661806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pPr>
            <a:r>
              <a:rPr lang="it-IT" b="1">
                <a:latin typeface="Work Sans" pitchFamily="2" charset="77"/>
              </a:rPr>
              <a:t>Direzione RICERCA, BIBLIOTECHE E TERZA MISSIONE</a:t>
            </a:r>
            <a:endParaRPr lang="it-IT" b="1" dirty="0">
              <a:latin typeface="Work Sans" pitchFamily="2" charset="77"/>
            </a:endParaRPr>
          </a:p>
        </p:txBody>
      </p:sp>
      <p:sp>
        <p:nvSpPr>
          <p:cNvPr id="164" name="Linea"/>
          <p:cNvSpPr/>
          <p:nvPr/>
        </p:nvSpPr>
        <p:spPr>
          <a:xfrm>
            <a:off x="688975" y="12439650"/>
            <a:ext cx="2856027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6" name="Linea"/>
          <p:cNvSpPr/>
          <p:nvPr/>
        </p:nvSpPr>
        <p:spPr>
          <a:xfrm flipV="1">
            <a:off x="12315825" y="12439650"/>
            <a:ext cx="5462221" cy="0"/>
          </a:xfrm>
          <a:prstGeom prst="line">
            <a:avLst/>
          </a:prstGeom>
          <a:ln w="381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7" name="1"/>
          <p:cNvSpPr txBox="1"/>
          <p:nvPr/>
        </p:nvSpPr>
        <p:spPr>
          <a:xfrm>
            <a:off x="6908272" y="1711105"/>
            <a:ext cx="102656" cy="3503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2100" b="1">
                <a:solidFill>
                  <a:srgbClr val="FFFF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04B7912-E812-4C3C-B82B-5FED8BF739EF}"/>
              </a:ext>
            </a:extLst>
          </p:cNvPr>
          <p:cNvSpPr txBox="1"/>
          <p:nvPr/>
        </p:nvSpPr>
        <p:spPr>
          <a:xfrm>
            <a:off x="6695620" y="9703664"/>
            <a:ext cx="16419561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Per ulteriori informazioni sulle procedure di ammissione contattare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Direzione ricerca, biblioteche e terza missione - Ufficio formazione per la ricerca</a:t>
            </a:r>
          </a:p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it-IT" sz="2800" dirty="0">
                <a:solidFill>
                  <a:schemeClr val="bg1"/>
                </a:solidFill>
                <a:latin typeface="Work Sans" pitchFamily="2" charset="0"/>
              </a:rPr>
              <a:t>dottorato.rice@uniud.it</a:t>
            </a:r>
            <a:r>
              <a:rPr kumimoji="0" lang="it-IT" sz="2800" b="0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Work Sans" pitchFamily="2" charset="0"/>
                <a:sym typeface="Helvetica Neue"/>
              </a:rPr>
              <a:t> </a:t>
            </a:r>
          </a:p>
        </p:txBody>
      </p:sp>
      <p:sp>
        <p:nvSpPr>
          <p:cNvPr id="13" name="Titolo presentazione…">
            <a:extLst>
              <a:ext uri="{FF2B5EF4-FFF2-40B4-BE49-F238E27FC236}">
                <a16:creationId xmlns:a16="http://schemas.microsoft.com/office/drawing/2014/main" id="{F04DF812-8E71-4AD2-BCCC-1D44F0775F71}"/>
              </a:ext>
            </a:extLst>
          </p:cNvPr>
          <p:cNvSpPr txBox="1">
            <a:spLocks/>
          </p:cNvSpPr>
          <p:nvPr/>
        </p:nvSpPr>
        <p:spPr>
          <a:xfrm>
            <a:off x="6332740" y="2778056"/>
            <a:ext cx="17401613" cy="6311305"/>
          </a:xfrm>
          <a:prstGeom prst="rect">
            <a:avLst/>
          </a:prstGeom>
        </p:spPr>
        <p:txBody>
          <a:bodyPr/>
          <a:lstStyle>
            <a:lvl1pPr marL="0" marR="0" indent="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1pPr>
            <a:lvl2pPr marL="0" marR="0" indent="4572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2pPr>
            <a:lvl3pPr marL="0" marR="0" indent="9144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3pPr>
            <a:lvl4pPr marL="0" marR="0" indent="13716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4pPr>
            <a:lvl5pPr marL="0" marR="0" indent="18288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5pPr>
            <a:lvl6pPr marL="0" marR="0" indent="22860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6pPr>
            <a:lvl7pPr marL="0" marR="0" indent="27432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7pPr>
            <a:lvl8pPr marL="0" marR="0" indent="32004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8pPr>
            <a:lvl9pPr marL="0" marR="0" indent="3657600" algn="l" defTabSz="2438338" rtl="0" latinLnBrk="0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FFFFFF"/>
                </a:solidFill>
                <a:uFillTx/>
                <a:latin typeface="+mn-lt"/>
                <a:ea typeface="+mn-ea"/>
                <a:cs typeface="+mn-cs"/>
                <a:sym typeface="WorkSans-Bold"/>
              </a:defRPr>
            </a:lvl9pPr>
          </a:lstStyle>
          <a:p>
            <a:pPr hangingPunct="1"/>
            <a:r>
              <a:rPr lang="it-IT" sz="6000" dirty="0">
                <a:latin typeface="Work Sans" pitchFamily="2" charset="77"/>
              </a:rPr>
              <a:t>Il bando per l’ammissione al corso di dottorato è disponibile al sito:</a:t>
            </a:r>
            <a:br>
              <a:rPr lang="it-IT" sz="6000" dirty="0">
                <a:latin typeface="Work Sans" pitchFamily="2" charset="77"/>
              </a:rPr>
            </a:br>
            <a:r>
              <a:rPr lang="it-IT" sz="6000" u="sng" dirty="0">
                <a:latin typeface="Work Sans" pitchFamily="2" charset="77"/>
              </a:rPr>
              <a:t>https://shortlink.uk/1nW8P</a:t>
            </a:r>
          </a:p>
          <a:p>
            <a:pPr hangingPunct="1"/>
            <a:br>
              <a:rPr lang="it-IT" sz="6000" dirty="0">
                <a:latin typeface="Work Sans" pitchFamily="2" charset="77"/>
              </a:rPr>
            </a:br>
            <a:endParaRPr lang="it-IT" sz="6000" dirty="0">
              <a:latin typeface="Work Sans" pitchFamily="2" charset="77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F16E4-99C4-2B02-0ADB-D4AD3E946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>
            <a:extLst>
              <a:ext uri="{FF2B5EF4-FFF2-40B4-BE49-F238E27FC236}">
                <a16:creationId xmlns:a16="http://schemas.microsoft.com/office/drawing/2014/main" id="{B64CB259-33EC-5892-4EF9-A41FC3E0A8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15609" y="3107429"/>
            <a:ext cx="18813037" cy="127172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>
                <a:solidFill>
                  <a:srgbClr val="1432FF"/>
                </a:solidFill>
              </a:defRPr>
            </a:pPr>
            <a:r>
              <a:rPr lang="en-GB" sz="40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Il </a:t>
            </a:r>
            <a:r>
              <a:rPr lang="en-GB" sz="4800" dirty="0" err="1">
                <a:solidFill>
                  <a:srgbClr val="1432FF"/>
                </a:solidFill>
              </a:rPr>
              <a:t>Dottorato</a:t>
            </a:r>
            <a:r>
              <a:rPr lang="en-GB" sz="4800" dirty="0">
                <a:solidFill>
                  <a:srgbClr val="1432FF"/>
                </a:solidFill>
              </a:rPr>
              <a:t> Storia dell'arte, cinema, media </a:t>
            </a:r>
            <a:r>
              <a:rPr lang="en-GB" sz="4800" dirty="0" err="1">
                <a:solidFill>
                  <a:srgbClr val="1432FF"/>
                </a:solidFill>
              </a:rPr>
              <a:t>audiovisivi</a:t>
            </a:r>
            <a:r>
              <a:rPr lang="en-GB" sz="4800" dirty="0">
                <a:solidFill>
                  <a:srgbClr val="1432FF"/>
                </a:solidFill>
              </a:rPr>
              <a:t> e musica </a:t>
            </a:r>
            <a:r>
              <a:rPr lang="en-GB" sz="40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promuove</a:t>
            </a:r>
            <a:r>
              <a:rPr lang="en-GB" sz="40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la </a:t>
            </a:r>
            <a:r>
              <a:rPr lang="en-GB" sz="40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40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40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specialistica</a:t>
            </a:r>
            <a:r>
              <a:rPr lang="en-GB" sz="40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40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nei</a:t>
            </a:r>
            <a:r>
              <a:rPr lang="en-GB" sz="40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40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settori</a:t>
            </a:r>
            <a:endParaRPr sz="40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</p:txBody>
      </p:sp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03030C0C-D0E5-FF7D-F3C4-C3ABACB839D8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D42A05AA-5DD6-CF4C-7B5F-511C930D50FB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1656C749-54F5-B7A6-020C-4A63B97E7A42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4EBFBE92-8A40-9D59-C31C-C45E586A0B46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53F9E6-0D09-2D19-6A54-B6FFF7F6D8C2}"/>
              </a:ext>
            </a:extLst>
          </p:cNvPr>
          <p:cNvSpPr txBox="1"/>
          <p:nvPr/>
        </p:nvSpPr>
        <p:spPr>
          <a:xfrm>
            <a:off x="2615609" y="6415777"/>
            <a:ext cx="20162999" cy="39703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della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storia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dell'arte 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(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architettura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pittura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scultura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arti 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grafiche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decorative e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suntuarie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dal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medioevo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all'età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contemporanea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);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media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visivi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audiovisivi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delle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arti performative 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(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fotografia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cinema, radio,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televisione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media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digitali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spettacolo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);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della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musicologia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(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scritture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musicali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per il cinema e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nuove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tecnologie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7996585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46D44-0D08-BED5-EFE4-E19AE5ACE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>
            <a:extLst>
              <a:ext uri="{FF2B5EF4-FFF2-40B4-BE49-F238E27FC236}">
                <a16:creationId xmlns:a16="http://schemas.microsoft.com/office/drawing/2014/main" id="{2605FAEA-0071-7A5C-D3DE-BB4D213043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15609" y="2874971"/>
            <a:ext cx="18813037" cy="127172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>
                <a:solidFill>
                  <a:srgbClr val="1432FF"/>
                </a:solidFill>
              </a:defRPr>
            </a:pPr>
            <a:r>
              <a:rPr lang="en-GB" sz="40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Il </a:t>
            </a:r>
            <a:r>
              <a:rPr lang="en-GB" sz="4800" dirty="0" err="1">
                <a:sym typeface="Helvetica Neue"/>
              </a:rPr>
              <a:t>Dottorato</a:t>
            </a:r>
            <a:r>
              <a:rPr lang="en-GB" sz="4800" dirty="0">
                <a:sym typeface="Helvetica Neue"/>
              </a:rPr>
              <a:t> Storia dell'arte, cinema, media </a:t>
            </a:r>
            <a:r>
              <a:rPr lang="en-GB" sz="4800" dirty="0" err="1">
                <a:sym typeface="Helvetica Neue"/>
              </a:rPr>
              <a:t>audiovisivi</a:t>
            </a:r>
            <a:r>
              <a:rPr lang="en-GB" sz="4800" dirty="0">
                <a:sym typeface="Helvetica Neue"/>
              </a:rPr>
              <a:t> e musica </a:t>
            </a:r>
            <a:br>
              <a:rPr lang="en-GB" sz="40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</a:br>
            <a:br>
              <a:rPr lang="en-GB" sz="40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</a:br>
            <a:endParaRPr sz="40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</p:txBody>
      </p:sp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C59B2360-1E76-8608-0F76-3066BFCC1531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81C61C1F-FA4D-FB35-BF4F-58EE264F1E01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046839FE-A751-3053-1A7A-D415BE35E566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FFB9DB24-26B1-1F00-D72D-7AF594C6D6E8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B8F28B-2064-5A4E-580E-BF69D8FECAA6}"/>
              </a:ext>
            </a:extLst>
          </p:cNvPr>
          <p:cNvSpPr txBox="1"/>
          <p:nvPr/>
        </p:nvSpPr>
        <p:spPr>
          <a:xfrm>
            <a:off x="2615609" y="4380614"/>
            <a:ext cx="20162999" cy="840230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fornisce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una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solida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base di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conoscenze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disciplinari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strumenti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metodologici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;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incrementa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le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competenze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nell'impiego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tradizionali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metodi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disciplinari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(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ricognizione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bibliografica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analisi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delle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fonti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documentaria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archivistica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);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favorisce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l'acquisizione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un’ampia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rete di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competenze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(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teoria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metodologia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analisi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filologica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storico-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critica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delle opere; studio delle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istituzioni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;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teorie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tecniche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produzione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postproduzione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diffusione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archiviazione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conservazione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restauro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opere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documenti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);</a:t>
            </a:r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algn="l"/>
            <a:endParaRPr lang="en-GB" sz="36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promuove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supporta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esperienze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in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sedi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professionali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extranazionali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 la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disseminazione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internazionale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degli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esiti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della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;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posiziona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in un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ecosistema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progetti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collaborazioni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con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atenei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musei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archivi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festival,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spazi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espositivi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centri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imprese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culturali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creative e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tecnologiche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6980478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183F1-F056-47E4-C166-1E7AD5E19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>
            <a:extLst>
              <a:ext uri="{FF2B5EF4-FFF2-40B4-BE49-F238E27FC236}">
                <a16:creationId xmlns:a16="http://schemas.microsoft.com/office/drawing/2014/main" id="{70D57B77-3636-C0E5-D379-C18ABAAE36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83013" y="2926351"/>
            <a:ext cx="18813037" cy="127172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5400" dirty="0">
                <a:sym typeface="Helvetica Neue"/>
              </a:rPr>
              <a:t>CURRICULA</a:t>
            </a:r>
          </a:p>
        </p:txBody>
      </p:sp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BB332BAF-DD67-F07E-D0F3-64F9A2D28DFF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29135640-5C12-E481-8CDD-B2EB1C228F02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12D031C0-3F92-9CC2-9A52-D38A98DFDF97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7CB7497B-F88F-2071-7C2C-1244F7AD6371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716E735-1645-1D00-33C8-42273EE72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990813"/>
              </p:ext>
            </p:extLst>
          </p:nvPr>
        </p:nvGraphicFramePr>
        <p:xfrm>
          <a:off x="1183013" y="4817769"/>
          <a:ext cx="22551340" cy="83522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32386">
                  <a:extLst>
                    <a:ext uri="{9D8B030D-6E8A-4147-A177-3AD203B41FA5}">
                      <a16:colId xmlns:a16="http://schemas.microsoft.com/office/drawing/2014/main" val="4027997649"/>
                    </a:ext>
                  </a:extLst>
                </a:gridCol>
                <a:gridCol w="14618954">
                  <a:extLst>
                    <a:ext uri="{9D8B030D-6E8A-4147-A177-3AD203B41FA5}">
                      <a16:colId xmlns:a16="http://schemas.microsoft.com/office/drawing/2014/main" val="3060255837"/>
                    </a:ext>
                  </a:extLst>
                </a:gridCol>
              </a:tblGrid>
              <a:tr h="4359349">
                <a:tc>
                  <a:txBody>
                    <a:bodyPr/>
                    <a:lstStyle/>
                    <a:p>
                      <a:pPr algn="l"/>
                      <a:r>
                        <a:rPr lang="en-US" sz="4800" b="1" i="0" u="none" strike="noStrike" cap="none" spc="-170" baseline="0" dirty="0">
                          <a:solidFill>
                            <a:srgbClr val="0433FF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STORIA</a:t>
                      </a:r>
                      <a:r>
                        <a:rPr lang="en-US" sz="48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Work Sans" pitchFamily="2" charset="77"/>
                        </a:rPr>
                        <a:t> </a:t>
                      </a:r>
                      <a:r>
                        <a:rPr lang="en-US" sz="4800" b="1" i="0" u="none" strike="noStrike" cap="none" spc="-170" baseline="0" dirty="0">
                          <a:solidFill>
                            <a:srgbClr val="0433FF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WorkSans-Bold"/>
                        </a:rPr>
                        <a:t>DELL'ARTE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Comprende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studi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ricerche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nel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campo della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produzione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artistica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medievale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moderna e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contemporanea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nelle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tecniche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della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pittura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della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scultura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delle arti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suntuarie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decorative, del disegno, della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grafica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della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fotografia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.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Comprende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gli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studi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le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ricerche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di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metodologia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storico artistica,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critica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d'arte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museologia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museografia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storia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delle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tecniche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artistiche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del </a:t>
                      </a:r>
                      <a:r>
                        <a:rPr lang="en-US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restauro</a:t>
                      </a:r>
                      <a:r>
                        <a:rPr lang="en-US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16262329"/>
                  </a:ext>
                </a:extLst>
              </a:tr>
              <a:tr h="695526">
                <a:tc>
                  <a:txBody>
                    <a:bodyPr/>
                    <a:lstStyle/>
                    <a:p>
                      <a:pPr algn="l"/>
                      <a:r>
                        <a:rPr lang="en-GB" sz="4800" b="1" i="0" u="none" strike="noStrike" cap="none" spc="-170" baseline="0" dirty="0">
                          <a:solidFill>
                            <a:srgbClr val="0433FF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Neue"/>
                        </a:rPr>
                        <a:t>CINEMA, MEDIA AUDIOVISIVI, MUSICOLOGIA</a:t>
                      </a:r>
                      <a:endParaRPr lang="en-US" sz="4800" b="1" i="0" u="none" strike="noStrike" cap="none" spc="-170" baseline="0" dirty="0">
                        <a:solidFill>
                          <a:srgbClr val="0433FF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Comprende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un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ampio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settore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cui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afferiscono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le discipline di studio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teorico-metodologico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storiografico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applicativo-sperimentale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del cinema, della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fotografia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della radio-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televisione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dei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nuovi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media (video, video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arte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media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digitali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cinema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virtuale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generativo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live performance e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installazioni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multimediali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), della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musicologia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della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storia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della musica. Sono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compresi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gli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studi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le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ricerche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di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museologia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archivistica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dei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media </a:t>
                      </a:r>
                      <a:r>
                        <a:rPr lang="en-GB" sz="3200" b="0" i="0" u="none" strike="noStrike" cap="none" spc="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audiovisivi</a:t>
                      </a:r>
                      <a:r>
                        <a:rPr lang="en-GB" sz="3200" b="0" i="0" u="none" strike="noStrike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.</a:t>
                      </a:r>
                    </a:p>
                    <a:p>
                      <a:endParaRPr lang="en-US" sz="3200" b="0" i="0" u="none" strike="noStrike" cap="none" spc="0" baseline="0" dirty="0">
                        <a:solidFill>
                          <a:schemeClr val="bg2">
                            <a:lumMod val="10000"/>
                          </a:schemeClr>
                        </a:solidFill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1113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22880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0744F-F019-3130-B29C-B3DFDA92C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>
            <a:extLst>
              <a:ext uri="{FF2B5EF4-FFF2-40B4-BE49-F238E27FC236}">
                <a16:creationId xmlns:a16="http://schemas.microsoft.com/office/drawing/2014/main" id="{FDCF6080-6AB9-C301-2891-720D39CF65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697971" y="1194978"/>
            <a:ext cx="18813037" cy="127172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dirty="0" err="1"/>
              <a:t>Sbocchi</a:t>
            </a:r>
            <a:r>
              <a:rPr lang="en-GB" dirty="0"/>
              <a:t> </a:t>
            </a:r>
            <a:r>
              <a:rPr lang="en-GB" dirty="0" err="1"/>
              <a:t>occupazionali</a:t>
            </a:r>
            <a:endParaRPr lang="en-GB" dirty="0"/>
          </a:p>
        </p:txBody>
      </p:sp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486D46AB-88A7-F9AB-D591-AA4D33A13CEB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678DBC14-7D7E-8198-BC0C-F256039A1C31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ED1129BF-F905-B623-A360-6C06891F9084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E0B8D12A-E145-5994-B57F-2C5451AD31FC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E82ABC-3530-FD28-6C9F-C388357E7ED9}"/>
              </a:ext>
            </a:extLst>
          </p:cNvPr>
          <p:cNvSpPr txBox="1"/>
          <p:nvPr/>
        </p:nvSpPr>
        <p:spPr>
          <a:xfrm>
            <a:off x="2615608" y="3607254"/>
            <a:ext cx="20162999" cy="89562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L'obiettivo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Dottorato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in Storia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dell'Arte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Cinema, Media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Audiovisivi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Musica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è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la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definizione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nuovi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profili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innovazione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avanzata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inseriti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nel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contesto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scientifico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professionale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internazionale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algn="l"/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attività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formazione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alla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trovano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il loro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naturale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sbocco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nell'ambito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universitario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centri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nazionali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internazionali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nelle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posizioni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apicali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delle AFAM;</a:t>
            </a:r>
          </a:p>
          <a:p>
            <a:pPr algn="l"/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presso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istituzioni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ed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enti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privati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pubblici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settore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;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nel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quadro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delle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professioni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altamente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specialistiche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richieste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dal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sistema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museale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archivistico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curatoriale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divulgativo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pubblico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privato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(GLAM);</a:t>
            </a:r>
          </a:p>
          <a:p>
            <a:pPr algn="l"/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presso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le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imprese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culturali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creative 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tecnologiche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GB" sz="3600" b="0" dirty="0" err="1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9736427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0EBCC-FC65-1870-98C6-9FF3932AC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>
            <a:extLst>
              <a:ext uri="{FF2B5EF4-FFF2-40B4-BE49-F238E27FC236}">
                <a16:creationId xmlns:a16="http://schemas.microsoft.com/office/drawing/2014/main" id="{D1AD02DE-DBB0-839E-9B2A-47BA8F1D32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41450" y="5883858"/>
            <a:ext cx="18813037" cy="127172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dirty="0"/>
              <a:t>ALUMNI</a:t>
            </a:r>
            <a:br>
              <a:rPr lang="en-GB" sz="40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</a:br>
            <a:br>
              <a:rPr lang="en-GB" sz="40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</a:br>
            <a:endParaRPr lang="en-GB" sz="40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</p:txBody>
      </p:sp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F72E1D03-0574-EDCF-E406-179EFA625EE9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0CE4204D-DE2A-F60F-3862-2E7E3AF5DD67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149935D2-3D13-09BB-85C3-3B58C051479B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BD1ACBFA-1354-4F44-9AEE-426D4D7BAF0C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A528731-5D51-3355-86C2-E11DB9E4D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726731"/>
              </p:ext>
            </p:extLst>
          </p:nvPr>
        </p:nvGraphicFramePr>
        <p:xfrm>
          <a:off x="7253769" y="1295011"/>
          <a:ext cx="16256000" cy="11612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816964576"/>
                    </a:ext>
                  </a:extLst>
                </a:gridCol>
                <a:gridCol w="8128000">
                  <a:extLst>
                    <a:ext uri="{9D8B030D-6E8A-4147-A177-3AD203B41FA5}">
                      <a16:colId xmlns:a16="http://schemas.microsoft.com/office/drawing/2014/main" val="34122254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800" b="1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Imprese e istituzioni di produzione e tutela del patrimonio culturale</a:t>
                      </a:r>
                      <a:endParaRPr lang="en-GB" sz="2800" b="1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 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ArchiveOn</a:t>
                      </a: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, Roma</a:t>
                      </a: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Archivio della metafisica, Milano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Ca' d'Oro, Galleria Franchetti di Venezia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en-US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Casa </a:t>
                      </a:r>
                      <a:r>
                        <a:rPr lang="en-US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Ricordi</a:t>
                      </a:r>
                      <a:r>
                        <a:rPr lang="en-US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-Universal Music Publishing Group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Direzione Centrale Cultura Sport e Solidarietà, Regione FVG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École </a:t>
                      </a:r>
                      <a:r>
                        <a:rPr lang="it-IT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Supérieure</a:t>
                      </a: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d'Art d'Aix-en-Provence (</a:t>
                      </a:r>
                      <a:r>
                        <a:rPr lang="it-IT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F</a:t>
                      </a: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)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Fondazione 1563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Fondazione MAC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Fondazione Home Movies</a:t>
                      </a: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Fondazione Cineteca di Bologna</a:t>
                      </a: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Fondazione Palazzo del Cinema/</a:t>
                      </a:r>
                      <a:r>
                        <a:rPr lang="it-IT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Hiša</a:t>
                      </a: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Filma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Galerie Jocelyn Wolff</a:t>
                      </a: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Istituto Italiano di Cultura, San Francisco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L’Immagine Ritrovata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Ministero della Cultura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Museo del Novecento, Milano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Padiglione d'Arte Contemporanea di Milano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Palazzo Bentivoglio, Bologna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Tucker Film</a:t>
                      </a: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Soprintendenza Archeologia Belle Arti e Paesaggio Lodi Cremona Mantova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endParaRPr lang="en-US" sz="2800" dirty="0">
                        <a:latin typeface="Work Sans" pitchFamily="2" charset="7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Centri di ricerca e AFAM</a:t>
                      </a:r>
                      <a:endParaRPr lang="en-GB" sz="2800" b="1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 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en-GB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Accademia di Brera</a:t>
                      </a:r>
                    </a:p>
                    <a:p>
                      <a:pPr lvl="0"/>
                      <a:r>
                        <a:rPr lang="en-US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Department of Theatre, Film and Media Studies, Goethe Universität Frankfurt/M (D)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ESA, Nord-Pas de Calais, Dunkerque-</a:t>
                      </a:r>
                      <a:r>
                        <a:rPr lang="it-IT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Turcoing</a:t>
                      </a: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(</a:t>
                      </a:r>
                      <a:r>
                        <a:rPr lang="it-IT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F</a:t>
                      </a: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)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Haus </a:t>
                      </a:r>
                      <a:r>
                        <a:rPr lang="it-IT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der</a:t>
                      </a: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Kunst, Monaco di Baviera (D)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NABA, Milano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Rijksuniversiteit</a:t>
                      </a: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Groningen (NL)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Scuola Normale Superiore, Pisa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 err="1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Universidad</a:t>
                      </a: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 Europea, Madrid (E)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E-Campus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Cagliari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Firenze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Parma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Pavia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Roma “La Sapienza”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Roma 2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Roma 3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Torino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Trento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degli Studi di Udine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University West London (UK)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lvl="0"/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Ca' Foscari di Venezia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pPr marL="0" marR="0" lvl="0" indent="0" algn="ctr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Work Sans" pitchFamily="2" charset="77"/>
                          <a:ea typeface="+mn-ea"/>
                          <a:cs typeface="+mn-cs"/>
                          <a:sym typeface="Helvetica Neue"/>
                        </a:rPr>
                        <a:t>Università IUAV di Venezia</a:t>
                      </a:r>
                      <a:endParaRPr lang="en-GB" sz="2800" b="0" i="0" u="none" strike="noStrike" cap="none" spc="0" baseline="0" dirty="0">
                        <a:solidFill>
                          <a:schemeClr val="tx1"/>
                        </a:solidFill>
                        <a:effectLst/>
                        <a:uFillTx/>
                        <a:latin typeface="Work Sans" pitchFamily="2" charset="77"/>
                        <a:ea typeface="+mn-ea"/>
                        <a:cs typeface="+mn-cs"/>
                        <a:sym typeface="Helvetica Neue"/>
                      </a:endParaRPr>
                    </a:p>
                    <a:p>
                      <a:endParaRPr lang="en-US" sz="2800" dirty="0">
                        <a:latin typeface="Work Sans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310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0743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/>
          <p:cNvSpPr txBox="1">
            <a:spLocks noGrp="1"/>
          </p:cNvSpPr>
          <p:nvPr>
            <p:ph type="title"/>
          </p:nvPr>
        </p:nvSpPr>
        <p:spPr>
          <a:xfrm>
            <a:off x="7554072" y="1176809"/>
            <a:ext cx="20971669" cy="128994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/>
              <a:t>Attività didattica</a:t>
            </a:r>
            <a:endParaRPr dirty="0"/>
          </a:p>
        </p:txBody>
      </p:sp>
      <p:sp>
        <p:nvSpPr>
          <p:cNvPr id="96" name="Eventuale sottotitolo dalla…"/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/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/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/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12FD11-6150-4938-0987-AA1F6B1D6E7B}"/>
              </a:ext>
            </a:extLst>
          </p:cNvPr>
          <p:cNvSpPr txBox="1"/>
          <p:nvPr/>
        </p:nvSpPr>
        <p:spPr>
          <a:xfrm>
            <a:off x="1706165" y="4318843"/>
            <a:ext cx="20162999" cy="50783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Il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progetto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formativo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per ogni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dottorando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consiste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:</a:t>
            </a:r>
          </a:p>
          <a:p>
            <a:pPr algn="l"/>
            <a:endParaRPr lang="en-GB" sz="36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742950" indent="-742950" algn="l">
              <a:buAutoNum type="alphaLcParenR"/>
            </a:pP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nello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sviluppo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sotto la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guida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Supervisore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indicato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dal Collegio in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sede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ammissione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al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corso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di un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programma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individuale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(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che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concretizza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in un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prodotto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scientifico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tesi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);</a:t>
            </a:r>
          </a:p>
          <a:p>
            <a:pPr marL="742950" indent="-742950" algn="l">
              <a:buAutoNum type="alphaLcParenR"/>
            </a:pPr>
            <a:endParaRPr lang="en-GB" sz="36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742950" indent="-742950" algn="l">
              <a:buAutoNum type="alphaLcParenR"/>
            </a:pP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nella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frequenza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(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compreso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il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superamento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della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prova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finale) di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attività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didattiche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livello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dottorale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scelte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tra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quelle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programmate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annualmente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dal Collegio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dei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Docenti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corso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dottorato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per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almeno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18 CFU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nel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corso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triennio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87465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B3A83-C969-EC84-63FD-A574F294D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>
            <a:extLst>
              <a:ext uri="{FF2B5EF4-FFF2-40B4-BE49-F238E27FC236}">
                <a16:creationId xmlns:a16="http://schemas.microsoft.com/office/drawing/2014/main" id="{6CF294A8-5AF0-FA27-1998-9E7BD600C4E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873049" y="947035"/>
            <a:ext cx="20971669" cy="128994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/>
              <a:t>Attività didattica</a:t>
            </a:r>
            <a:endParaRPr dirty="0"/>
          </a:p>
        </p:txBody>
      </p:sp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6B0770FC-E6F9-58E0-ED6A-48E4E459A024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FEA97A95-22C7-3363-9167-C3AE5521B97E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0E72B612-1494-FDEF-6E9D-118864F71B1F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B2CC7AB7-A739-1145-664E-9BB7E4BA7A80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386E1B-D4F3-388A-1952-41B9A944D17B}"/>
              </a:ext>
            </a:extLst>
          </p:cNvPr>
          <p:cNvSpPr txBox="1"/>
          <p:nvPr/>
        </p:nvSpPr>
        <p:spPr>
          <a:xfrm>
            <a:off x="1871329" y="3763925"/>
            <a:ext cx="20162999" cy="784830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Ogni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dottorando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è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tenuto a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frequentare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ogni anno,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lungo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tre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periodi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intensivi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circa 15-20gg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l’uno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(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canonicamente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collocati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in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autunno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in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inverno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in primavera):</a:t>
            </a:r>
          </a:p>
          <a:p>
            <a:pPr algn="l"/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571500" indent="-571500" algn="l">
              <a:buFontTx/>
              <a:buChar char="-"/>
            </a:pP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seminari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intercurriculari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;</a:t>
            </a:r>
          </a:p>
          <a:p>
            <a:pPr marL="571500" indent="-571500" algn="l">
              <a:buFontTx/>
              <a:buChar char="-"/>
            </a:pP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seminari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curriculari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. </a:t>
            </a:r>
          </a:p>
          <a:p>
            <a:pPr marL="571500" indent="-571500" algn="l">
              <a:buFontTx/>
              <a:buChar char="-"/>
            </a:pPr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algn="l"/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Il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progetto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formativo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Dottorato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in Storia dell'arte, cinema, media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audiovisivi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musica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implementa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le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ricerche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a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livello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specialistico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condotte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dai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membri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 Collegio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in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qualità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singoli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ricercatori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oppure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afferenti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ad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atenei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gruppi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ricerca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nazionali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internazionali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oppure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professionisti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ed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esperti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chiara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fama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, in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un'ottica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convergenza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tra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formazione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didattica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innovazione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specialistica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singoli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settori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disciplinari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come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campi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sapere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strutturalmente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e 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costituzionalmente</a:t>
            </a:r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algn="l"/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interdisciplinari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.</a:t>
            </a:r>
          </a:p>
          <a:p>
            <a:pPr marL="742950" indent="-742950" algn="l">
              <a:buAutoNum type="alphaLcParenR"/>
            </a:pPr>
            <a:endParaRPr lang="en-GB" sz="36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8988439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C194A-65C0-ED40-131E-83AEFB651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olo presentazione…">
            <a:extLst>
              <a:ext uri="{FF2B5EF4-FFF2-40B4-BE49-F238E27FC236}">
                <a16:creationId xmlns:a16="http://schemas.microsoft.com/office/drawing/2014/main" id="{F8C09BC0-82AB-3480-EA23-ACECA4B32C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45458" y="947035"/>
            <a:ext cx="20971669" cy="128994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>
                <a:solidFill>
                  <a:srgbClr val="1432FF"/>
                </a:solidFill>
              </a:defRPr>
            </a:pPr>
            <a:r>
              <a:rPr lang="it-IT" dirty="0"/>
              <a:t>Attività didattica</a:t>
            </a:r>
            <a:endParaRPr dirty="0"/>
          </a:p>
        </p:txBody>
      </p:sp>
      <p:sp>
        <p:nvSpPr>
          <p:cNvPr id="96" name="Eventuale sottotitolo dalla…">
            <a:extLst>
              <a:ext uri="{FF2B5EF4-FFF2-40B4-BE49-F238E27FC236}">
                <a16:creationId xmlns:a16="http://schemas.microsoft.com/office/drawing/2014/main" id="{AE09EA45-297E-FDF0-CE5A-675A4AC62467}"/>
              </a:ext>
            </a:extLst>
          </p:cNvPr>
          <p:cNvSpPr txBox="1"/>
          <p:nvPr/>
        </p:nvSpPr>
        <p:spPr>
          <a:xfrm>
            <a:off x="8343863" y="6519722"/>
            <a:ext cx="15390490" cy="795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825500">
              <a:lnSpc>
                <a:spcPts val="5400"/>
              </a:lnSpc>
              <a:defRPr sz="5100">
                <a:solidFill>
                  <a:srgbClr val="B3B6B7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dirty="0">
              <a:latin typeface="Work Sans Medium" pitchFamily="2" charset="77"/>
            </a:endParaRPr>
          </a:p>
        </p:txBody>
      </p:sp>
      <p:sp>
        <p:nvSpPr>
          <p:cNvPr id="97" name="Udine, 22 settembre 2023">
            <a:extLst>
              <a:ext uri="{FF2B5EF4-FFF2-40B4-BE49-F238E27FC236}">
                <a16:creationId xmlns:a16="http://schemas.microsoft.com/office/drawing/2014/main" id="{25CB6A6D-513D-0478-3A24-C8600660B35F}"/>
              </a:ext>
            </a:extLst>
          </p:cNvPr>
          <p:cNvSpPr txBox="1"/>
          <p:nvPr/>
        </p:nvSpPr>
        <p:spPr>
          <a:xfrm>
            <a:off x="635000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8" name="Prof. Mario Rossi">
            <a:extLst>
              <a:ext uri="{FF2B5EF4-FFF2-40B4-BE49-F238E27FC236}">
                <a16:creationId xmlns:a16="http://schemas.microsoft.com/office/drawing/2014/main" id="{DE00006F-B262-1AA7-42E0-E77CD70D3CED}"/>
              </a:ext>
            </a:extLst>
          </p:cNvPr>
          <p:cNvSpPr txBox="1"/>
          <p:nvPr/>
        </p:nvSpPr>
        <p:spPr>
          <a:xfrm>
            <a:off x="8390466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lvl1pPr>
          </a:lstStyle>
          <a:p>
            <a:endParaRPr dirty="0">
              <a:latin typeface="Work Sans" pitchFamily="2" charset="77"/>
            </a:endParaRPr>
          </a:p>
        </p:txBody>
      </p:sp>
      <p:sp>
        <p:nvSpPr>
          <p:cNvPr id="99" name="Dipartimento di Lingue e Letterature,…">
            <a:extLst>
              <a:ext uri="{FF2B5EF4-FFF2-40B4-BE49-F238E27FC236}">
                <a16:creationId xmlns:a16="http://schemas.microsoft.com/office/drawing/2014/main" id="{20C1835D-A6AA-D2B6-2E86-28F3D4206B25}"/>
              </a:ext>
            </a:extLst>
          </p:cNvPr>
          <p:cNvSpPr txBox="1"/>
          <p:nvPr/>
        </p:nvSpPr>
        <p:spPr>
          <a:xfrm>
            <a:off x="12259733" y="12422716"/>
            <a:ext cx="102657" cy="3462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 defTabSz="825500">
              <a:lnSpc>
                <a:spcPts val="1900"/>
              </a:lnSpc>
              <a:defRPr sz="1600" b="1" cap="all">
                <a:solidFill>
                  <a:srgbClr val="0433FF"/>
                </a:solidFill>
                <a:latin typeface="+mn-lt"/>
                <a:ea typeface="+mn-ea"/>
                <a:cs typeface="+mn-cs"/>
                <a:sym typeface="WorkSans-Bold"/>
              </a:defRPr>
            </a:pPr>
            <a:endParaRPr b="1" dirty="0">
              <a:latin typeface="Work Sans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866304-9CCA-CFFA-4D1B-24E77371E1C3}"/>
              </a:ext>
            </a:extLst>
          </p:cNvPr>
          <p:cNvSpPr txBox="1"/>
          <p:nvPr/>
        </p:nvSpPr>
        <p:spPr>
          <a:xfrm>
            <a:off x="1706165" y="4380614"/>
            <a:ext cx="21498341" cy="67403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L'Univ</a:t>
            </a:r>
            <a:r>
              <a:rPr lang="en-GB" sz="360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ersità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Udine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organizza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annualmente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attività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didattiche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trasversali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che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permettono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acquisire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competenze</a:t>
            </a:r>
            <a:r>
              <a:rPr lang="en-GB" sz="360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che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esulano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dalle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nozioni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specialistiche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singolo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corso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di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dottorato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. </a:t>
            </a:r>
          </a:p>
          <a:p>
            <a:pPr algn="l"/>
            <a:endParaRPr lang="en-GB" sz="360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algn="l"/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Le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attività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didattiche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trasversali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sono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organizzate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nell'ambito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delle </a:t>
            </a:r>
            <a:r>
              <a:rPr lang="en-GB" sz="3600" b="0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seguenti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aree</a:t>
            </a:r>
            <a:r>
              <a:rPr lang="en-GB" sz="3600" b="1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 </a:t>
            </a:r>
            <a:r>
              <a:rPr lang="en-GB" sz="3600" b="1" dirty="0" err="1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tematiche</a:t>
            </a: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:</a:t>
            </a:r>
          </a:p>
          <a:p>
            <a:pPr algn="l"/>
            <a:endParaRPr lang="en-GB" sz="3600" b="0" dirty="0">
              <a:solidFill>
                <a:schemeClr val="bg2">
                  <a:lumMod val="10000"/>
                </a:schemeClr>
              </a:solidFill>
              <a:latin typeface="Work Sans" pitchFamily="2" charset="77"/>
            </a:endParaRPr>
          </a:p>
          <a:p>
            <a:pPr marL="742950" indent="-742950" algn="l">
              <a:buAutoNum type="alphaLcParenR"/>
            </a:pP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Cognitive and interpersonal</a:t>
            </a:r>
          </a:p>
          <a:p>
            <a:pPr marL="742950" indent="-742950" algn="l">
              <a:buAutoNum type="alphaLcParenR"/>
            </a:pP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Mobility</a:t>
            </a:r>
          </a:p>
          <a:p>
            <a:pPr marL="742950" indent="-742950" algn="l">
              <a:buAutoNum type="alphaLcParenR"/>
            </a:pP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Digital</a:t>
            </a:r>
          </a:p>
          <a:p>
            <a:pPr marL="742950" indent="-742950" algn="l">
              <a:buAutoNum type="alphaLcParenR"/>
            </a:pP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Research</a:t>
            </a:r>
          </a:p>
          <a:p>
            <a:pPr marL="742950" indent="-742950" algn="l">
              <a:buAutoNum type="alphaLcParenR"/>
            </a:pP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Enterprise</a:t>
            </a:r>
          </a:p>
          <a:p>
            <a:pPr marL="742950" indent="-742950" algn="l">
              <a:buAutoNum type="alphaLcParenR"/>
            </a:pP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Career development</a:t>
            </a:r>
          </a:p>
          <a:p>
            <a:pPr marL="742950" indent="-742950" algn="l">
              <a:buAutoNum type="alphaLcParenR"/>
            </a:pPr>
            <a:r>
              <a:rPr lang="en-GB" sz="3600" b="0" dirty="0">
                <a:solidFill>
                  <a:schemeClr val="bg2">
                    <a:lumMod val="10000"/>
                  </a:schemeClr>
                </a:solidFill>
                <a:latin typeface="Work Sans" pitchFamily="2" charset="77"/>
              </a:rPr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363387554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WorkSans-Bold"/>
        <a:ea typeface="WorkSans-Bold"/>
        <a:cs typeface="WorkSans-Bold"/>
      </a:majorFont>
      <a:minorFont>
        <a:latin typeface="WorkSans-Bold"/>
        <a:ea typeface="WorkSans-Bold"/>
        <a:cs typeface="WorkSans-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WorkSans-Bold"/>
        <a:ea typeface="WorkSans-Bold"/>
        <a:cs typeface="WorkSans-Bold"/>
      </a:majorFont>
      <a:minorFont>
        <a:latin typeface="WorkSans-Bold"/>
        <a:ea typeface="WorkSans-Bold"/>
        <a:cs typeface="WorkSans-Bold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1309</Words>
  <Application>Microsoft Office PowerPoint</Application>
  <PresentationFormat>Personalizzato</PresentationFormat>
  <Paragraphs>142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Arial</vt:lpstr>
      <vt:lpstr>Helvetica</vt:lpstr>
      <vt:lpstr>Helvetica Neue</vt:lpstr>
      <vt:lpstr>Work Sans</vt:lpstr>
      <vt:lpstr>Work Sans Medium</vt:lpstr>
      <vt:lpstr>WorkSans-Bold</vt:lpstr>
      <vt:lpstr>21_BasicWhite</vt:lpstr>
      <vt:lpstr>Open PhD 2026 Presentazione dottorati di ricerca a.a. 2026/27  Dottorato di ricerca in:  Storia dell'arte, cinema, media audiovisivi e musica</vt:lpstr>
      <vt:lpstr>Il Dottorato Storia dell'arte, cinema, media audiovisivi e musica promuove la ricerca specialistica nei settori</vt:lpstr>
      <vt:lpstr>Il Dottorato Storia dell'arte, cinema, media audiovisivi e musica   </vt:lpstr>
      <vt:lpstr>CURRICULA</vt:lpstr>
      <vt:lpstr>Sbocchi occupazionali</vt:lpstr>
      <vt:lpstr>ALUMNI  </vt:lpstr>
      <vt:lpstr>Attività didattica</vt:lpstr>
      <vt:lpstr>Attività didattica</vt:lpstr>
      <vt:lpstr>Attività didattica</vt:lpstr>
      <vt:lpstr>Mobilità</vt:lpstr>
      <vt:lpstr>Infrastrutture operative e scientifiche</vt:lpstr>
      <vt:lpstr>Coordinatore: Simone Venturini simone.venturini@uniud.it  Sito web del corso: https://www.uniud.it/it/ricerca/lavorare-nella-ricerca/dottorato-ricerca/i-nostri-corsi/area-social-science-and-humanities/storia-dellarte-cinema-media-audiovisivi-e-musica/il-dottoratoweb corso: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presentazione da scrivere su più righe massimo tre righe</dc:title>
  <dc:creator>Sabrina Di Santolo</dc:creator>
  <cp:lastModifiedBy>Alessandra SPANGARO</cp:lastModifiedBy>
  <cp:revision>35</cp:revision>
  <dcterms:modified xsi:type="dcterms:W3CDTF">2026-04-21T09:22:33Z</dcterms:modified>
</cp:coreProperties>
</file>