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6" r:id="rId4"/>
    <p:sldId id="277" r:id="rId5"/>
    <p:sldId id="258" r:id="rId6"/>
    <p:sldId id="259" r:id="rId7"/>
    <p:sldId id="260" r:id="rId8"/>
    <p:sldId id="261" r:id="rId9"/>
    <p:sldId id="279" r:id="rId10"/>
    <p:sldId id="262" r:id="rId11"/>
    <p:sldId id="263" r:id="rId12"/>
    <p:sldId id="278" r:id="rId13"/>
    <p:sldId id="272" r:id="rId14"/>
    <p:sldId id="267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31"/>
  </p:normalViewPr>
  <p:slideViewPr>
    <p:cSldViewPr snapToGrid="0" snapToObjects="1">
      <p:cViewPr varScale="1">
        <p:scale>
          <a:sx n="54" d="100"/>
          <a:sy n="54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4EE4B-6611-486E-B6D7-F10E248D812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39B560-8746-4234-A7F9-9019FDE88CF3}">
      <dgm:prSet custT="1"/>
      <dgm:spPr/>
      <dgm:t>
        <a:bodyPr/>
        <a:lstStyle/>
        <a:p>
          <a:pPr algn="ctr"/>
          <a:r>
            <a:rPr lang="it-IT" sz="5400" dirty="0">
              <a:solidFill>
                <a:srgbClr val="0000FF"/>
              </a:solidFill>
              <a:latin typeface="+mj-lt"/>
            </a:rPr>
            <a:t>Alta qualificazione scientifica</a:t>
          </a:r>
          <a:endParaRPr lang="en-US" sz="5400" dirty="0">
            <a:solidFill>
              <a:srgbClr val="0000FF"/>
            </a:solidFill>
            <a:latin typeface="+mj-lt"/>
          </a:endParaRPr>
        </a:p>
      </dgm:t>
    </dgm:pt>
    <dgm:pt modelId="{70B56F13-9EA2-48D8-8123-BB67E74D45AA}" type="parTrans" cxnId="{D7671085-32DD-4E28-8ED5-BD7E3433F095}">
      <dgm:prSet/>
      <dgm:spPr/>
      <dgm:t>
        <a:bodyPr/>
        <a:lstStyle/>
        <a:p>
          <a:endParaRPr lang="en-US"/>
        </a:p>
      </dgm:t>
    </dgm:pt>
    <dgm:pt modelId="{980A5501-6EA7-4255-8371-C56D925BB644}" type="sibTrans" cxnId="{D7671085-32DD-4E28-8ED5-BD7E3433F095}">
      <dgm:prSet/>
      <dgm:spPr/>
      <dgm:t>
        <a:bodyPr/>
        <a:lstStyle/>
        <a:p>
          <a:endParaRPr lang="en-US"/>
        </a:p>
      </dgm:t>
    </dgm:pt>
    <dgm:pt modelId="{8001CD9D-57D9-43DD-90AB-FE862EF69E31}">
      <dgm:prSet custT="1"/>
      <dgm:spPr/>
      <dgm:t>
        <a:bodyPr/>
        <a:lstStyle/>
        <a:p>
          <a:pPr algn="ctr"/>
          <a:r>
            <a:rPr lang="it-IT" sz="5400" dirty="0">
              <a:solidFill>
                <a:srgbClr val="0000FF"/>
              </a:solidFill>
              <a:latin typeface="+mj-lt"/>
            </a:rPr>
            <a:t>Approccio interdisciplinare e internazionale</a:t>
          </a:r>
          <a:endParaRPr lang="en-US" sz="5400" dirty="0">
            <a:solidFill>
              <a:srgbClr val="0000FF"/>
            </a:solidFill>
            <a:latin typeface="+mj-lt"/>
          </a:endParaRPr>
        </a:p>
      </dgm:t>
    </dgm:pt>
    <dgm:pt modelId="{C3E8CFDA-D6B2-488E-B7F1-EC58FC4544A9}" type="parTrans" cxnId="{8CBBE969-59AB-4BE2-8009-0BEDEFC39D2E}">
      <dgm:prSet/>
      <dgm:spPr/>
      <dgm:t>
        <a:bodyPr/>
        <a:lstStyle/>
        <a:p>
          <a:endParaRPr lang="en-US"/>
        </a:p>
      </dgm:t>
    </dgm:pt>
    <dgm:pt modelId="{EEB78295-EEFB-4765-9977-439644838C26}" type="sibTrans" cxnId="{8CBBE969-59AB-4BE2-8009-0BEDEFC39D2E}">
      <dgm:prSet/>
      <dgm:spPr/>
      <dgm:t>
        <a:bodyPr/>
        <a:lstStyle/>
        <a:p>
          <a:endParaRPr lang="en-US"/>
        </a:p>
      </dgm:t>
    </dgm:pt>
    <dgm:pt modelId="{15C33C1C-6BBE-451D-9F41-40663EA1270A}">
      <dgm:prSet custT="1"/>
      <dgm:spPr/>
      <dgm:t>
        <a:bodyPr/>
        <a:lstStyle/>
        <a:p>
          <a:pPr algn="ctr"/>
          <a:r>
            <a:rPr lang="it-IT" sz="5400" dirty="0">
              <a:solidFill>
                <a:srgbClr val="0000FF"/>
              </a:solidFill>
              <a:latin typeface="+mj-lt"/>
            </a:rPr>
            <a:t>Formazione alla ricerca di alto livello</a:t>
          </a:r>
          <a:endParaRPr lang="en-US" sz="5400" dirty="0">
            <a:solidFill>
              <a:srgbClr val="0000FF"/>
            </a:solidFill>
            <a:latin typeface="+mj-lt"/>
          </a:endParaRPr>
        </a:p>
      </dgm:t>
    </dgm:pt>
    <dgm:pt modelId="{599DC9AA-D499-4B76-B515-681EF3D9AC4A}" type="parTrans" cxnId="{47556874-CA9F-488D-B9F0-C5A84FF5C2F9}">
      <dgm:prSet/>
      <dgm:spPr/>
      <dgm:t>
        <a:bodyPr/>
        <a:lstStyle/>
        <a:p>
          <a:endParaRPr lang="en-US"/>
        </a:p>
      </dgm:t>
    </dgm:pt>
    <dgm:pt modelId="{C3B107F5-4467-4978-881D-CE10AE900D53}" type="sibTrans" cxnId="{47556874-CA9F-488D-B9F0-C5A84FF5C2F9}">
      <dgm:prSet/>
      <dgm:spPr/>
      <dgm:t>
        <a:bodyPr/>
        <a:lstStyle/>
        <a:p>
          <a:endParaRPr lang="en-US"/>
        </a:p>
      </dgm:t>
    </dgm:pt>
    <dgm:pt modelId="{0517ECF8-173D-470E-A311-8491B1FE0656}">
      <dgm:prSet custT="1"/>
      <dgm:spPr/>
      <dgm:t>
        <a:bodyPr/>
        <a:lstStyle/>
        <a:p>
          <a:pPr algn="ctr"/>
          <a:r>
            <a:rPr lang="it-IT" sz="5400" dirty="0">
              <a:solidFill>
                <a:srgbClr val="0000FF"/>
              </a:solidFill>
              <a:latin typeface="+mj-lt"/>
            </a:rPr>
            <a:t>Prospettive professionali</a:t>
          </a:r>
          <a:endParaRPr lang="en-US" sz="5400" dirty="0">
            <a:solidFill>
              <a:srgbClr val="0000FF"/>
            </a:solidFill>
            <a:latin typeface="+mj-lt"/>
          </a:endParaRPr>
        </a:p>
      </dgm:t>
    </dgm:pt>
    <dgm:pt modelId="{67AF3CE3-4295-4627-B3D7-D41BC1573073}" type="parTrans" cxnId="{2E9426AC-D330-4CFF-83AB-8DDB81AFE48D}">
      <dgm:prSet/>
      <dgm:spPr/>
      <dgm:t>
        <a:bodyPr/>
        <a:lstStyle/>
        <a:p>
          <a:endParaRPr lang="en-US"/>
        </a:p>
      </dgm:t>
    </dgm:pt>
    <dgm:pt modelId="{FFE5DC60-A274-4165-9A62-EE9EB4911D9D}" type="sibTrans" cxnId="{2E9426AC-D330-4CFF-83AB-8DDB81AFE48D}">
      <dgm:prSet/>
      <dgm:spPr/>
      <dgm:t>
        <a:bodyPr/>
        <a:lstStyle/>
        <a:p>
          <a:endParaRPr lang="en-US"/>
        </a:p>
      </dgm:t>
    </dgm:pt>
    <dgm:pt modelId="{43688558-1DBD-4D1F-A894-7D0E39A67E71}" type="pres">
      <dgm:prSet presAssocID="{DDE4EE4B-6611-486E-B6D7-F10E248D8129}" presName="vert0" presStyleCnt="0">
        <dgm:presLayoutVars>
          <dgm:dir/>
          <dgm:animOne val="branch"/>
          <dgm:animLvl val="lvl"/>
        </dgm:presLayoutVars>
      </dgm:prSet>
      <dgm:spPr/>
    </dgm:pt>
    <dgm:pt modelId="{48E0F325-B46D-4415-BD43-CF726C1970F9}" type="pres">
      <dgm:prSet presAssocID="{CD39B560-8746-4234-A7F9-9019FDE88CF3}" presName="thickLine" presStyleLbl="alignNode1" presStyleIdx="0" presStyleCnt="4"/>
      <dgm:spPr/>
    </dgm:pt>
    <dgm:pt modelId="{51268092-FD83-400C-A22E-351BD197D432}" type="pres">
      <dgm:prSet presAssocID="{CD39B560-8746-4234-A7F9-9019FDE88CF3}" presName="horz1" presStyleCnt="0"/>
      <dgm:spPr/>
    </dgm:pt>
    <dgm:pt modelId="{1DA1123E-FBC2-46AB-BA74-8E3C2540B280}" type="pres">
      <dgm:prSet presAssocID="{CD39B560-8746-4234-A7F9-9019FDE88CF3}" presName="tx1" presStyleLbl="revTx" presStyleIdx="0" presStyleCnt="4"/>
      <dgm:spPr/>
    </dgm:pt>
    <dgm:pt modelId="{C82433B1-4A98-4B41-95C7-59F98244F339}" type="pres">
      <dgm:prSet presAssocID="{CD39B560-8746-4234-A7F9-9019FDE88CF3}" presName="vert1" presStyleCnt="0"/>
      <dgm:spPr/>
    </dgm:pt>
    <dgm:pt modelId="{430D0063-D1F3-416D-BD81-D7C879799F12}" type="pres">
      <dgm:prSet presAssocID="{8001CD9D-57D9-43DD-90AB-FE862EF69E31}" presName="thickLine" presStyleLbl="alignNode1" presStyleIdx="1" presStyleCnt="4"/>
      <dgm:spPr/>
    </dgm:pt>
    <dgm:pt modelId="{4CB578BA-F1C6-438A-8483-2DC858584309}" type="pres">
      <dgm:prSet presAssocID="{8001CD9D-57D9-43DD-90AB-FE862EF69E31}" presName="horz1" presStyleCnt="0"/>
      <dgm:spPr/>
    </dgm:pt>
    <dgm:pt modelId="{AB1801F9-D5CD-4233-A020-6B557FD56E16}" type="pres">
      <dgm:prSet presAssocID="{8001CD9D-57D9-43DD-90AB-FE862EF69E31}" presName="tx1" presStyleLbl="revTx" presStyleIdx="1" presStyleCnt="4"/>
      <dgm:spPr/>
    </dgm:pt>
    <dgm:pt modelId="{F49B3050-52CF-42CD-BE5D-BDDC6EE37922}" type="pres">
      <dgm:prSet presAssocID="{8001CD9D-57D9-43DD-90AB-FE862EF69E31}" presName="vert1" presStyleCnt="0"/>
      <dgm:spPr/>
    </dgm:pt>
    <dgm:pt modelId="{AA2C8E1C-5D7B-4744-BC14-8E92F997DC7C}" type="pres">
      <dgm:prSet presAssocID="{15C33C1C-6BBE-451D-9F41-40663EA1270A}" presName="thickLine" presStyleLbl="alignNode1" presStyleIdx="2" presStyleCnt="4"/>
      <dgm:spPr/>
    </dgm:pt>
    <dgm:pt modelId="{8DFEC77F-6585-4608-9CB3-4E0C717AA0F5}" type="pres">
      <dgm:prSet presAssocID="{15C33C1C-6BBE-451D-9F41-40663EA1270A}" presName="horz1" presStyleCnt="0"/>
      <dgm:spPr/>
    </dgm:pt>
    <dgm:pt modelId="{173F0BD1-5D99-4B0C-8917-7270D50FC1B3}" type="pres">
      <dgm:prSet presAssocID="{15C33C1C-6BBE-451D-9F41-40663EA1270A}" presName="tx1" presStyleLbl="revTx" presStyleIdx="2" presStyleCnt="4"/>
      <dgm:spPr/>
    </dgm:pt>
    <dgm:pt modelId="{18A7B014-F049-45FA-9E97-1BF41D468F28}" type="pres">
      <dgm:prSet presAssocID="{15C33C1C-6BBE-451D-9F41-40663EA1270A}" presName="vert1" presStyleCnt="0"/>
      <dgm:spPr/>
    </dgm:pt>
    <dgm:pt modelId="{83D1DD8B-E260-4F6F-B4A3-F5CABFC739D4}" type="pres">
      <dgm:prSet presAssocID="{0517ECF8-173D-470E-A311-8491B1FE0656}" presName="thickLine" presStyleLbl="alignNode1" presStyleIdx="3" presStyleCnt="4"/>
      <dgm:spPr/>
    </dgm:pt>
    <dgm:pt modelId="{E6EE60A0-9BE8-477E-8381-AB328ACA8AE7}" type="pres">
      <dgm:prSet presAssocID="{0517ECF8-173D-470E-A311-8491B1FE0656}" presName="horz1" presStyleCnt="0"/>
      <dgm:spPr/>
    </dgm:pt>
    <dgm:pt modelId="{4C47F7A8-00C8-4DB7-B7A2-51E1FD890802}" type="pres">
      <dgm:prSet presAssocID="{0517ECF8-173D-470E-A311-8491B1FE0656}" presName="tx1" presStyleLbl="revTx" presStyleIdx="3" presStyleCnt="4"/>
      <dgm:spPr/>
    </dgm:pt>
    <dgm:pt modelId="{A77CB669-AB40-4D7F-892D-564292DD947C}" type="pres">
      <dgm:prSet presAssocID="{0517ECF8-173D-470E-A311-8491B1FE0656}" presName="vert1" presStyleCnt="0"/>
      <dgm:spPr/>
    </dgm:pt>
  </dgm:ptLst>
  <dgm:cxnLst>
    <dgm:cxn modelId="{7ADEE91F-9B3F-4A67-A5CB-78F83070161D}" type="presOf" srcId="{15C33C1C-6BBE-451D-9F41-40663EA1270A}" destId="{173F0BD1-5D99-4B0C-8917-7270D50FC1B3}" srcOrd="0" destOrd="0" presId="urn:microsoft.com/office/officeart/2008/layout/LinedList"/>
    <dgm:cxn modelId="{DE18FF20-E87F-4168-8975-6567978C8753}" type="presOf" srcId="{CD39B560-8746-4234-A7F9-9019FDE88CF3}" destId="{1DA1123E-FBC2-46AB-BA74-8E3C2540B280}" srcOrd="0" destOrd="0" presId="urn:microsoft.com/office/officeart/2008/layout/LinedList"/>
    <dgm:cxn modelId="{8CBBE969-59AB-4BE2-8009-0BEDEFC39D2E}" srcId="{DDE4EE4B-6611-486E-B6D7-F10E248D8129}" destId="{8001CD9D-57D9-43DD-90AB-FE862EF69E31}" srcOrd="1" destOrd="0" parTransId="{C3E8CFDA-D6B2-488E-B7F1-EC58FC4544A9}" sibTransId="{EEB78295-EEFB-4765-9977-439644838C26}"/>
    <dgm:cxn modelId="{47556874-CA9F-488D-B9F0-C5A84FF5C2F9}" srcId="{DDE4EE4B-6611-486E-B6D7-F10E248D8129}" destId="{15C33C1C-6BBE-451D-9F41-40663EA1270A}" srcOrd="2" destOrd="0" parTransId="{599DC9AA-D499-4B76-B515-681EF3D9AC4A}" sibTransId="{C3B107F5-4467-4978-881D-CE10AE900D53}"/>
    <dgm:cxn modelId="{AA24F87E-69DC-4BFE-A53A-F19D54C3EBBD}" type="presOf" srcId="{DDE4EE4B-6611-486E-B6D7-F10E248D8129}" destId="{43688558-1DBD-4D1F-A894-7D0E39A67E71}" srcOrd="0" destOrd="0" presId="urn:microsoft.com/office/officeart/2008/layout/LinedList"/>
    <dgm:cxn modelId="{D7671085-32DD-4E28-8ED5-BD7E3433F095}" srcId="{DDE4EE4B-6611-486E-B6D7-F10E248D8129}" destId="{CD39B560-8746-4234-A7F9-9019FDE88CF3}" srcOrd="0" destOrd="0" parTransId="{70B56F13-9EA2-48D8-8123-BB67E74D45AA}" sibTransId="{980A5501-6EA7-4255-8371-C56D925BB644}"/>
    <dgm:cxn modelId="{2E9426AC-D330-4CFF-83AB-8DDB81AFE48D}" srcId="{DDE4EE4B-6611-486E-B6D7-F10E248D8129}" destId="{0517ECF8-173D-470E-A311-8491B1FE0656}" srcOrd="3" destOrd="0" parTransId="{67AF3CE3-4295-4627-B3D7-D41BC1573073}" sibTransId="{FFE5DC60-A274-4165-9A62-EE9EB4911D9D}"/>
    <dgm:cxn modelId="{2BB5EFD5-CB56-4DFC-A8A9-72BF677359BF}" type="presOf" srcId="{0517ECF8-173D-470E-A311-8491B1FE0656}" destId="{4C47F7A8-00C8-4DB7-B7A2-51E1FD890802}" srcOrd="0" destOrd="0" presId="urn:microsoft.com/office/officeart/2008/layout/LinedList"/>
    <dgm:cxn modelId="{651EB4E7-6A8C-4F10-9E9F-F470CD68C968}" type="presOf" srcId="{8001CD9D-57D9-43DD-90AB-FE862EF69E31}" destId="{AB1801F9-D5CD-4233-A020-6B557FD56E16}" srcOrd="0" destOrd="0" presId="urn:microsoft.com/office/officeart/2008/layout/LinedList"/>
    <dgm:cxn modelId="{AD943E88-EE40-4249-AE38-9CB1D85A2180}" type="presParOf" srcId="{43688558-1DBD-4D1F-A894-7D0E39A67E71}" destId="{48E0F325-B46D-4415-BD43-CF726C1970F9}" srcOrd="0" destOrd="0" presId="urn:microsoft.com/office/officeart/2008/layout/LinedList"/>
    <dgm:cxn modelId="{5C4B8B88-AADF-48A7-813E-BB746B321E31}" type="presParOf" srcId="{43688558-1DBD-4D1F-A894-7D0E39A67E71}" destId="{51268092-FD83-400C-A22E-351BD197D432}" srcOrd="1" destOrd="0" presId="urn:microsoft.com/office/officeart/2008/layout/LinedList"/>
    <dgm:cxn modelId="{56C1D2B6-862C-45A4-854C-A10982745919}" type="presParOf" srcId="{51268092-FD83-400C-A22E-351BD197D432}" destId="{1DA1123E-FBC2-46AB-BA74-8E3C2540B280}" srcOrd="0" destOrd="0" presId="urn:microsoft.com/office/officeart/2008/layout/LinedList"/>
    <dgm:cxn modelId="{21B0AED9-BAB4-4214-B3EF-4201F0476322}" type="presParOf" srcId="{51268092-FD83-400C-A22E-351BD197D432}" destId="{C82433B1-4A98-4B41-95C7-59F98244F339}" srcOrd="1" destOrd="0" presId="urn:microsoft.com/office/officeart/2008/layout/LinedList"/>
    <dgm:cxn modelId="{BD17F55E-C1B2-4036-A63B-BC7DE41BA705}" type="presParOf" srcId="{43688558-1DBD-4D1F-A894-7D0E39A67E71}" destId="{430D0063-D1F3-416D-BD81-D7C879799F12}" srcOrd="2" destOrd="0" presId="urn:microsoft.com/office/officeart/2008/layout/LinedList"/>
    <dgm:cxn modelId="{8557F6A9-51D8-4B25-B3D4-402A56DA804F}" type="presParOf" srcId="{43688558-1DBD-4D1F-A894-7D0E39A67E71}" destId="{4CB578BA-F1C6-438A-8483-2DC858584309}" srcOrd="3" destOrd="0" presId="urn:microsoft.com/office/officeart/2008/layout/LinedList"/>
    <dgm:cxn modelId="{E0A678B9-898B-4ABA-BAA5-B98CC8EE5C79}" type="presParOf" srcId="{4CB578BA-F1C6-438A-8483-2DC858584309}" destId="{AB1801F9-D5CD-4233-A020-6B557FD56E16}" srcOrd="0" destOrd="0" presId="urn:microsoft.com/office/officeart/2008/layout/LinedList"/>
    <dgm:cxn modelId="{C2A06240-86B9-4CCC-9519-98DDF4A13DAE}" type="presParOf" srcId="{4CB578BA-F1C6-438A-8483-2DC858584309}" destId="{F49B3050-52CF-42CD-BE5D-BDDC6EE37922}" srcOrd="1" destOrd="0" presId="urn:microsoft.com/office/officeart/2008/layout/LinedList"/>
    <dgm:cxn modelId="{B13D4FD4-7994-41AA-AB86-C54ECB252641}" type="presParOf" srcId="{43688558-1DBD-4D1F-A894-7D0E39A67E71}" destId="{AA2C8E1C-5D7B-4744-BC14-8E92F997DC7C}" srcOrd="4" destOrd="0" presId="urn:microsoft.com/office/officeart/2008/layout/LinedList"/>
    <dgm:cxn modelId="{8BFC3E25-1BDE-431F-A5AA-12402CF34A85}" type="presParOf" srcId="{43688558-1DBD-4D1F-A894-7D0E39A67E71}" destId="{8DFEC77F-6585-4608-9CB3-4E0C717AA0F5}" srcOrd="5" destOrd="0" presId="urn:microsoft.com/office/officeart/2008/layout/LinedList"/>
    <dgm:cxn modelId="{A9B9C59D-6999-4273-AA0D-B2079F628FFA}" type="presParOf" srcId="{8DFEC77F-6585-4608-9CB3-4E0C717AA0F5}" destId="{173F0BD1-5D99-4B0C-8917-7270D50FC1B3}" srcOrd="0" destOrd="0" presId="urn:microsoft.com/office/officeart/2008/layout/LinedList"/>
    <dgm:cxn modelId="{D9FFBAB9-5D90-4AF0-8696-AC64FCDA02DA}" type="presParOf" srcId="{8DFEC77F-6585-4608-9CB3-4E0C717AA0F5}" destId="{18A7B014-F049-45FA-9E97-1BF41D468F28}" srcOrd="1" destOrd="0" presId="urn:microsoft.com/office/officeart/2008/layout/LinedList"/>
    <dgm:cxn modelId="{47F54299-4A02-43C3-B8EB-2DBC951B1ADD}" type="presParOf" srcId="{43688558-1DBD-4D1F-A894-7D0E39A67E71}" destId="{83D1DD8B-E260-4F6F-B4A3-F5CABFC739D4}" srcOrd="6" destOrd="0" presId="urn:microsoft.com/office/officeart/2008/layout/LinedList"/>
    <dgm:cxn modelId="{C9DFD75A-E840-40A5-A072-D5C3AFCADB5D}" type="presParOf" srcId="{43688558-1DBD-4D1F-A894-7D0E39A67E71}" destId="{E6EE60A0-9BE8-477E-8381-AB328ACA8AE7}" srcOrd="7" destOrd="0" presId="urn:microsoft.com/office/officeart/2008/layout/LinedList"/>
    <dgm:cxn modelId="{61F0ECE1-3E6F-4C49-B564-39E250AD0F35}" type="presParOf" srcId="{E6EE60A0-9BE8-477E-8381-AB328ACA8AE7}" destId="{4C47F7A8-00C8-4DB7-B7A2-51E1FD890802}" srcOrd="0" destOrd="0" presId="urn:microsoft.com/office/officeart/2008/layout/LinedList"/>
    <dgm:cxn modelId="{C300C9B9-6057-48AB-B35C-AA9FB540D5C2}" type="presParOf" srcId="{E6EE60A0-9BE8-477E-8381-AB328ACA8AE7}" destId="{A77CB669-AB40-4D7F-892D-564292DD947C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0F325-B46D-4415-BD43-CF726C1970F9}">
      <dsp:nvSpPr>
        <dsp:cNvPr id="0" name=""/>
        <dsp:cNvSpPr/>
      </dsp:nvSpPr>
      <dsp:spPr>
        <a:xfrm>
          <a:off x="0" y="0"/>
          <a:ext cx="135953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1123E-FBC2-46AB-BA74-8E3C2540B280}">
      <dsp:nvSpPr>
        <dsp:cNvPr id="0" name=""/>
        <dsp:cNvSpPr/>
      </dsp:nvSpPr>
      <dsp:spPr>
        <a:xfrm>
          <a:off x="0" y="0"/>
          <a:ext cx="13595350" cy="282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>
              <a:solidFill>
                <a:srgbClr val="0000FF"/>
              </a:solidFill>
              <a:latin typeface="+mj-lt"/>
            </a:rPr>
            <a:t>Alta qualificazione scientifica</a:t>
          </a:r>
          <a:endParaRPr lang="en-US" sz="5400" kern="1200" dirty="0">
            <a:solidFill>
              <a:srgbClr val="0000FF"/>
            </a:solidFill>
            <a:latin typeface="+mj-lt"/>
          </a:endParaRPr>
        </a:p>
      </dsp:txBody>
      <dsp:txXfrm>
        <a:off x="0" y="0"/>
        <a:ext cx="13595350" cy="2824956"/>
      </dsp:txXfrm>
    </dsp:sp>
    <dsp:sp modelId="{430D0063-D1F3-416D-BD81-D7C879799F12}">
      <dsp:nvSpPr>
        <dsp:cNvPr id="0" name=""/>
        <dsp:cNvSpPr/>
      </dsp:nvSpPr>
      <dsp:spPr>
        <a:xfrm>
          <a:off x="0" y="2824956"/>
          <a:ext cx="13595350" cy="0"/>
        </a:xfrm>
        <a:prstGeom prst="line">
          <a:avLst/>
        </a:prstGeom>
        <a:solidFill>
          <a:schemeClr val="accent2">
            <a:hueOff val="-1380726"/>
            <a:satOff val="-5038"/>
            <a:lumOff val="1111"/>
            <a:alphaOff val="0"/>
          </a:schemeClr>
        </a:solidFill>
        <a:ln w="25400" cap="flat" cmpd="sng" algn="ctr">
          <a:solidFill>
            <a:schemeClr val="accent2">
              <a:hueOff val="-1380726"/>
              <a:satOff val="-5038"/>
              <a:lumOff val="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801F9-D5CD-4233-A020-6B557FD56E16}">
      <dsp:nvSpPr>
        <dsp:cNvPr id="0" name=""/>
        <dsp:cNvSpPr/>
      </dsp:nvSpPr>
      <dsp:spPr>
        <a:xfrm>
          <a:off x="0" y="2824956"/>
          <a:ext cx="13595350" cy="282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>
              <a:solidFill>
                <a:srgbClr val="0000FF"/>
              </a:solidFill>
              <a:latin typeface="+mj-lt"/>
            </a:rPr>
            <a:t>Approccio interdisciplinare e internazionale</a:t>
          </a:r>
          <a:endParaRPr lang="en-US" sz="5400" kern="1200" dirty="0">
            <a:solidFill>
              <a:srgbClr val="0000FF"/>
            </a:solidFill>
            <a:latin typeface="+mj-lt"/>
          </a:endParaRPr>
        </a:p>
      </dsp:txBody>
      <dsp:txXfrm>
        <a:off x="0" y="2824956"/>
        <a:ext cx="13595350" cy="2824956"/>
      </dsp:txXfrm>
    </dsp:sp>
    <dsp:sp modelId="{AA2C8E1C-5D7B-4744-BC14-8E92F997DC7C}">
      <dsp:nvSpPr>
        <dsp:cNvPr id="0" name=""/>
        <dsp:cNvSpPr/>
      </dsp:nvSpPr>
      <dsp:spPr>
        <a:xfrm>
          <a:off x="0" y="5649912"/>
          <a:ext cx="13595350" cy="0"/>
        </a:xfrm>
        <a:prstGeom prst="line">
          <a:avLst/>
        </a:prstGeom>
        <a:solidFill>
          <a:schemeClr val="accent2">
            <a:hueOff val="-2761452"/>
            <a:satOff val="-10075"/>
            <a:lumOff val="2223"/>
            <a:alphaOff val="0"/>
          </a:schemeClr>
        </a:solidFill>
        <a:ln w="25400" cap="flat" cmpd="sng" algn="ctr">
          <a:solidFill>
            <a:schemeClr val="accent2">
              <a:hueOff val="-2761452"/>
              <a:satOff val="-10075"/>
              <a:lumOff val="2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F0BD1-5D99-4B0C-8917-7270D50FC1B3}">
      <dsp:nvSpPr>
        <dsp:cNvPr id="0" name=""/>
        <dsp:cNvSpPr/>
      </dsp:nvSpPr>
      <dsp:spPr>
        <a:xfrm>
          <a:off x="0" y="5649912"/>
          <a:ext cx="13595350" cy="282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>
              <a:solidFill>
                <a:srgbClr val="0000FF"/>
              </a:solidFill>
              <a:latin typeface="+mj-lt"/>
            </a:rPr>
            <a:t>Formazione alla ricerca di alto livello</a:t>
          </a:r>
          <a:endParaRPr lang="en-US" sz="5400" kern="1200" dirty="0">
            <a:solidFill>
              <a:srgbClr val="0000FF"/>
            </a:solidFill>
            <a:latin typeface="+mj-lt"/>
          </a:endParaRPr>
        </a:p>
      </dsp:txBody>
      <dsp:txXfrm>
        <a:off x="0" y="5649912"/>
        <a:ext cx="13595350" cy="2824956"/>
      </dsp:txXfrm>
    </dsp:sp>
    <dsp:sp modelId="{83D1DD8B-E260-4F6F-B4A3-F5CABFC739D4}">
      <dsp:nvSpPr>
        <dsp:cNvPr id="0" name=""/>
        <dsp:cNvSpPr/>
      </dsp:nvSpPr>
      <dsp:spPr>
        <a:xfrm>
          <a:off x="0" y="8474868"/>
          <a:ext cx="13595350" cy="0"/>
        </a:xfrm>
        <a:prstGeom prst="line">
          <a:avLst/>
        </a:prstGeom>
        <a:solidFill>
          <a:schemeClr val="accent2">
            <a:hueOff val="-4142178"/>
            <a:satOff val="-15113"/>
            <a:lumOff val="3334"/>
            <a:alphaOff val="0"/>
          </a:schemeClr>
        </a:solidFill>
        <a:ln w="25400" cap="flat" cmpd="sng" algn="ctr">
          <a:solidFill>
            <a:schemeClr val="accent2">
              <a:hueOff val="-4142178"/>
              <a:satOff val="-15113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7F7A8-00C8-4DB7-B7A2-51E1FD890802}">
      <dsp:nvSpPr>
        <dsp:cNvPr id="0" name=""/>
        <dsp:cNvSpPr/>
      </dsp:nvSpPr>
      <dsp:spPr>
        <a:xfrm>
          <a:off x="0" y="8474868"/>
          <a:ext cx="13595350" cy="2824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400" kern="1200" dirty="0">
              <a:solidFill>
                <a:srgbClr val="0000FF"/>
              </a:solidFill>
              <a:latin typeface="+mj-lt"/>
            </a:rPr>
            <a:t>Prospettive professionali</a:t>
          </a:r>
          <a:endParaRPr lang="en-US" sz="5400" kern="1200" dirty="0">
            <a:solidFill>
              <a:srgbClr val="0000FF"/>
            </a:solidFill>
            <a:latin typeface="+mj-lt"/>
          </a:endParaRPr>
        </a:p>
      </dsp:txBody>
      <dsp:txXfrm>
        <a:off x="0" y="8474868"/>
        <a:ext cx="13595350" cy="2824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1207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-uniud-bianco.png" descr="logo-uniud-bi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" y="613663"/>
            <a:ext cx="3075599" cy="65826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B864-E1E2-42A7-912E-895589294D8D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1788" y="13076008"/>
            <a:ext cx="387928" cy="379591"/>
          </a:xfrm>
        </p:spPr>
        <p:txBody>
          <a:bodyPr/>
          <a:lstStyle/>
          <a:p>
            <a:fld id="{15A47EE2-BCF2-4CE7-9246-04CD7E315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6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4560" y="573207"/>
            <a:ext cx="20116800" cy="29015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58" y="3691468"/>
            <a:ext cx="9875520" cy="80467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5840" y="3691470"/>
            <a:ext cx="9875520" cy="80467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B864-E1E2-42A7-912E-895589294D8D}" type="datetimeFigureOut">
              <a:rPr lang="it-IT" smtClean="0"/>
              <a:t>22/04/2026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991788" y="13076008"/>
            <a:ext cx="387928" cy="379591"/>
          </a:xfrm>
        </p:spPr>
        <p:txBody>
          <a:bodyPr/>
          <a:lstStyle/>
          <a:p>
            <a:fld id="{15A47EE2-BCF2-4CE7-9246-04CD7E3153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32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6067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ertina-bi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r>
              <a:t>Titolo presentazione</a:t>
            </a:r>
          </a:p>
        </p:txBody>
      </p:sp>
      <p:pic>
        <p:nvPicPr>
          <p:cNvPr id="21" name="logo-universita-blu.png" descr="logo-universita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189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logo-uniud-blu.png" descr="logo-uniud-bl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" y="613663"/>
            <a:ext cx="3075599" cy="65826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5141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zione-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logo-uniud-bianco.png" descr="logo-uniud-bi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" y="613663"/>
            <a:ext cx="3075599" cy="65826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6578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8374191" y="2346391"/>
            <a:ext cx="15329833" cy="631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58" r:id="rId4"/>
    <p:sldLayoutId id="2147483659" r:id="rId5"/>
  </p:sldLayoutIdLst>
  <p:transition spd="med"/>
  <p:txStyles>
    <p:titleStyle>
      <a:lvl1pPr marL="0" marR="0" indent="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457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914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1371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18288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22860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2743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3200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3657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457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914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371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8288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22860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8374191" y="2346391"/>
            <a:ext cx="15329833" cy="631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presentazione</a:t>
            </a:r>
          </a:p>
        </p:txBody>
      </p:sp>
      <p:pic>
        <p:nvPicPr>
          <p:cNvPr id="3" name="logo-universita-bianco.png" descr="logo-universita-bianc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83" y="556739"/>
            <a:ext cx="5628152" cy="20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31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/>
  <p:txStyles>
    <p:titleStyle>
      <a:lvl1pPr marL="0" marR="0" indent="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1pPr>
      <a:lvl2pPr marL="0" marR="0" indent="457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2pPr>
      <a:lvl3pPr marL="0" marR="0" indent="914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3pPr>
      <a:lvl4pPr marL="0" marR="0" indent="1371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4pPr>
      <a:lvl5pPr marL="0" marR="0" indent="18288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5pPr>
      <a:lvl6pPr marL="0" marR="0" indent="22860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6pPr>
      <a:lvl7pPr marL="0" marR="0" indent="27432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7pPr>
      <a:lvl8pPr marL="0" marR="0" indent="32004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8pPr>
      <a:lvl9pPr marL="0" marR="0" indent="3657600" algn="l" defTabSz="2438338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WorkSans-Bold"/>
        </a:defRPr>
      </a:lvl9pPr>
    </p:titleStyle>
    <p:bodyStyle>
      <a:lvl1pPr marL="0" marR="0" indent="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457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914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1371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18288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22860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825500" rtl="0" latinLnBrk="0">
        <a:lnSpc>
          <a:spcPts val="54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B3B6B7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5791200" y="3048000"/>
            <a:ext cx="17943153" cy="93295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dirty="0">
                <a:latin typeface="Work Sans" pitchFamily="2" charset="77"/>
              </a:rPr>
              <a:t>Open PhD 2026</a:t>
            </a:r>
            <a:br>
              <a:rPr lang="it-IT" dirty="0">
                <a:latin typeface="Work Sans" pitchFamily="2" charset="77"/>
              </a:rPr>
            </a:br>
            <a:r>
              <a:rPr lang="it-IT" sz="6000" dirty="0">
                <a:latin typeface="Work Sans" pitchFamily="2" charset="77"/>
              </a:rPr>
              <a:t>Presentazione Corsi di Dottorato di ricerca A.A. 2026/27</a:t>
            </a:r>
            <a:br>
              <a:rPr lang="it-IT" sz="6000" dirty="0">
                <a:latin typeface="Work Sans" pitchFamily="2" charset="77"/>
              </a:rPr>
            </a:br>
            <a:br>
              <a:rPr lang="it-IT" sz="6000" dirty="0">
                <a:latin typeface="Work Sans" pitchFamily="2" charset="77"/>
              </a:rPr>
            </a:b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Dottorato di ricerca in </a:t>
            </a:r>
            <a:br>
              <a:rPr lang="it-IT" sz="8900" dirty="0">
                <a:solidFill>
                  <a:schemeClr val="bg1"/>
                </a:solidFill>
                <a:latin typeface="Work Sans" pitchFamily="2" charset="77"/>
              </a:rPr>
            </a:br>
            <a:r>
              <a:rPr lang="it-IT" sz="8600" dirty="0">
                <a:solidFill>
                  <a:schemeClr val="bg1"/>
                </a:solidFill>
                <a:latin typeface="Work Sans" pitchFamily="2" charset="77"/>
              </a:rPr>
              <a:t>STUDI LINGUISTICI E LETTERARI</a:t>
            </a:r>
            <a:br>
              <a:rPr lang="it-IT" sz="60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r>
              <a:rPr lang="it-IT" sz="3600" dirty="0">
                <a:latin typeface="Work Sans" pitchFamily="2" charset="77"/>
              </a:rPr>
              <a:t>Sede amministrativa: Università degli Studi di Udine, Dipartimento di Lingue e letterature, comunicazione, formazione e società (DILL). </a:t>
            </a:r>
            <a:br>
              <a:rPr lang="it-IT" sz="36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r>
              <a:rPr lang="it-IT" sz="3600" dirty="0">
                <a:latin typeface="Work Sans" pitchFamily="2" charset="77"/>
              </a:rPr>
              <a:t>Ulteriore dipartimento dell’Ateneo coinvolto: Dipartimento di Studi Umanistici e del Patrimonio Culturale</a:t>
            </a:r>
            <a:br>
              <a:rPr lang="it-IT" sz="36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br>
              <a:rPr lang="it-IT" sz="3600" dirty="0">
                <a:latin typeface="Work Sans" pitchFamily="2" charset="77"/>
              </a:rPr>
            </a:br>
            <a:endParaRPr sz="3600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635000" y="12422716"/>
            <a:ext cx="252312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 22 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12315825" y="12484778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b="1" dirty="0">
                <a:latin typeface="Work Sans" pitchFamily="2" charset="77"/>
              </a:rPr>
              <a:t>Di</a:t>
            </a:r>
            <a:r>
              <a:rPr lang="it-IT" b="1" dirty="0" err="1">
                <a:latin typeface="Work Sans" pitchFamily="2" charset="77"/>
              </a:rPr>
              <a:t>rezione</a:t>
            </a:r>
            <a:r>
              <a:rPr lang="it-IT" b="1" dirty="0">
                <a:latin typeface="Work Sans" pitchFamily="2" charset="77"/>
              </a:rPr>
              <a:t> RICERCA, BIBLIOTECHE E TERZA MISSIONE</a:t>
            </a:r>
            <a:endParaRPr b="1" dirty="0">
              <a:latin typeface="Work Sans" pitchFamily="2" charset="77"/>
            </a:endParaRPr>
          </a:p>
        </p:txBody>
      </p:sp>
      <p:sp>
        <p:nvSpPr>
          <p:cNvPr id="91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93" name="Linea"/>
          <p:cNvSpPr/>
          <p:nvPr/>
        </p:nvSpPr>
        <p:spPr>
          <a:xfrm>
            <a:off x="12315825" y="12439650"/>
            <a:ext cx="56618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A0A23-EEE2-1228-89A9-F0F90A23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750" y="691312"/>
            <a:ext cx="13474174" cy="2289109"/>
          </a:xfrm>
        </p:spPr>
        <p:txBody>
          <a:bodyPr>
            <a:normAutofit/>
          </a:bodyPr>
          <a:lstStyle/>
          <a:p>
            <a:r>
              <a:rPr lang="it-IT" sz="7700" dirty="0">
                <a:solidFill>
                  <a:srgbClr val="0000FF"/>
                </a:solidFill>
                <a:latin typeface="WorkSans"/>
              </a:rPr>
              <a:t>IL PERCORSO FORMATIVO</a:t>
            </a:r>
          </a:p>
        </p:txBody>
      </p:sp>
      <p:sp>
        <p:nvSpPr>
          <p:cNvPr id="29" name="Segnaposto contenuto 28">
            <a:extLst>
              <a:ext uri="{FF2B5EF4-FFF2-40B4-BE49-F238E27FC236}">
                <a16:creationId xmlns:a16="http://schemas.microsoft.com/office/drawing/2014/main" id="{B1D34B5A-EBC8-DB6A-48CF-3F34491A83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41525" y="6055295"/>
            <a:ext cx="9642475" cy="7569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4800">
                <a:solidFill>
                  <a:srgbClr val="0000FF"/>
                </a:solidFill>
                <a:latin typeface="Work Sans" pitchFamily="2" charset="0"/>
              </a:rPr>
              <a:t>Supervisione individuale </a:t>
            </a:r>
            <a:r>
              <a:rPr lang="it-IT" sz="4800" dirty="0">
                <a:solidFill>
                  <a:srgbClr val="0000FF"/>
                </a:solidFill>
                <a:latin typeface="Work Sans" pitchFamily="2" charset="0"/>
              </a:rPr>
              <a:t>del progetto di ricerca.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rgbClr val="0000FF"/>
                </a:solidFill>
                <a:latin typeface="Work Sans" pitchFamily="2" charset="0"/>
              </a:rPr>
              <a:t>Attività didattiche dottorali e interdisciplinari.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rgbClr val="0000FF"/>
                </a:solidFill>
                <a:latin typeface="Work Sans" pitchFamily="2" charset="0"/>
              </a:rPr>
              <a:t>Seminari con studiosi italiani e stranieri.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rgbClr val="0000FF"/>
                </a:solidFill>
                <a:latin typeface="Work Sans" pitchFamily="2" charset="0"/>
              </a:rPr>
              <a:t>Giornate dottorali e momenti di confronto scientifico.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4800" dirty="0">
                <a:solidFill>
                  <a:srgbClr val="0000FF"/>
                </a:solidFill>
                <a:latin typeface="Work Sans" pitchFamily="2" charset="0"/>
              </a:rPr>
              <a:t>Sostegno alla produzione scientifica.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F2672208-3981-69BC-1571-0BF66E95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05" r="6976"/>
          <a:stretch>
            <a:fillRect/>
          </a:stretch>
        </p:blipFill>
        <p:spPr>
          <a:xfrm>
            <a:off x="19854177" y="1080292"/>
            <a:ext cx="3741519" cy="34375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A136613-8D83-02B7-60A7-ECA878332B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18" t="66364" r="1606"/>
          <a:stretch>
            <a:fillRect/>
          </a:stretch>
        </p:blipFill>
        <p:spPr>
          <a:xfrm>
            <a:off x="184994" y="7495592"/>
            <a:ext cx="8268136" cy="5010886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8C52643-94CC-4859-1EB4-2752A822D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899" y="5272588"/>
            <a:ext cx="5744857" cy="7317706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31677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D8BAA-6A74-2A9E-9173-8B3B09B5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335" y="1961222"/>
            <a:ext cx="15329833" cy="6311305"/>
          </a:xfrm>
        </p:spPr>
        <p:txBody>
          <a:bodyPr>
            <a:noAutofit/>
          </a:bodyPr>
          <a:lstStyle/>
          <a:p>
            <a:pPr algn="ctr"/>
            <a:r>
              <a:rPr lang="it-IT" sz="7700" dirty="0">
                <a:solidFill>
                  <a:srgbClr val="0000FF"/>
                </a:solidFill>
                <a:latin typeface="WorkSnas"/>
              </a:rPr>
              <a:t>SBOCCHI OCCUPAZIONALI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B12B47-66F5-1367-8F33-9D0F65E6FC4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889243" y="4570340"/>
            <a:ext cx="10564813" cy="8047037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00FF"/>
                </a:solidFill>
                <a:latin typeface="WorkSans"/>
              </a:rPr>
              <a:t>Università ed enti di ricerca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00FF"/>
                </a:solidFill>
                <a:latin typeface="WorkSans"/>
              </a:rPr>
              <a:t>Editoria (tradizionale e digitale)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00FF"/>
                </a:solidFill>
                <a:latin typeface="WorkSans"/>
              </a:rPr>
              <a:t>Media e comunicazione culturale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00FF"/>
                </a:solidFill>
                <a:latin typeface="WorkSans"/>
              </a:rPr>
              <a:t>Biblioteche, archivi, musei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00FF"/>
                </a:solidFill>
                <a:latin typeface="WorkSans"/>
              </a:rPr>
              <a:t>Mediazione linguistica e culturale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00FF"/>
                </a:solidFill>
                <a:latin typeface="WorkSans"/>
              </a:rPr>
              <a:t>Istituzioni nazionali e internazionali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9A30B5-A8FD-0549-E80A-4E264BF2DAB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166869" y="4570340"/>
            <a:ext cx="9874250" cy="7080250"/>
          </a:xfrm>
        </p:spPr>
        <p:txBody>
          <a:bodyPr>
            <a:normAutofit fontScale="62500" lnSpcReduction="20000"/>
          </a:bodyPr>
          <a:lstStyle/>
          <a:p>
            <a:r>
              <a:rPr lang="it-IT" sz="6300" dirty="0">
                <a:solidFill>
                  <a:srgbClr val="0000FF"/>
                </a:solidFill>
                <a:latin typeface="WorkSans"/>
              </a:rPr>
              <a:t>Inserimento rapido nel mondo del lavoro qualificato.</a:t>
            </a:r>
          </a:p>
          <a:p>
            <a:r>
              <a:rPr lang="it-IT" sz="6300" dirty="0">
                <a:solidFill>
                  <a:srgbClr val="0000FF"/>
                </a:solidFill>
                <a:latin typeface="WorkSans"/>
              </a:rPr>
              <a:t>Attività prevalentemente in ambito scientifico e culturale.</a:t>
            </a:r>
          </a:p>
          <a:p>
            <a:r>
              <a:rPr lang="it-IT" sz="6300" dirty="0">
                <a:solidFill>
                  <a:srgbClr val="0000FF"/>
                </a:solidFill>
                <a:latin typeface="WorkSans"/>
              </a:rPr>
              <a:t>Forte coerenza tra formazione e professione.</a:t>
            </a:r>
          </a:p>
          <a:p>
            <a:r>
              <a:rPr lang="it-IT" sz="6300" dirty="0">
                <a:solidFill>
                  <a:srgbClr val="0000FF"/>
                </a:solidFill>
                <a:latin typeface="WorkSans"/>
              </a:rPr>
              <a:t>Elevata soddisfazione dei dottori di ricerca.</a:t>
            </a:r>
          </a:p>
          <a:p>
            <a:endParaRPr lang="it-IT" sz="6300" dirty="0">
              <a:solidFill>
                <a:srgbClr val="0000FF"/>
              </a:solidFill>
              <a:latin typeface="WorkSans"/>
            </a:endParaRPr>
          </a:p>
          <a:p>
            <a:pPr>
              <a:lnSpc>
                <a:spcPct val="120000"/>
              </a:lnSpc>
            </a:pPr>
            <a:r>
              <a:rPr lang="it-IT" i="1" dirty="0">
                <a:solidFill>
                  <a:srgbClr val="0000FF"/>
                </a:solidFill>
                <a:latin typeface="WorkSans"/>
              </a:rPr>
              <a:t>Dati AlmaLaurea</a:t>
            </a:r>
          </a:p>
          <a:p>
            <a:pPr>
              <a:lnSpc>
                <a:spcPct val="120000"/>
              </a:lnSpc>
            </a:pPr>
            <a:r>
              <a:rPr lang="it-IT" i="1" dirty="0">
                <a:solidFill>
                  <a:srgbClr val="0000FF"/>
                </a:solidFill>
                <a:latin typeface="WorkSans"/>
              </a:rPr>
              <a:t>Questionario Rice </a:t>
            </a:r>
            <a:r>
              <a:rPr lang="it-IT" i="1" dirty="0" err="1">
                <a:solidFill>
                  <a:srgbClr val="0000FF"/>
                </a:solidFill>
                <a:latin typeface="WorkSans"/>
              </a:rPr>
              <a:t>Uniud</a:t>
            </a:r>
            <a:endParaRPr lang="it-IT" i="1" dirty="0">
              <a:solidFill>
                <a:srgbClr val="0000FF"/>
              </a:solidFill>
              <a:latin typeface="WorkSans"/>
            </a:endParaRPr>
          </a:p>
          <a:p>
            <a:endParaRPr lang="fr-FR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FF9F605-8C77-5B03-AAF6-0C0D953F9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86" r="2724" b="1"/>
          <a:stretch>
            <a:fillRect/>
          </a:stretch>
        </p:blipFill>
        <p:spPr>
          <a:xfrm>
            <a:off x="19348078" y="1"/>
            <a:ext cx="4975182" cy="417194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41110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olo presentazione…"/>
          <p:cNvSpPr txBox="1">
            <a:spLocks noGrp="1"/>
          </p:cNvSpPr>
          <p:nvPr>
            <p:ph type="ctrTitle"/>
          </p:nvPr>
        </p:nvSpPr>
        <p:spPr>
          <a:xfrm>
            <a:off x="4038600" y="4159158"/>
            <a:ext cx="19695753" cy="631130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it-IT" sz="6000" dirty="0">
                <a:latin typeface="Work Sans" pitchFamily="2" charset="77"/>
              </a:rPr>
            </a:b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Coordinatrice:</a:t>
            </a:r>
            <a:r>
              <a:rPr lang="it-IT" sz="6000" dirty="0">
                <a:latin typeface="Work Sans" pitchFamily="2" charset="77"/>
              </a:rPr>
              <a:t> prof.ssa Alessandra Ferraro alessandra.ferraro@uniud.it</a:t>
            </a:r>
            <a:br>
              <a:rPr lang="it-IT" sz="6000" dirty="0">
                <a:latin typeface="Work Sans" pitchFamily="2" charset="77"/>
              </a:rPr>
            </a:br>
            <a:br>
              <a:rPr lang="it-IT" sz="6000" dirty="0">
                <a:latin typeface="Work Sans" pitchFamily="2" charset="77"/>
              </a:rPr>
            </a:br>
            <a:r>
              <a:rPr lang="it-IT" sz="6000" dirty="0">
                <a:solidFill>
                  <a:schemeClr val="bg1"/>
                </a:solidFill>
                <a:latin typeface="Work Sans" pitchFamily="2" charset="77"/>
              </a:rPr>
              <a:t>Sito web</a:t>
            </a:r>
            <a:r>
              <a:rPr lang="it-IT" sz="6000" dirty="0">
                <a:latin typeface="Work Sans" pitchFamily="2" charset="77"/>
              </a:rPr>
              <a:t>: </a:t>
            </a:r>
            <a:r>
              <a:rPr lang="it-IT" sz="6000" u="sng" dirty="0">
                <a:latin typeface="Work Sans" pitchFamily="2" charset="77"/>
              </a:rPr>
              <a:t>https://shortlink.uk/1nWa6</a:t>
            </a:r>
            <a:endParaRPr sz="6000" u="sng" dirty="0">
              <a:latin typeface="Work Sans" pitchFamily="2" charset="77"/>
            </a:endParaRPr>
          </a:p>
        </p:txBody>
      </p:sp>
      <p:sp>
        <p:nvSpPr>
          <p:cNvPr id="87" name="Eventuale sottotitolo dalla…"/>
          <p:cNvSpPr txBox="1"/>
          <p:nvPr/>
        </p:nvSpPr>
        <p:spPr>
          <a:xfrm>
            <a:off x="8343863" y="6519722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88" name="Udine, 22 settembre 2023"/>
          <p:cNvSpPr txBox="1"/>
          <p:nvPr/>
        </p:nvSpPr>
        <p:spPr>
          <a:xfrm>
            <a:off x="635000" y="12422716"/>
            <a:ext cx="252312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22</a:t>
            </a:r>
            <a:r>
              <a:rPr dirty="0">
                <a:latin typeface="Work Sans" pitchFamily="2" charset="77"/>
              </a:rPr>
              <a:t> </a:t>
            </a:r>
            <a:r>
              <a:rPr lang="it-IT" dirty="0">
                <a:latin typeface="Work Sans" pitchFamily="2" charset="77"/>
              </a:rPr>
              <a:t>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90" name="Dipartimento di Lingue e Letterature,…"/>
          <p:cNvSpPr txBox="1"/>
          <p:nvPr/>
        </p:nvSpPr>
        <p:spPr>
          <a:xfrm>
            <a:off x="12315825" y="12484778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b="1" dirty="0">
                <a:latin typeface="Work Sans" pitchFamily="2" charset="77"/>
              </a:rPr>
              <a:t>Di</a:t>
            </a:r>
            <a:r>
              <a:rPr lang="it-IT" b="1" dirty="0" err="1">
                <a:latin typeface="Work Sans" pitchFamily="2" charset="77"/>
              </a:rPr>
              <a:t>rezione</a:t>
            </a:r>
            <a:r>
              <a:rPr lang="it-IT" b="1" dirty="0">
                <a:latin typeface="Work Sans" pitchFamily="2" charset="77"/>
              </a:rPr>
              <a:t> RICERCA, BIBLIOTECHE E TERZA MISSIONE</a:t>
            </a:r>
            <a:endParaRPr b="1" dirty="0">
              <a:latin typeface="Work Sans" pitchFamily="2" charset="77"/>
            </a:endParaRPr>
          </a:p>
        </p:txBody>
      </p:sp>
      <p:sp>
        <p:nvSpPr>
          <p:cNvPr id="91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93" name="Linea"/>
          <p:cNvSpPr/>
          <p:nvPr/>
        </p:nvSpPr>
        <p:spPr>
          <a:xfrm>
            <a:off x="12315825" y="12439650"/>
            <a:ext cx="5661806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5778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2D37E-0812-A23E-FE9A-EED380A5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554" y="1659365"/>
            <a:ext cx="14848676" cy="1911392"/>
          </a:xfrm>
        </p:spPr>
        <p:txBody>
          <a:bodyPr>
            <a:normAutofit/>
          </a:bodyPr>
          <a:lstStyle/>
          <a:p>
            <a:r>
              <a:rPr lang="fr-FR" sz="9600" dirty="0" err="1">
                <a:solidFill>
                  <a:schemeClr val="bg1"/>
                </a:solidFill>
              </a:rPr>
              <a:t>Testimonials</a:t>
            </a:r>
            <a:endParaRPr lang="fr-FR" sz="96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AC9A80-11CC-B360-3AFD-CED2EFCBB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9255" y="4584603"/>
            <a:ext cx="11202465" cy="8046720"/>
          </a:xfrm>
        </p:spPr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Dott.ssa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Erika Capovilla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Dottoressa</a:t>
            </a:r>
            <a:r>
              <a:rPr lang="fr-FR" dirty="0">
                <a:solidFill>
                  <a:schemeClr val="bg1"/>
                </a:solidFill>
              </a:rPr>
              <a:t> di ricerca 36° </a:t>
            </a:r>
            <a:r>
              <a:rPr lang="fr-FR" dirty="0" err="1">
                <a:solidFill>
                  <a:schemeClr val="bg1"/>
                </a:solidFill>
              </a:rPr>
              <a:t>ciclo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Assegnista</a:t>
            </a:r>
            <a:r>
              <a:rPr lang="fr-FR" dirty="0">
                <a:solidFill>
                  <a:schemeClr val="bg1"/>
                </a:solidFill>
              </a:rPr>
              <a:t> di ricerca L.R. 34/2015 in </a:t>
            </a:r>
            <a:r>
              <a:rPr lang="fr-FR" dirty="0" err="1">
                <a:solidFill>
                  <a:schemeClr val="bg1"/>
                </a:solidFill>
              </a:rPr>
              <a:t>Letteratura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austriaca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Contrattista</a:t>
            </a:r>
            <a:r>
              <a:rPr lang="fr-FR" dirty="0">
                <a:solidFill>
                  <a:schemeClr val="bg1"/>
                </a:solidFill>
              </a:rPr>
              <a:t> Uniud</a:t>
            </a:r>
          </a:p>
          <a:p>
            <a:endParaRPr lang="fr-FR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6B0F27-0A7E-5356-1202-DE219ABED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7710" y="4575941"/>
            <a:ext cx="10360364" cy="8046720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Dott. </a:t>
            </a:r>
            <a:r>
              <a:rPr lang="fr-FR" b="1" dirty="0">
                <a:solidFill>
                  <a:schemeClr val="bg1"/>
                </a:solidFill>
              </a:rPr>
              <a:t>Alessandro Pontelli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Dottorando</a:t>
            </a:r>
            <a:r>
              <a:rPr lang="fr-FR" dirty="0">
                <a:solidFill>
                  <a:schemeClr val="bg1"/>
                </a:solidFill>
              </a:rPr>
              <a:t> 40° </a:t>
            </a:r>
            <a:r>
              <a:rPr lang="fr-FR" dirty="0" err="1">
                <a:solidFill>
                  <a:schemeClr val="bg1"/>
                </a:solidFill>
              </a:rPr>
              <a:t>ciclo</a:t>
            </a:r>
            <a:r>
              <a:rPr lang="fr-FR" dirty="0">
                <a:solidFill>
                  <a:schemeClr val="bg1"/>
                </a:solidFill>
              </a:rPr>
              <a:t> in </a:t>
            </a:r>
            <a:r>
              <a:rPr lang="fr-FR" dirty="0" err="1">
                <a:solidFill>
                  <a:schemeClr val="bg1"/>
                </a:solidFill>
              </a:rPr>
              <a:t>Letteratura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francese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49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olo sezione…"/>
          <p:cNvSpPr txBox="1"/>
          <p:nvPr/>
        </p:nvSpPr>
        <p:spPr>
          <a:xfrm>
            <a:off x="8163820" y="2927747"/>
            <a:ext cx="15999375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ts val="8800"/>
              </a:lnSpc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endParaRPr b="1" dirty="0">
              <a:latin typeface="Work Sans" pitchFamily="2" charset="77"/>
            </a:endParaRPr>
          </a:p>
        </p:txBody>
      </p:sp>
      <p:sp>
        <p:nvSpPr>
          <p:cNvPr id="160" name="Eventuale sottotitolo dalla…"/>
          <p:cNvSpPr txBox="1"/>
          <p:nvPr/>
        </p:nvSpPr>
        <p:spPr>
          <a:xfrm>
            <a:off x="8343863" y="5385189"/>
            <a:ext cx="1539049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ts val="5400"/>
              </a:lnSpc>
              <a:defRPr sz="5100">
                <a:solidFill>
                  <a:srgbClr val="B3B6B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latin typeface="Work Sans Medium" pitchFamily="2" charset="77"/>
            </a:endParaRPr>
          </a:p>
        </p:txBody>
      </p:sp>
      <p:sp>
        <p:nvSpPr>
          <p:cNvPr id="161" name="Udine, 22 settembre 2023"/>
          <p:cNvSpPr txBox="1"/>
          <p:nvPr/>
        </p:nvSpPr>
        <p:spPr>
          <a:xfrm>
            <a:off x="635000" y="12422716"/>
            <a:ext cx="246381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r>
              <a:rPr dirty="0">
                <a:latin typeface="Work Sans" pitchFamily="2" charset="77"/>
              </a:rPr>
              <a:t>Udine, </a:t>
            </a:r>
            <a:r>
              <a:rPr lang="it-IT" dirty="0">
                <a:latin typeface="Work Sans" pitchFamily="2" charset="77"/>
              </a:rPr>
              <a:t>22</a:t>
            </a:r>
            <a:r>
              <a:rPr dirty="0">
                <a:latin typeface="Work Sans" pitchFamily="2" charset="77"/>
              </a:rPr>
              <a:t> </a:t>
            </a:r>
            <a:r>
              <a:rPr lang="it-IT" dirty="0">
                <a:latin typeface="Work Sans" pitchFamily="2" charset="77"/>
              </a:rPr>
              <a:t>APRILE </a:t>
            </a:r>
            <a:r>
              <a:rPr dirty="0">
                <a:latin typeface="Work Sans" pitchFamily="2" charset="77"/>
              </a:rPr>
              <a:t>202</a:t>
            </a:r>
            <a:r>
              <a:rPr lang="it-IT" dirty="0">
                <a:latin typeface="Work Sans" pitchFamily="2" charset="77"/>
              </a:rPr>
              <a:t>6</a:t>
            </a:r>
            <a:endParaRPr dirty="0">
              <a:latin typeface="Work Sans" pitchFamily="2" charset="77"/>
            </a:endParaRPr>
          </a:p>
        </p:txBody>
      </p:sp>
      <p:sp>
        <p:nvSpPr>
          <p:cNvPr id="162" name="Prof. Mario Rossi"/>
          <p:cNvSpPr txBox="1"/>
          <p:nvPr/>
        </p:nvSpPr>
        <p:spPr>
          <a:xfrm>
            <a:off x="8390466" y="12422716"/>
            <a:ext cx="102657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163" name="Dipartimento di Lingue e Letterature,…"/>
          <p:cNvSpPr txBox="1"/>
          <p:nvPr/>
        </p:nvSpPr>
        <p:spPr>
          <a:xfrm>
            <a:off x="12259733" y="12422716"/>
            <a:ext cx="5661806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825500">
              <a:lnSpc>
                <a:spcPts val="1900"/>
              </a:lnSpc>
              <a:defRPr sz="16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pPr>
            <a:r>
              <a:rPr lang="it-IT" b="1">
                <a:latin typeface="Work Sans" pitchFamily="2" charset="77"/>
              </a:rPr>
              <a:t>Direzione RICERCA, BIBLIOTECHE E TERZA MISSIONE</a:t>
            </a:r>
            <a:endParaRPr lang="it-IT" b="1" dirty="0">
              <a:latin typeface="Work Sans" pitchFamily="2" charset="77"/>
            </a:endParaRPr>
          </a:p>
        </p:txBody>
      </p:sp>
      <p:sp>
        <p:nvSpPr>
          <p:cNvPr id="164" name="Linea"/>
          <p:cNvSpPr/>
          <p:nvPr/>
        </p:nvSpPr>
        <p:spPr>
          <a:xfrm>
            <a:off x="688975" y="12439650"/>
            <a:ext cx="2856027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Linea"/>
          <p:cNvSpPr/>
          <p:nvPr/>
        </p:nvSpPr>
        <p:spPr>
          <a:xfrm flipV="1">
            <a:off x="12315825" y="12439650"/>
            <a:ext cx="5462221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" name="1"/>
          <p:cNvSpPr txBox="1"/>
          <p:nvPr/>
        </p:nvSpPr>
        <p:spPr>
          <a:xfrm>
            <a:off x="6908272" y="1711105"/>
            <a:ext cx="102656" cy="350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100" b="1">
                <a:solidFill>
                  <a:srgbClr val="FFFFFF"/>
                </a:solidFill>
                <a:latin typeface="+mn-lt"/>
                <a:ea typeface="+mn-ea"/>
                <a:cs typeface="+mn-cs"/>
                <a:sym typeface="WorkSans-Bold"/>
              </a:defRPr>
            </a:lvl1pPr>
          </a:lstStyle>
          <a:p>
            <a:endParaRPr dirty="0">
              <a:latin typeface="Work Sans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4B7912-E812-4C3C-B82B-5FED8BF739EF}"/>
              </a:ext>
            </a:extLst>
          </p:cNvPr>
          <p:cNvSpPr txBox="1"/>
          <p:nvPr/>
        </p:nvSpPr>
        <p:spPr>
          <a:xfrm>
            <a:off x="6695620" y="9488221"/>
            <a:ext cx="16696008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" pitchFamily="2" charset="0"/>
                <a:sym typeface="Helvetica Neue"/>
              </a:rPr>
              <a:t>Per ulteriori informazioni sulle procedure di ammissione contattare: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" pitchFamily="2" charset="0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" pitchFamily="2" charset="0"/>
                <a:sym typeface="Helvetica Neue"/>
              </a:rPr>
              <a:t>Direzione ricerca, biblioteche e terza missione - Ufficio formazione per la ricerca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>
                <a:solidFill>
                  <a:schemeClr val="bg1"/>
                </a:solidFill>
                <a:latin typeface="Work Sans" pitchFamily="2" charset="0"/>
              </a:rPr>
              <a:t>dottorato.rice@uniud.it</a:t>
            </a: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" pitchFamily="2" charset="0"/>
                <a:sym typeface="Helvetica Neue"/>
              </a:rPr>
              <a:t> </a:t>
            </a:r>
          </a:p>
        </p:txBody>
      </p:sp>
      <p:sp>
        <p:nvSpPr>
          <p:cNvPr id="13" name="Titolo presentazione…">
            <a:extLst>
              <a:ext uri="{FF2B5EF4-FFF2-40B4-BE49-F238E27FC236}">
                <a16:creationId xmlns:a16="http://schemas.microsoft.com/office/drawing/2014/main" id="{F04DF812-8E71-4AD2-BCCC-1D44F0775F71}"/>
              </a:ext>
            </a:extLst>
          </p:cNvPr>
          <p:cNvSpPr txBox="1">
            <a:spLocks/>
          </p:cNvSpPr>
          <p:nvPr/>
        </p:nvSpPr>
        <p:spPr>
          <a:xfrm>
            <a:off x="6695620" y="2778056"/>
            <a:ext cx="17401613" cy="6311305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1pPr>
            <a:lvl2pPr marL="0" marR="0" indent="457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2pPr>
            <a:lvl3pPr marL="0" marR="0" indent="914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3pPr>
            <a:lvl4pPr marL="0" marR="0" indent="1371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4pPr>
            <a:lvl5pPr marL="0" marR="0" indent="18288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5pPr>
            <a:lvl6pPr marL="0" marR="0" indent="22860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6pPr>
            <a:lvl7pPr marL="0" marR="0" indent="27432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7pPr>
            <a:lvl8pPr marL="0" marR="0" indent="32004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8pPr>
            <a:lvl9pPr marL="0" marR="0" indent="3657600" algn="l" defTabSz="2438338" rtl="0" latinLnBrk="0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WorkSans-Bold"/>
              </a:defRPr>
            </a:lvl9pPr>
          </a:lstStyle>
          <a:p>
            <a:pPr hangingPunct="1"/>
            <a:r>
              <a:rPr lang="it-IT" sz="6000" dirty="0">
                <a:latin typeface="Work Sans" pitchFamily="2" charset="77"/>
              </a:rPr>
              <a:t>Il bando per l’ammissione al corso di dottorato è disponibile al sito:</a:t>
            </a:r>
          </a:p>
          <a:p>
            <a:pPr hangingPunct="1"/>
            <a:br>
              <a:rPr lang="it-IT" sz="6000" dirty="0">
                <a:latin typeface="Work Sans" pitchFamily="2" charset="77"/>
              </a:rPr>
            </a:br>
            <a:r>
              <a:rPr lang="it-IT" sz="6000" u="sng" dirty="0">
                <a:latin typeface="Work Sans" pitchFamily="2" charset="77"/>
              </a:rPr>
              <a:t>https://shortlink.uk/1nW8P</a:t>
            </a:r>
          </a:p>
          <a:p>
            <a:pPr hangingPunct="1"/>
            <a:br>
              <a:rPr lang="it-IT" sz="6000" dirty="0">
                <a:latin typeface="Work Sans" pitchFamily="2" charset="77"/>
              </a:rPr>
            </a:br>
            <a:endParaRPr lang="it-IT" sz="6000" dirty="0">
              <a:latin typeface="Work Sans" pitchFamily="2" charset="77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F9FAE-0999-FFB7-4E41-E4070FBC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3359282"/>
            <a:ext cx="8343900" cy="6311305"/>
          </a:xfrm>
        </p:spPr>
        <p:txBody>
          <a:bodyPr anchor="ctr">
            <a:normAutofit/>
          </a:bodyPr>
          <a:lstStyle/>
          <a:p>
            <a:r>
              <a:rPr lang="it-IT" sz="8000" dirty="0">
                <a:solidFill>
                  <a:srgbClr val="0000FF"/>
                </a:solidFill>
                <a:latin typeface="Work Sans" pitchFamily="2" charset="0"/>
              </a:rPr>
              <a:t>PERCHÉ SCEGLIERE QUESTO DOTTORATO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F674C75-6F71-930D-F321-9C11FEEF6A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6340583"/>
              </p:ext>
            </p:extLst>
          </p:nvPr>
        </p:nvGraphicFramePr>
        <p:xfrm>
          <a:off x="10788650" y="1279525"/>
          <a:ext cx="13595350" cy="1129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2386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8CF47F5-25FC-4211-1E24-6D830311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45" r="10988"/>
          <a:stretch>
            <a:fillRect/>
          </a:stretch>
        </p:blipFill>
        <p:spPr>
          <a:xfrm>
            <a:off x="-2" y="2819400"/>
            <a:ext cx="10820396" cy="108966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69761DB-9698-04F8-6AD2-3B649B63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7791" y="1146241"/>
            <a:ext cx="15329833" cy="6311305"/>
          </a:xfrm>
        </p:spPr>
        <p:txBody>
          <a:bodyPr>
            <a:normAutofit/>
          </a:bodyPr>
          <a:lstStyle/>
          <a:p>
            <a:pPr algn="ctr"/>
            <a:r>
              <a:rPr lang="it-IT" sz="8000" dirty="0">
                <a:solidFill>
                  <a:srgbClr val="0000FF"/>
                </a:solidFill>
                <a:latin typeface="Work Sans" pitchFamily="2" charset="0"/>
              </a:rPr>
              <a:t>IDENTITÀ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8AE037-BAA1-9F2A-4F06-529DE89330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242925" y="4654550"/>
            <a:ext cx="11141075" cy="6994525"/>
          </a:xfrm>
        </p:spPr>
        <p:txBody>
          <a:bodyPr anchor="ctr">
            <a:normAutofit/>
          </a:bodyPr>
          <a:lstStyle/>
          <a:p>
            <a:pPr algn="ctr" rtl="0">
              <a:buFont typeface="Arial" panose="020B0604020202020204" pitchFamily="34" charset="0"/>
              <a:buChar char="•"/>
            </a:pPr>
            <a:r>
              <a:rPr lang="it-IT" sz="5400" dirty="0">
                <a:solidFill>
                  <a:srgbClr val="0000FF"/>
                </a:solidFill>
                <a:latin typeface="WorkSans "/>
              </a:rPr>
              <a:t>Dottorato triennale nell’area delle scienze umane.</a:t>
            </a:r>
          </a:p>
          <a:p>
            <a:pPr algn="ctr" rtl="0">
              <a:buFont typeface="Arial" panose="020B0604020202020204" pitchFamily="34" charset="0"/>
              <a:buChar char="•"/>
            </a:pPr>
            <a:endParaRPr lang="it-IT" sz="5400" dirty="0">
              <a:solidFill>
                <a:srgbClr val="0000FF"/>
              </a:solidFill>
              <a:latin typeface="WorkSans "/>
            </a:endParaRP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it-IT" sz="5400" dirty="0">
                <a:solidFill>
                  <a:srgbClr val="0000FF"/>
                </a:solidFill>
                <a:latin typeface="WorkSans "/>
              </a:rPr>
              <a:t>Formazione avanzata negli studi linguistici e letterari.</a:t>
            </a:r>
          </a:p>
          <a:p>
            <a:pPr algn="ctr" rtl="0">
              <a:buFont typeface="Arial" panose="020B0604020202020204" pitchFamily="34" charset="0"/>
              <a:buChar char="•"/>
            </a:pPr>
            <a:endParaRPr lang="it-IT" sz="5400" dirty="0">
              <a:solidFill>
                <a:srgbClr val="0000FF"/>
              </a:solidFill>
              <a:latin typeface="WorkSans "/>
            </a:endParaRPr>
          </a:p>
          <a:p>
            <a:pPr algn="ctr" rtl="0">
              <a:buFont typeface="Arial" panose="020B0604020202020204" pitchFamily="34" charset="0"/>
              <a:buChar char="•"/>
            </a:pPr>
            <a:r>
              <a:rPr lang="it-IT" sz="5400" dirty="0">
                <a:solidFill>
                  <a:srgbClr val="0000FF"/>
                </a:solidFill>
                <a:latin typeface="WorkSans "/>
              </a:rPr>
              <a:t>Approccio </a:t>
            </a:r>
            <a:r>
              <a:rPr lang="it-IT" sz="5400" b="1" dirty="0">
                <a:solidFill>
                  <a:srgbClr val="0000FF"/>
                </a:solidFill>
                <a:latin typeface="WorkSans "/>
              </a:rPr>
              <a:t>interdisciplinare, interculturale e plurilingue.</a:t>
            </a:r>
            <a:endParaRPr lang="it-IT" sz="5400" dirty="0">
              <a:solidFill>
                <a:srgbClr val="0000FF"/>
              </a:solidFill>
              <a:latin typeface="WorkSans "/>
            </a:endParaRP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9883722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91AEA62-B636-7D07-BDF8-5A0822AC96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t="15730"/>
          <a:stretch>
            <a:fillRect/>
          </a:stretch>
        </p:blipFill>
        <p:spPr>
          <a:xfrm>
            <a:off x="0" y="20"/>
            <a:ext cx="24383958" cy="137159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BE6425A-7FF2-FD4F-515A-CCD6C9B8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733" y="2346391"/>
            <a:ext cx="15329833" cy="6311305"/>
          </a:xfrm>
        </p:spPr>
        <p:txBody>
          <a:bodyPr>
            <a:normAutofit/>
          </a:bodyPr>
          <a:lstStyle/>
          <a:p>
            <a:pPr algn="ctr"/>
            <a:r>
              <a:rPr lang="it-IT" sz="8000" dirty="0">
                <a:solidFill>
                  <a:srgbClr val="0000FF"/>
                </a:solidFill>
                <a:latin typeface="Work Sans" pitchFamily="2" charset="0"/>
              </a:rPr>
              <a:t>STRUTTURA DEL CORSO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3C04B5-B20F-4055-B49D-DA7B947529DD}"/>
              </a:ext>
            </a:extLst>
          </p:cNvPr>
          <p:cNvSpPr txBox="1"/>
          <p:nvPr/>
        </p:nvSpPr>
        <p:spPr>
          <a:xfrm>
            <a:off x="595437" y="4656999"/>
            <a:ext cx="7560296" cy="41344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defTabSz="1828800" hangingPunct="1">
              <a:spcBef>
                <a:spcPts val="2400"/>
              </a:spcBef>
              <a:spcAft>
                <a:spcPts val="400"/>
              </a:spcAft>
              <a:buClr>
                <a:srgbClr val="0000FF"/>
              </a:buClr>
              <a:buSzPct val="100000"/>
              <a:defRPr/>
            </a:pPr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  <a:sym typeface="WorkSans-Bold"/>
              </a:rPr>
              <a:t>2 CURRICULA</a:t>
            </a:r>
          </a:p>
          <a:p>
            <a:pPr marL="685800" indent="-685800" defTabSz="1828800" hangingPunct="1">
              <a:spcBef>
                <a:spcPts val="24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  <a:sym typeface="WorkSans-Bold"/>
              </a:rPr>
              <a:t> LETTERARIO</a:t>
            </a:r>
          </a:p>
          <a:p>
            <a:pPr marL="685800" indent="-685800" defTabSz="1828800" hangingPunct="1">
              <a:spcBef>
                <a:spcPts val="2400"/>
              </a:spcBef>
              <a:spcAft>
                <a:spcPts val="400"/>
              </a:spcAft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  <a:sym typeface="WorkSans-Bold"/>
              </a:rPr>
              <a:t>LINGUISTICO-FILOLOGICO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FF4621-B6DA-3DAA-3B8A-3D984B78B0EE}"/>
              </a:ext>
            </a:extLst>
          </p:cNvPr>
          <p:cNvSpPr txBox="1"/>
          <p:nvPr/>
        </p:nvSpPr>
        <p:spPr>
          <a:xfrm>
            <a:off x="8481393" y="4677915"/>
            <a:ext cx="7962412" cy="261610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828800" hangingPunct="1">
              <a:spcBef>
                <a:spcPts val="2400"/>
              </a:spcBef>
              <a:spcAft>
                <a:spcPts val="400"/>
              </a:spcAft>
              <a:buClr>
                <a:srgbClr val="E48312"/>
              </a:buClr>
              <a:buSzPct val="100000"/>
              <a:defRPr/>
            </a:pPr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</a:rPr>
              <a:t>3 BORSE DI DOTTORATO</a:t>
            </a:r>
            <a:br>
              <a:rPr lang="it-IT" sz="5600" kern="1200" dirty="0">
                <a:solidFill>
                  <a:srgbClr val="000000"/>
                </a:solidFill>
                <a:latin typeface="Amasis MT Pro Medium" panose="02040604050005020304" pitchFamily="18" charset="0"/>
                <a:ea typeface="+mn-ea"/>
                <a:cs typeface="+mn-cs"/>
              </a:rPr>
            </a:br>
            <a:endParaRPr lang="it-IT" sz="5600" kern="1200" dirty="0">
              <a:solidFill>
                <a:srgbClr val="000000"/>
              </a:solidFill>
              <a:latin typeface="Amasis MT Pro Medium" panose="02040604050005020304" pitchFamily="18" charset="0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4FF80C-6700-BF94-FA3F-05C690E1476D}"/>
              </a:ext>
            </a:extLst>
          </p:cNvPr>
          <p:cNvSpPr txBox="1"/>
          <p:nvPr/>
        </p:nvSpPr>
        <p:spPr>
          <a:xfrm>
            <a:off x="16786150" y="4677915"/>
            <a:ext cx="7148612" cy="424731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defTabSz="1828800" hangingPunct="1">
              <a:spcBef>
                <a:spcPts val="2400"/>
              </a:spcBef>
              <a:spcAft>
                <a:spcPts val="400"/>
              </a:spcAft>
              <a:buClr>
                <a:srgbClr val="E48312"/>
              </a:buClr>
              <a:buSzPct val="100000"/>
              <a:defRPr/>
            </a:pPr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</a:rPr>
              <a:t>PERCORSO FORMATIVO INTEGRATO TRA RICERCA E DIDATTICA</a:t>
            </a:r>
          </a:p>
        </p:txBody>
      </p:sp>
    </p:spTree>
    <p:extLst>
      <p:ext uri="{BB962C8B-B14F-4D97-AF65-F5344CB8AC3E}">
        <p14:creationId xmlns:p14="http://schemas.microsoft.com/office/powerpoint/2010/main" val="13039227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A75B9-5CA6-93C1-C086-F602CD4B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250" y="3891061"/>
            <a:ext cx="9772649" cy="5540309"/>
          </a:xfrm>
        </p:spPr>
        <p:txBody>
          <a:bodyPr anchor="ctr">
            <a:normAutofit fontScale="90000"/>
          </a:bodyPr>
          <a:lstStyle/>
          <a:p>
            <a:pPr marL="457200" indent="-457200" algn="ctr" defTabSz="1828800" fontAlgn="base">
              <a:lnSpc>
                <a:spcPct val="100000"/>
              </a:lnSpc>
              <a:spcBef>
                <a:spcPts val="2000"/>
              </a:spcBef>
              <a:defRPr/>
            </a:pPr>
            <a:r>
              <a:rPr lang="it-IT" sz="8600" kern="1200" spc="0" dirty="0">
                <a:solidFill>
                  <a:srgbClr val="0000FF"/>
                </a:solidFill>
                <a:latin typeface="Work Sans" pitchFamily="2" charset="0"/>
              </a:rPr>
              <a:t>CURRICULUM LETTERARIO</a:t>
            </a:r>
            <a:br>
              <a:rPr lang="it-IT" sz="8000" kern="1200" spc="0" dirty="0">
                <a:latin typeface="Amasis MT Pro Medium" panose="02040604050005020304" pitchFamily="18" charset="0"/>
              </a:rPr>
            </a:br>
            <a:br>
              <a:rPr lang="it-IT" sz="8000" kern="1200" spc="0" dirty="0">
                <a:latin typeface="Amasis MT Pro Medium" panose="02040604050005020304" pitchFamily="18" charset="0"/>
              </a:rPr>
            </a:br>
            <a:br>
              <a:rPr lang="it-IT" sz="7200" b="0" kern="1200" spc="0" dirty="0">
                <a:latin typeface="Amasis MT Pro Medium" panose="02040604050005020304" pitchFamily="18" charset="0"/>
              </a:rPr>
            </a:br>
            <a:endParaRPr lang="it-IT" sz="7200" dirty="0">
              <a:latin typeface="Amasis MT Pro Medium" panose="020406040500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F4216-CC92-26AE-53DB-AAE55AAEE1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15399" y="3390900"/>
            <a:ext cx="15468601" cy="9086850"/>
          </a:xfrm>
        </p:spPr>
        <p:txBody>
          <a:bodyPr anchor="ctr">
            <a:normAutofit/>
          </a:bodyPr>
          <a:lstStyle/>
          <a:p>
            <a:pPr fontAlgn="base"/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Letterature inglese e anglofone </a:t>
            </a:r>
          </a:p>
          <a:p>
            <a:pPr fontAlgn="base"/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Letteratura italiana </a:t>
            </a:r>
          </a:p>
          <a:p>
            <a:pPr fontAlgn="base"/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Letterature francese e francofone Letterature ispano-americane </a:t>
            </a:r>
          </a:p>
          <a:p>
            <a:pPr fontAlgn="base"/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Letteratura spagnola </a:t>
            </a:r>
          </a:p>
          <a:p>
            <a:pPr fontAlgn="base"/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Letterature russa e serbo-croata </a:t>
            </a:r>
          </a:p>
          <a:p>
            <a:pPr fontAlgn="base"/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Letteratura tedesca e austriaca</a:t>
            </a:r>
          </a:p>
        </p:txBody>
      </p:sp>
    </p:spTree>
    <p:extLst>
      <p:ext uri="{BB962C8B-B14F-4D97-AF65-F5344CB8AC3E}">
        <p14:creationId xmlns:p14="http://schemas.microsoft.com/office/powerpoint/2010/main" val="16575109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9102A-130E-259B-99CE-7C59A026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3702347"/>
            <a:ext cx="7124700" cy="63113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7700" dirty="0">
                <a:solidFill>
                  <a:srgbClr val="0000FF"/>
                </a:solidFill>
                <a:latin typeface="WorkSans "/>
              </a:rPr>
              <a:t>CURRICULUM LINGUISTICO-FILOLOGICO</a:t>
            </a:r>
            <a:br>
              <a:rPr lang="it-IT" sz="8800" dirty="0">
                <a:solidFill>
                  <a:schemeClr val="bg1"/>
                </a:solidFill>
                <a:latin typeface="Amasis MT Pro Medium" panose="02040604050005020304" pitchFamily="18" charset="0"/>
              </a:rPr>
            </a:br>
            <a:br>
              <a:rPr lang="it-IT" sz="8800" dirty="0">
                <a:solidFill>
                  <a:schemeClr val="bg1"/>
                </a:solidFill>
                <a:latin typeface="Amasis MT Pro Medium" panose="02040604050005020304" pitchFamily="18" charset="0"/>
              </a:rPr>
            </a:br>
            <a:endParaRPr lang="it-IT" sz="8800" dirty="0">
              <a:solidFill>
                <a:schemeClr val="bg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380666-1AF0-9B29-D25B-1DE123DD96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58350" y="4883282"/>
            <a:ext cx="14573249" cy="7689850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Filologia e linguistica germanica </a:t>
            </a:r>
          </a:p>
          <a:p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Filologia e linguistica romanza </a:t>
            </a:r>
          </a:p>
          <a:p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Filologia e linguistica slava </a:t>
            </a:r>
          </a:p>
          <a:p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Glottologia e linguistica </a:t>
            </a:r>
          </a:p>
          <a:p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Lingua, traduzione e linguistica inglese Lingua, traduzione e linguistica francese Linguistica italiana </a:t>
            </a:r>
          </a:p>
          <a:p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Lingua, traduzione e linguistica tedesca</a:t>
            </a:r>
          </a:p>
        </p:txBody>
      </p:sp>
    </p:spTree>
    <p:extLst>
      <p:ext uri="{BB962C8B-B14F-4D97-AF65-F5344CB8AC3E}">
        <p14:creationId xmlns:p14="http://schemas.microsoft.com/office/powerpoint/2010/main" val="5250277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B7A13-1F0D-E005-01DC-29215A7D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78" y="4500629"/>
            <a:ext cx="6656259" cy="6311305"/>
          </a:xfrm>
        </p:spPr>
        <p:txBody>
          <a:bodyPr>
            <a:noAutofit/>
          </a:bodyPr>
          <a:lstStyle/>
          <a:p>
            <a:pPr algn="ctr"/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IL VALORE AGGIUNTO DEL DOTTORATO </a:t>
            </a:r>
            <a:br>
              <a:rPr lang="it-IT" sz="5400" dirty="0">
                <a:latin typeface="Work Sans" pitchFamily="2" charset="0"/>
              </a:rPr>
            </a:br>
            <a:r>
              <a:rPr lang="it-IT" sz="5400" b="0" dirty="0">
                <a:solidFill>
                  <a:srgbClr val="0000FF"/>
                </a:solidFill>
                <a:latin typeface="Work Sans" pitchFamily="2" charset="0"/>
              </a:rPr>
              <a:t>UN’ESPERIENZA DI RICERCA ATTIVA E CONDIVISA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C4C364-F966-BD3A-7C90-38B4417993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37491" y="1060422"/>
            <a:ext cx="14932025" cy="3290888"/>
          </a:xfrm>
        </p:spPr>
        <p:txBody>
          <a:bodyPr anchor="ctr">
            <a:normAutofit fontScale="70000" lnSpcReduction="20000"/>
          </a:bodyPr>
          <a:lstStyle/>
          <a:p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  <a:sym typeface="WorkSans-Bold"/>
              </a:rPr>
              <a:t>Formazione metodologica avanzata</a:t>
            </a:r>
          </a:p>
          <a:p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  <a:sym typeface="WorkSans-Bold"/>
              </a:rPr>
              <a:t>Confronto continuo con docenti ed esperti internazionali</a:t>
            </a:r>
          </a:p>
          <a:p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  <a:sym typeface="WorkSans-Bold"/>
              </a:rPr>
              <a:t>Partecipazione a seminari, convegni e giornate dottorali</a:t>
            </a:r>
          </a:p>
          <a:p>
            <a:r>
              <a:rPr lang="it-IT" sz="5400" spc="-170" dirty="0">
                <a:solidFill>
                  <a:srgbClr val="0000FF"/>
                </a:solidFill>
                <a:latin typeface="Work Sans" pitchFamily="2" charset="0"/>
                <a:ea typeface="+mn-ea"/>
                <a:cs typeface="+mn-cs"/>
                <a:sym typeface="WorkSans-Bold"/>
              </a:rPr>
              <a:t>Opportunità concrete di presentazione e pubblicazione della ricerca</a:t>
            </a:r>
          </a:p>
          <a:p>
            <a:endParaRPr lang="it-IT" sz="3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DEB3D4-1259-3B9A-39D8-76044A95B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158" y="4351310"/>
            <a:ext cx="5848272" cy="8208104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242C41-895E-34C8-9029-DE3FF6AE3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4" y="4351310"/>
            <a:ext cx="5868792" cy="8208104"/>
          </a:xfrm>
          <a:prstGeom prst="rect">
            <a:avLst/>
          </a:prstGeom>
          <a:ln w="2286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33277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C85F6C-4135-8B11-6B8A-5E3B498B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595" y="2346391"/>
            <a:ext cx="17239429" cy="6311305"/>
          </a:xfrm>
        </p:spPr>
        <p:txBody>
          <a:bodyPr>
            <a:normAutofit/>
          </a:bodyPr>
          <a:lstStyle/>
          <a:p>
            <a:r>
              <a:rPr lang="fr-FR" sz="7700" b="0" dirty="0" err="1">
                <a:solidFill>
                  <a:srgbClr val="0000FF"/>
                </a:solidFill>
                <a:latin typeface="WorkSans"/>
              </a:rPr>
              <a:t>Pubblicazione</a:t>
            </a:r>
            <a:r>
              <a:rPr lang="fr-FR" sz="7700" b="0" dirty="0">
                <a:solidFill>
                  <a:srgbClr val="0000FF"/>
                </a:solidFill>
                <a:latin typeface="WorkSans"/>
              </a:rPr>
              <a:t> a cura dei </a:t>
            </a:r>
            <a:r>
              <a:rPr lang="fr-FR" sz="7700" b="0" dirty="0" err="1">
                <a:solidFill>
                  <a:srgbClr val="0000FF"/>
                </a:solidFill>
                <a:latin typeface="WorkSans"/>
              </a:rPr>
              <a:t>dottori</a:t>
            </a:r>
            <a:r>
              <a:rPr lang="fr-FR" sz="7700" b="0" dirty="0">
                <a:solidFill>
                  <a:srgbClr val="0000FF"/>
                </a:solidFill>
                <a:latin typeface="WorkSans"/>
              </a:rPr>
              <a:t> </a:t>
            </a:r>
            <a:r>
              <a:rPr lang="fr-FR" sz="7700" b="0" dirty="0" err="1">
                <a:solidFill>
                  <a:srgbClr val="0000FF"/>
                </a:solidFill>
                <a:latin typeface="WorkSans"/>
              </a:rPr>
              <a:t>del</a:t>
            </a:r>
            <a:r>
              <a:rPr lang="fr-FR" sz="7700" b="0" dirty="0">
                <a:solidFill>
                  <a:srgbClr val="0000FF"/>
                </a:solidFill>
                <a:latin typeface="WorkSans"/>
              </a:rPr>
              <a:t> 36° </a:t>
            </a:r>
            <a:r>
              <a:rPr lang="fr-FR" sz="7700" b="0" dirty="0" err="1">
                <a:solidFill>
                  <a:srgbClr val="0000FF"/>
                </a:solidFill>
                <a:latin typeface="WorkSans"/>
              </a:rPr>
              <a:t>ciclo</a:t>
            </a:r>
            <a:endParaRPr lang="fr-FR" sz="7700" b="0" dirty="0">
              <a:solidFill>
                <a:srgbClr val="0000FF"/>
              </a:solidFill>
              <a:latin typeface="WorkSan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5F09E5-877F-E3CA-6620-8230CB98DB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46" y="4912783"/>
            <a:ext cx="4869547" cy="6804025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D51D640-3840-199F-3EDC-7A4C693A1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403" y="4912783"/>
            <a:ext cx="4869547" cy="680402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37853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C05AD-02FC-B120-269A-5A52D035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691" y="2737511"/>
            <a:ext cx="15329833" cy="6311305"/>
          </a:xfrm>
        </p:spPr>
        <p:txBody>
          <a:bodyPr>
            <a:normAutofit/>
          </a:bodyPr>
          <a:lstStyle/>
          <a:p>
            <a:pPr algn="ctr"/>
            <a:r>
              <a:rPr lang="it-IT" sz="7700" spc="-80" dirty="0">
                <a:ln w="22225">
                  <a:solidFill>
                    <a:srgbClr val="FFFFFF"/>
                  </a:solidFill>
                </a:ln>
                <a:solidFill>
                  <a:srgbClr val="0000FF"/>
                </a:solidFill>
                <a:latin typeface="Work Sans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INTERNAZIONALIZZAZIONE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BCEBBE-D469-1919-0072-4B83250307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22963" y="8263196"/>
            <a:ext cx="16898937" cy="4708525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 Mobilità di ricerca in Italia e all’estero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 Co-tutele e co-supervisioni internazionali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 Collaborazioni con università europee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5400" dirty="0">
                <a:solidFill>
                  <a:srgbClr val="0000FF"/>
                </a:solidFill>
                <a:latin typeface="Work Sans" pitchFamily="2" charset="0"/>
              </a:rPr>
              <a:t> Inserimento in reti di ricerca internazionali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8F522D-698D-D27A-9A09-872317BB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44" t="2500" r="53519" b="47917"/>
          <a:stretch>
            <a:fillRect/>
          </a:stretch>
        </p:blipFill>
        <p:spPr>
          <a:xfrm>
            <a:off x="2362097" y="5059611"/>
            <a:ext cx="4157290" cy="37149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DE703DC-8DCB-0CC7-A693-5357C991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870" t="5833" r="12778" b="51389"/>
          <a:stretch>
            <a:fillRect/>
          </a:stretch>
        </p:blipFill>
        <p:spPr>
          <a:xfrm>
            <a:off x="7485063" y="4941393"/>
            <a:ext cx="3940300" cy="383321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43B69BC-EB8E-6F98-36F5-B3335C2A8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93" t="54096" r="54907"/>
          <a:stretch>
            <a:fillRect/>
          </a:stretch>
        </p:blipFill>
        <p:spPr>
          <a:xfrm>
            <a:off x="12947296" y="4941393"/>
            <a:ext cx="3960520" cy="373397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4605752-5008-4DEE-1AD4-1B5DC210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941" t="52985" r="9973" b="3611"/>
          <a:stretch>
            <a:fillRect/>
          </a:stretch>
        </p:blipFill>
        <p:spPr>
          <a:xfrm>
            <a:off x="18490430" y="5044843"/>
            <a:ext cx="4495568" cy="37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856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WorkSans-Bold"/>
        <a:ea typeface="WorkSans-Bold"/>
        <a:cs typeface="WorkSans-Bold"/>
      </a:majorFont>
      <a:minorFont>
        <a:latin typeface="WorkSans-Bold"/>
        <a:ea typeface="WorkSans-Bold"/>
        <a:cs typeface="WorkSans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529</Words>
  <Application>Microsoft Office PowerPoint</Application>
  <PresentationFormat>Personalizzato</PresentationFormat>
  <Paragraphs>86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7" baseType="lpstr">
      <vt:lpstr>Amasis MT Pro Medium</vt:lpstr>
      <vt:lpstr>Arial</vt:lpstr>
      <vt:lpstr>Helvetica</vt:lpstr>
      <vt:lpstr>Helvetica Neue</vt:lpstr>
      <vt:lpstr>Wingdings</vt:lpstr>
      <vt:lpstr>Work Sans</vt:lpstr>
      <vt:lpstr>Work Sans Medium</vt:lpstr>
      <vt:lpstr>WorkSans</vt:lpstr>
      <vt:lpstr>WorkSans </vt:lpstr>
      <vt:lpstr>WorkSans-Bold</vt:lpstr>
      <vt:lpstr>WorkSnas</vt:lpstr>
      <vt:lpstr>21_BasicWhite</vt:lpstr>
      <vt:lpstr>22_BasicWhite</vt:lpstr>
      <vt:lpstr>Open PhD 2026 Presentazione Corsi di Dottorato di ricerca A.A. 2026/27  Dottorato di ricerca in  STUDI LINGUISTICI E LETTERARI  Sede amministrativa: Università degli Studi di Udine, Dipartimento di Lingue e letterature, comunicazione, formazione e società (DILL).   Ulteriore dipartimento dell’Ateneo coinvolto: Dipartimento di Studi Umanistici e del Patrimonio Culturale    </vt:lpstr>
      <vt:lpstr>PERCHÉ SCEGLIERE QUESTO DOTTORATO</vt:lpstr>
      <vt:lpstr>IDENTITÀ DEL CORSO</vt:lpstr>
      <vt:lpstr>STRUTTURA DEL CORSO</vt:lpstr>
      <vt:lpstr>CURRICULUM LETTERARIO   </vt:lpstr>
      <vt:lpstr>CURRICULUM LINGUISTICO-FILOLOGICO  </vt:lpstr>
      <vt:lpstr>IL VALORE AGGIUNTO DEL DOTTORATO  UN’ESPERIENZA DI RICERCA ATTIVA E CONDIVISA</vt:lpstr>
      <vt:lpstr>Pubblicazione a cura dei dottori del 36° ciclo</vt:lpstr>
      <vt:lpstr>INTERNAZIONALIZZAZIONE</vt:lpstr>
      <vt:lpstr>IL PERCORSO FORMATIVO</vt:lpstr>
      <vt:lpstr>SBOCCHI OCCUPAZIONALI</vt:lpstr>
      <vt:lpstr> Coordinatrice: prof.ssa Alessandra Ferraro alessandra.ferraro@uniud.it  Sito web: https://shortlink.uk/1nWa6</vt:lpstr>
      <vt:lpstr>Testimonials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 da scrivere su più righe massimo tre righe</dc:title>
  <dc:creator>Sabrina Di Santolo</dc:creator>
  <cp:lastModifiedBy>Francesca Del Giudice</cp:lastModifiedBy>
  <cp:revision>45</cp:revision>
  <dcterms:modified xsi:type="dcterms:W3CDTF">2026-04-22T08:12:54Z</dcterms:modified>
</cp:coreProperties>
</file>