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66" r:id="rId4"/>
    <p:sldId id="280" r:id="rId5"/>
    <p:sldId id="272" r:id="rId6"/>
    <p:sldId id="264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31"/>
  </p:normalViewPr>
  <p:slideViewPr>
    <p:cSldViewPr snapToGrid="0" snapToObjects="1">
      <p:cViewPr varScale="1">
        <p:scale>
          <a:sx n="53" d="100"/>
          <a:sy n="53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pertina-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presentazione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zione-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logo-uniud-bianco.png" descr="logo-uniud-bianc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83" y="613663"/>
            <a:ext cx="3075599" cy="658261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B864-E1E2-42A7-912E-895589294D8D}" type="datetimeFigureOut">
              <a:rPr lang="it-IT" smtClean="0"/>
              <a:t>21/04/2026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91788" y="13076008"/>
            <a:ext cx="387928" cy="379591"/>
          </a:xfrm>
        </p:spPr>
        <p:txBody>
          <a:bodyPr/>
          <a:lstStyle/>
          <a:p>
            <a:fld id="{15A47EE2-BCF2-4CE7-9246-04CD7E315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6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pertina-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presentazione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860672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pertina-bian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presentazion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r>
              <a:t>Titolo presentazione</a:t>
            </a:r>
          </a:p>
        </p:txBody>
      </p:sp>
      <p:pic>
        <p:nvPicPr>
          <p:cNvPr id="21" name="logo-universita-blu.png" descr="logo-universita-bl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83" y="556739"/>
            <a:ext cx="5628152" cy="2044588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18905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logo-uniud-blu.png" descr="logo-uniud-bl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83" y="613663"/>
            <a:ext cx="3075599" cy="658261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45141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zione-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logo-uniud-bianco.png" descr="logo-uniud-bianc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83" y="613663"/>
            <a:ext cx="3075599" cy="658261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165788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012076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8374191" y="2346391"/>
            <a:ext cx="15329833" cy="631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Titolo presentazione</a:t>
            </a:r>
          </a:p>
        </p:txBody>
      </p:sp>
      <p:pic>
        <p:nvPicPr>
          <p:cNvPr id="3" name="logo-universita-bianco.png" descr="logo-universita-bianc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883" y="556739"/>
            <a:ext cx="5628152" cy="204458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7" r:id="rId3"/>
    <p:sldLayoutId id="2147483658" r:id="rId4"/>
  </p:sldLayoutIdLst>
  <p:transition spd="med"/>
  <p:txStyles>
    <p:titleStyle>
      <a:lvl1pPr marL="0" marR="0" indent="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1pPr>
      <a:lvl2pPr marL="0" marR="0" indent="4572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2pPr>
      <a:lvl3pPr marL="0" marR="0" indent="9144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3pPr>
      <a:lvl4pPr marL="0" marR="0" indent="13716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4pPr>
      <a:lvl5pPr marL="0" marR="0" indent="18288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5pPr>
      <a:lvl6pPr marL="0" marR="0" indent="22860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6pPr>
      <a:lvl7pPr marL="0" marR="0" indent="27432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7pPr>
      <a:lvl8pPr marL="0" marR="0" indent="32004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8pPr>
      <a:lvl9pPr marL="0" marR="0" indent="36576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9pPr>
    </p:titleStyle>
    <p:bodyStyle>
      <a:lvl1pPr marL="0" marR="0" indent="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1pPr>
      <a:lvl2pPr marL="0" marR="0" indent="4572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9144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13716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18288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22860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27432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32004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36576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8374191" y="2346391"/>
            <a:ext cx="15329833" cy="631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Titolo presentazione</a:t>
            </a:r>
          </a:p>
        </p:txBody>
      </p:sp>
      <p:pic>
        <p:nvPicPr>
          <p:cNvPr id="3" name="logo-universita-bianco.png" descr="logo-universita-bianc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883" y="556739"/>
            <a:ext cx="5628152" cy="204458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631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med"/>
  <p:txStyles>
    <p:titleStyle>
      <a:lvl1pPr marL="0" marR="0" indent="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1pPr>
      <a:lvl2pPr marL="0" marR="0" indent="4572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2pPr>
      <a:lvl3pPr marL="0" marR="0" indent="9144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3pPr>
      <a:lvl4pPr marL="0" marR="0" indent="13716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4pPr>
      <a:lvl5pPr marL="0" marR="0" indent="18288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5pPr>
      <a:lvl6pPr marL="0" marR="0" indent="22860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6pPr>
      <a:lvl7pPr marL="0" marR="0" indent="27432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7pPr>
      <a:lvl8pPr marL="0" marR="0" indent="32004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8pPr>
      <a:lvl9pPr marL="0" marR="0" indent="36576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9pPr>
    </p:titleStyle>
    <p:bodyStyle>
      <a:lvl1pPr marL="0" marR="0" indent="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1pPr>
      <a:lvl2pPr marL="0" marR="0" indent="4572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9144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13716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18288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22860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27432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32004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36576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uiasbus.us.es/filosofia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olo presentazione…"/>
          <p:cNvSpPr txBox="1">
            <a:spLocks noGrp="1"/>
          </p:cNvSpPr>
          <p:nvPr>
            <p:ph type="ctrTitle"/>
          </p:nvPr>
        </p:nvSpPr>
        <p:spPr>
          <a:xfrm>
            <a:off x="5791200" y="3048000"/>
            <a:ext cx="17943153" cy="932958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dirty="0">
                <a:latin typeface="Work Sans" pitchFamily="2" charset="77"/>
              </a:rPr>
              <a:t>Open PhD 2026</a:t>
            </a:r>
            <a:br>
              <a:rPr lang="it-IT" dirty="0">
                <a:latin typeface="Work Sans" pitchFamily="2" charset="77"/>
              </a:rPr>
            </a:br>
            <a:r>
              <a:rPr lang="it-IT" sz="6000" dirty="0">
                <a:latin typeface="Work Sans" pitchFamily="2" charset="77"/>
              </a:rPr>
              <a:t>Presentazione Corsi di Dottorato di ricerca A.A. 2026/27</a:t>
            </a:r>
            <a:br>
              <a:rPr lang="it-IT" sz="6000" dirty="0">
                <a:latin typeface="Work Sans" pitchFamily="2" charset="77"/>
              </a:rPr>
            </a:br>
            <a:br>
              <a:rPr lang="it-IT" sz="6000" dirty="0">
                <a:latin typeface="Work Sans" pitchFamily="2" charset="77"/>
              </a:rPr>
            </a:br>
            <a:r>
              <a:rPr lang="it-IT" sz="6000" dirty="0">
                <a:solidFill>
                  <a:schemeClr val="bg1"/>
                </a:solidFill>
                <a:latin typeface="Work Sans" pitchFamily="2" charset="77"/>
              </a:rPr>
              <a:t>Dottorato di ricerca in </a:t>
            </a:r>
            <a:br>
              <a:rPr lang="it-IT" sz="8900" dirty="0">
                <a:solidFill>
                  <a:schemeClr val="bg1"/>
                </a:solidFill>
                <a:latin typeface="Work Sans" pitchFamily="2" charset="77"/>
              </a:rPr>
            </a:br>
            <a:r>
              <a:rPr lang="it-IT" sz="8600" dirty="0">
                <a:solidFill>
                  <a:schemeClr val="bg1"/>
                </a:solidFill>
                <a:latin typeface="Work Sans" pitchFamily="2" charset="77"/>
              </a:rPr>
              <a:t>STUDI STORICI E FILOSOFICI</a:t>
            </a:r>
            <a:br>
              <a:rPr lang="it-IT" sz="6000" dirty="0">
                <a:latin typeface="Work Sans" pitchFamily="2" charset="77"/>
              </a:rPr>
            </a:br>
            <a:br>
              <a:rPr lang="it-IT" sz="3600" dirty="0">
                <a:latin typeface="Work Sans" pitchFamily="2" charset="77"/>
              </a:rPr>
            </a:br>
            <a:r>
              <a:rPr lang="it-IT" sz="3600" dirty="0">
                <a:latin typeface="Work Sans" pitchFamily="2" charset="77"/>
              </a:rPr>
              <a:t>Sede amministrativa: Università degli Studi di Udine, Dipartimento di Studi Umanistici e del Patrimonio Culturale</a:t>
            </a:r>
            <a:br>
              <a:rPr lang="it-IT" sz="3600" dirty="0">
                <a:latin typeface="Work Sans" pitchFamily="2" charset="77"/>
              </a:rPr>
            </a:br>
            <a:br>
              <a:rPr lang="it-IT" sz="3600" dirty="0">
                <a:latin typeface="Work Sans" pitchFamily="2" charset="77"/>
              </a:rPr>
            </a:br>
            <a:br>
              <a:rPr lang="it-IT" sz="3600" dirty="0">
                <a:latin typeface="Work Sans" pitchFamily="2" charset="77"/>
              </a:rPr>
            </a:br>
            <a:br>
              <a:rPr lang="it-IT" sz="3600" dirty="0">
                <a:latin typeface="Work Sans" pitchFamily="2" charset="77"/>
              </a:rPr>
            </a:br>
            <a:endParaRPr sz="3600" dirty="0">
              <a:latin typeface="Work Sans" pitchFamily="2" charset="77"/>
            </a:endParaRPr>
          </a:p>
        </p:txBody>
      </p:sp>
      <p:sp>
        <p:nvSpPr>
          <p:cNvPr id="87" name="Eventuale sottotitolo dalla…"/>
          <p:cNvSpPr txBox="1"/>
          <p:nvPr/>
        </p:nvSpPr>
        <p:spPr>
          <a:xfrm>
            <a:off x="8343863" y="6519722"/>
            <a:ext cx="15390490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lnSpc>
                <a:spcPts val="5400"/>
              </a:lnSpc>
              <a:defRPr sz="5100">
                <a:solidFill>
                  <a:srgbClr val="B3B6B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latin typeface="Work Sans Medium" pitchFamily="2" charset="77"/>
            </a:endParaRPr>
          </a:p>
        </p:txBody>
      </p:sp>
      <p:sp>
        <p:nvSpPr>
          <p:cNvPr id="88" name="Udine, 22 settembre 2023"/>
          <p:cNvSpPr txBox="1"/>
          <p:nvPr/>
        </p:nvSpPr>
        <p:spPr>
          <a:xfrm>
            <a:off x="635000" y="12422716"/>
            <a:ext cx="2523127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r>
              <a:rPr dirty="0">
                <a:latin typeface="Work Sans" pitchFamily="2" charset="77"/>
              </a:rPr>
              <a:t>Udine, </a:t>
            </a:r>
            <a:r>
              <a:rPr lang="it-IT" dirty="0">
                <a:latin typeface="Work Sans" pitchFamily="2" charset="77"/>
              </a:rPr>
              <a:t> 22 APRILE </a:t>
            </a:r>
            <a:r>
              <a:rPr dirty="0">
                <a:latin typeface="Work Sans" pitchFamily="2" charset="77"/>
              </a:rPr>
              <a:t>202</a:t>
            </a:r>
            <a:r>
              <a:rPr lang="it-IT" dirty="0">
                <a:latin typeface="Work Sans" pitchFamily="2" charset="77"/>
              </a:rPr>
              <a:t>6</a:t>
            </a:r>
            <a:endParaRPr dirty="0">
              <a:latin typeface="Work Sans" pitchFamily="2" charset="77"/>
            </a:endParaRPr>
          </a:p>
        </p:txBody>
      </p:sp>
      <p:sp>
        <p:nvSpPr>
          <p:cNvPr id="90" name="Dipartimento di Lingue e Letterature,…"/>
          <p:cNvSpPr txBox="1"/>
          <p:nvPr/>
        </p:nvSpPr>
        <p:spPr>
          <a:xfrm>
            <a:off x="12315825" y="12484778"/>
            <a:ext cx="5661806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pPr>
            <a:r>
              <a:rPr b="1" dirty="0">
                <a:latin typeface="Work Sans" pitchFamily="2" charset="77"/>
              </a:rPr>
              <a:t>Di</a:t>
            </a:r>
            <a:r>
              <a:rPr lang="it-IT" b="1" dirty="0" err="1">
                <a:latin typeface="Work Sans" pitchFamily="2" charset="77"/>
              </a:rPr>
              <a:t>rezione</a:t>
            </a:r>
            <a:r>
              <a:rPr lang="it-IT" b="1" dirty="0">
                <a:latin typeface="Work Sans" pitchFamily="2" charset="77"/>
              </a:rPr>
              <a:t> RICERCA, BIBLIOTECHE E TERZA MISSIONE</a:t>
            </a:r>
            <a:endParaRPr b="1" dirty="0">
              <a:latin typeface="Work Sans" pitchFamily="2" charset="77"/>
            </a:endParaRPr>
          </a:p>
        </p:txBody>
      </p:sp>
      <p:sp>
        <p:nvSpPr>
          <p:cNvPr id="91" name="Linea"/>
          <p:cNvSpPr/>
          <p:nvPr/>
        </p:nvSpPr>
        <p:spPr>
          <a:xfrm>
            <a:off x="688975" y="12439650"/>
            <a:ext cx="2856027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/>
          </a:p>
        </p:txBody>
      </p:sp>
      <p:sp>
        <p:nvSpPr>
          <p:cNvPr id="93" name="Linea"/>
          <p:cNvSpPr/>
          <p:nvPr/>
        </p:nvSpPr>
        <p:spPr>
          <a:xfrm>
            <a:off x="12315825" y="12439650"/>
            <a:ext cx="5661806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D0257AD0-4892-4BF1-8200-FD4F2EAE16C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 flipV="1">
            <a:off x="1595752" y="3208614"/>
            <a:ext cx="10894023" cy="8750937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tile tx="0" ty="0" sx="100000" sy="100000" flip="none" algn="tl"/>
          </a:blipFill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9A45E6E-3299-49CE-98B9-592CF931EE90}"/>
              </a:ext>
            </a:extLst>
          </p:cNvPr>
          <p:cNvSpPr txBox="1"/>
          <p:nvPr/>
        </p:nvSpPr>
        <p:spPr>
          <a:xfrm rot="10800000" flipV="1">
            <a:off x="10521073" y="20356530"/>
            <a:ext cx="8170867" cy="2410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it-IT" sz="900">
                <a:hlinkClick r:id="rId3" tooltip="http://guiasbus.us.es/filosofia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5" tooltip="https://creativecommons.org/licenses/by-nc-sa/3.0/"/>
              </a:rPr>
              <a:t>CC BY-SA-NC</a:t>
            </a:r>
            <a:endParaRPr lang="it-IT" sz="900"/>
          </a:p>
        </p:txBody>
      </p:sp>
      <p:sp>
        <p:nvSpPr>
          <p:cNvPr id="6" name="Titolo 4">
            <a:extLst>
              <a:ext uri="{FF2B5EF4-FFF2-40B4-BE49-F238E27FC236}">
                <a16:creationId xmlns:a16="http://schemas.microsoft.com/office/drawing/2014/main" id="{5CC4D1C0-CB99-4F89-B5D8-404CDD9F9146}"/>
              </a:ext>
            </a:extLst>
          </p:cNvPr>
          <p:cNvSpPr txBox="1">
            <a:spLocks/>
          </p:cNvSpPr>
          <p:nvPr/>
        </p:nvSpPr>
        <p:spPr>
          <a:xfrm>
            <a:off x="13228111" y="2342707"/>
            <a:ext cx="13341528" cy="96168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433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1pPr>
            <a:lvl2pPr marL="0" marR="0" indent="4572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2pPr>
            <a:lvl3pPr marL="0" marR="0" indent="9144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3pPr>
            <a:lvl4pPr marL="0" marR="0" indent="13716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4pPr>
            <a:lvl5pPr marL="0" marR="0" indent="18288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5pPr>
            <a:lvl6pPr marL="0" marR="0" indent="22860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6pPr>
            <a:lvl7pPr marL="0" marR="0" indent="27432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7pPr>
            <a:lvl8pPr marL="0" marR="0" indent="32004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8pPr>
            <a:lvl9pPr marL="0" marR="0" indent="36576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9pPr>
          </a:lstStyle>
          <a:p>
            <a:pPr hangingPunct="1">
              <a:lnSpc>
                <a:spcPct val="100000"/>
              </a:lnSpc>
            </a:pPr>
            <a:br>
              <a:rPr lang="it-IT" sz="2400" dirty="0">
                <a:latin typeface="WorkSans"/>
                <a:ea typeface="Arial" charset="0"/>
                <a:cs typeface="Arial" charset="0"/>
              </a:rPr>
            </a:br>
            <a:br>
              <a:rPr lang="it-IT" sz="2400" dirty="0">
                <a:latin typeface="WorkSans"/>
                <a:ea typeface="Arial" charset="0"/>
                <a:cs typeface="Arial" charset="0"/>
              </a:rPr>
            </a:br>
            <a:br>
              <a:rPr lang="it-IT" sz="3600" dirty="0">
                <a:latin typeface="WorkSans"/>
                <a:ea typeface="Arial" charset="0"/>
                <a:cs typeface="Arial" charset="0"/>
              </a:rPr>
            </a:br>
            <a:r>
              <a:rPr lang="it-IT" sz="3600" dirty="0">
                <a:solidFill>
                  <a:srgbClr val="0000FF"/>
                </a:solidFill>
                <a:latin typeface="WorkSans"/>
                <a:ea typeface="Arial" charset="0"/>
                <a:cs typeface="Arial" charset="0"/>
              </a:rPr>
              <a:t>DISCIPLINE</a:t>
            </a:r>
            <a:br>
              <a:rPr lang="it-IT" sz="3600" dirty="0">
                <a:latin typeface="WorkSans"/>
                <a:ea typeface="Arial" charset="0"/>
                <a:cs typeface="Arial" charset="0"/>
              </a:rPr>
            </a:br>
            <a:br>
              <a:rPr lang="it-IT" sz="3600" dirty="0">
                <a:latin typeface="WorkSans"/>
                <a:ea typeface="Arial" charset="0"/>
                <a:cs typeface="Arial" charset="0"/>
              </a:rPr>
            </a:br>
            <a:br>
              <a:rPr lang="it-IT" sz="3600" dirty="0">
                <a:latin typeface="WorkSans"/>
                <a:ea typeface="Arial" charset="0"/>
                <a:cs typeface="Arial" charset="0"/>
              </a:rPr>
            </a:br>
            <a: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ea typeface="Arial" charset="0"/>
                <a:cs typeface="Arial" charset="0"/>
              </a:rPr>
              <a:t>Estetica</a:t>
            </a:r>
            <a:b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ea typeface="Arial" charset="0"/>
                <a:cs typeface="Arial" charset="0"/>
              </a:rPr>
            </a:br>
            <a: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ea typeface="Arial" charset="0"/>
                <a:cs typeface="Arial" charset="0"/>
              </a:rPr>
              <a:t>Filosofia del diritto</a:t>
            </a:r>
            <a:b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ea typeface="Arial" charset="0"/>
                <a:cs typeface="Arial" charset="0"/>
              </a:rPr>
            </a:br>
            <a: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ea typeface="Arial" charset="0"/>
                <a:cs typeface="Arial" charset="0"/>
              </a:rPr>
              <a:t>Filosofia e teoria dei linguaggi</a:t>
            </a:r>
            <a:b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ea typeface="Arial" charset="0"/>
                <a:cs typeface="Arial" charset="0"/>
              </a:rPr>
            </a:br>
            <a: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ea typeface="Arial" charset="0"/>
                <a:cs typeface="Arial" charset="0"/>
              </a:rPr>
              <a:t>Filosofia politica</a:t>
            </a:r>
            <a:b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ea typeface="Arial" charset="0"/>
                <a:cs typeface="Arial" charset="0"/>
              </a:rPr>
            </a:br>
            <a: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ea typeface="Arial" charset="0"/>
                <a:cs typeface="Arial" charset="0"/>
              </a:rPr>
              <a:t>Filosofia morale</a:t>
            </a:r>
            <a:b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ea typeface="Arial" charset="0"/>
                <a:cs typeface="Arial" charset="0"/>
              </a:rPr>
            </a:br>
            <a: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ea typeface="Arial" charset="0"/>
                <a:cs typeface="Arial" charset="0"/>
              </a:rPr>
              <a:t>Filosofia teoretica</a:t>
            </a:r>
            <a:b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ea typeface="Arial" charset="0"/>
                <a:cs typeface="Arial" charset="0"/>
              </a:rPr>
            </a:br>
            <a: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ea typeface="Arial" charset="0"/>
                <a:cs typeface="Arial" charset="0"/>
              </a:rPr>
              <a:t>Logica e filosofia della scienza</a:t>
            </a:r>
            <a:b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ea typeface="Arial" charset="0"/>
                <a:cs typeface="Arial" charset="0"/>
              </a:rPr>
            </a:br>
            <a:r>
              <a:rPr lang="it-IT" sz="3600" dirty="0" err="1">
                <a:solidFill>
                  <a:schemeClr val="tx1">
                    <a:lumMod val="50000"/>
                  </a:schemeClr>
                </a:solidFill>
                <a:latin typeface="WorkSans"/>
                <a:ea typeface="Arial" charset="0"/>
                <a:cs typeface="Arial" charset="0"/>
              </a:rPr>
              <a:t>Scienza</a:t>
            </a:r>
            <a: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ea typeface="Arial" charset="0"/>
                <a:cs typeface="Arial" charset="0"/>
              </a:rPr>
              <a:t> politica</a:t>
            </a:r>
            <a:b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ea typeface="Arial" charset="0"/>
                <a:cs typeface="Arial" charset="0"/>
              </a:rPr>
            </a:br>
            <a: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ea typeface="Arial" charset="0"/>
                <a:cs typeface="Arial" charset="0"/>
              </a:rPr>
              <a:t>Storia della filosofia medievale, moderna e contemporanea</a:t>
            </a:r>
            <a:b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ea typeface="Arial" charset="0"/>
                <a:cs typeface="Arial" charset="0"/>
              </a:rPr>
            </a:br>
            <a: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ea typeface="Arial" charset="0"/>
                <a:cs typeface="Arial" charset="0"/>
              </a:rPr>
              <a:t>Storia della scienza e delle tecniche</a:t>
            </a:r>
            <a:b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ea typeface="Arial" charset="0"/>
                <a:cs typeface="Arial" charset="0"/>
              </a:rPr>
            </a:br>
            <a: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ea typeface="Arial" charset="0"/>
                <a:cs typeface="Arial" charset="0"/>
              </a:rPr>
              <a:t>Storia e filosofia della scienza</a:t>
            </a:r>
            <a:br>
              <a:rPr lang="it-IT" sz="2400" dirty="0">
                <a:latin typeface="WorkSans"/>
                <a:ea typeface="Arial" charset="0"/>
                <a:cs typeface="Arial" charset="0"/>
              </a:rPr>
            </a:br>
            <a:br>
              <a:rPr lang="it-IT" sz="2400" dirty="0">
                <a:latin typeface="WorkSans"/>
                <a:ea typeface="Arial" charset="0"/>
                <a:cs typeface="Arial" charset="0"/>
              </a:rPr>
            </a:br>
            <a:endParaRPr lang="it-IT" sz="2400" dirty="0">
              <a:latin typeface="WorkSans"/>
              <a:ea typeface="Arial" charset="0"/>
              <a:cs typeface="Arial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B520316-9A2C-478C-9272-3DD2CA1D02B4}"/>
              </a:ext>
            </a:extLst>
          </p:cNvPr>
          <p:cNvSpPr txBox="1"/>
          <p:nvPr/>
        </p:nvSpPr>
        <p:spPr>
          <a:xfrm>
            <a:off x="663399" y="6797186"/>
            <a:ext cx="12195544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0000FF"/>
                </a:solidFill>
                <a:latin typeface="WorkSans"/>
                <a:ea typeface="Arial" charset="0"/>
                <a:cs typeface="Arial" charset="0"/>
              </a:rPr>
              <a:t>Curriculum FILOSOFIA</a:t>
            </a:r>
            <a:endParaRPr lang="it-IT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386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4">
            <a:extLst>
              <a:ext uri="{FF2B5EF4-FFF2-40B4-BE49-F238E27FC236}">
                <a16:creationId xmlns:a16="http://schemas.microsoft.com/office/drawing/2014/main" id="{5CC4D1C0-CB99-4F89-B5D8-404CDD9F9146}"/>
              </a:ext>
            </a:extLst>
          </p:cNvPr>
          <p:cNvSpPr txBox="1">
            <a:spLocks/>
          </p:cNvSpPr>
          <p:nvPr/>
        </p:nvSpPr>
        <p:spPr>
          <a:xfrm>
            <a:off x="12396266" y="2049577"/>
            <a:ext cx="13341528" cy="9616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433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1pPr>
            <a:lvl2pPr marL="0" marR="0" indent="4572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2pPr>
            <a:lvl3pPr marL="0" marR="0" indent="9144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3pPr>
            <a:lvl4pPr marL="0" marR="0" indent="13716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4pPr>
            <a:lvl5pPr marL="0" marR="0" indent="18288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5pPr>
            <a:lvl6pPr marL="0" marR="0" indent="22860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6pPr>
            <a:lvl7pPr marL="0" marR="0" indent="27432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7pPr>
            <a:lvl8pPr marL="0" marR="0" indent="32004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8pPr>
            <a:lvl9pPr marL="0" marR="0" indent="36576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9pPr>
          </a:lstStyle>
          <a:p>
            <a:pPr hangingPunct="1">
              <a:lnSpc>
                <a:spcPct val="100000"/>
              </a:lnSpc>
            </a:pPr>
            <a:br>
              <a:rPr lang="it-IT" sz="2400" dirty="0">
                <a:latin typeface="WorkSans"/>
                <a:ea typeface="Arial" charset="0"/>
                <a:cs typeface="Arial" charset="0"/>
              </a:rPr>
            </a:br>
            <a:br>
              <a:rPr lang="it-IT" sz="2400" dirty="0">
                <a:latin typeface="WorkSans"/>
                <a:ea typeface="Arial" charset="0"/>
                <a:cs typeface="Arial" charset="0"/>
              </a:rPr>
            </a:br>
            <a:br>
              <a:rPr lang="it-IT" sz="3600" dirty="0">
                <a:latin typeface="WorkSans"/>
                <a:ea typeface="Arial" charset="0"/>
                <a:cs typeface="Arial" charset="0"/>
              </a:rPr>
            </a:br>
            <a:r>
              <a:rPr lang="it-IT" sz="3600" dirty="0">
                <a:solidFill>
                  <a:srgbClr val="0000FF"/>
                </a:solidFill>
                <a:latin typeface="WorkSans"/>
                <a:ea typeface="Arial" charset="0"/>
                <a:cs typeface="Arial" charset="0"/>
              </a:rPr>
              <a:t>DISCIPLINE</a:t>
            </a:r>
            <a:br>
              <a:rPr lang="it-IT" sz="3600" dirty="0">
                <a:latin typeface="WorkSans"/>
                <a:ea typeface="Arial" charset="0"/>
                <a:cs typeface="Arial" charset="0"/>
              </a:rPr>
            </a:br>
            <a:br>
              <a:rPr lang="it-IT" sz="3600" dirty="0">
                <a:latin typeface="WorkSans"/>
                <a:ea typeface="Arial" charset="0"/>
                <a:cs typeface="Arial" charset="0"/>
              </a:rPr>
            </a:br>
            <a:br>
              <a:rPr lang="it-IT" sz="3600" dirty="0">
                <a:latin typeface="WorkSans"/>
                <a:ea typeface="Arial" charset="0"/>
                <a:cs typeface="Arial" charset="0"/>
              </a:rPr>
            </a:br>
            <a: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cs typeface="Arial" charset="0"/>
              </a:rPr>
              <a:t>Antropologia culturale</a:t>
            </a:r>
            <a:b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cs typeface="Arial" charset="0"/>
              </a:rPr>
            </a:br>
            <a: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cs typeface="Arial" charset="0"/>
              </a:rPr>
              <a:t>Archivistica</a:t>
            </a:r>
            <a:b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cs typeface="Arial" charset="0"/>
              </a:rPr>
            </a:br>
            <a: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cs typeface="Arial" charset="0"/>
              </a:rPr>
              <a:t>Demografia storica</a:t>
            </a:r>
            <a:b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cs typeface="Arial" charset="0"/>
              </a:rPr>
            </a:br>
            <a: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cs typeface="Arial" charset="0"/>
              </a:rPr>
              <a:t>Geografia</a:t>
            </a:r>
            <a:b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cs typeface="Arial" charset="0"/>
              </a:rPr>
            </a:br>
            <a:r>
              <a:rPr lang="it-IT" sz="3600" dirty="0" err="1">
                <a:solidFill>
                  <a:schemeClr val="tx1">
                    <a:lumMod val="50000"/>
                  </a:schemeClr>
                </a:solidFill>
                <a:latin typeface="WorkSans"/>
                <a:cs typeface="Arial" charset="0"/>
              </a:rPr>
              <a:t>Geografia</a:t>
            </a:r>
            <a: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cs typeface="Arial" charset="0"/>
              </a:rPr>
              <a:t> economico-politica</a:t>
            </a:r>
            <a:b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cs typeface="Arial" charset="0"/>
              </a:rPr>
            </a:br>
            <a: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cs typeface="Arial" charset="0"/>
              </a:rPr>
              <a:t>Storia dell'integrazione europea</a:t>
            </a:r>
            <a:b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cs typeface="Arial" charset="0"/>
              </a:rPr>
            </a:br>
            <a: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cs typeface="Arial" charset="0"/>
              </a:rPr>
              <a:t>Storia delle relazioni internazionali</a:t>
            </a:r>
            <a:b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cs typeface="Arial" charset="0"/>
              </a:rPr>
            </a:br>
            <a: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cs typeface="Arial" charset="0"/>
              </a:rPr>
              <a:t>Storia della pedagogia e dell’educazione</a:t>
            </a:r>
            <a:b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cs typeface="Arial" charset="0"/>
              </a:rPr>
            </a:br>
            <a: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cs typeface="Arial" charset="0"/>
              </a:rPr>
              <a:t>Storia delle religioni</a:t>
            </a:r>
            <a:b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cs typeface="Arial" charset="0"/>
              </a:rPr>
            </a:br>
            <a: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cs typeface="Arial" charset="0"/>
              </a:rPr>
              <a:t>Storia contemporanea</a:t>
            </a:r>
            <a:b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cs typeface="Arial" charset="0"/>
              </a:rPr>
            </a:br>
            <a: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cs typeface="Arial" charset="0"/>
              </a:rPr>
              <a:t>Storia medievale</a:t>
            </a:r>
            <a:b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cs typeface="Arial" charset="0"/>
              </a:rPr>
            </a:br>
            <a: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cs typeface="Arial" charset="0"/>
              </a:rPr>
              <a:t>Storia moderna</a:t>
            </a:r>
            <a:br>
              <a:rPr lang="it-IT" sz="3600" dirty="0">
                <a:solidFill>
                  <a:schemeClr val="tx1">
                    <a:lumMod val="50000"/>
                  </a:schemeClr>
                </a:solidFill>
                <a:latin typeface="WorkSans"/>
                <a:cs typeface="Arial" charset="0"/>
              </a:rPr>
            </a:br>
            <a:br>
              <a:rPr lang="it-IT" sz="2400" dirty="0">
                <a:latin typeface="WorkSans"/>
                <a:ea typeface="Arial" charset="0"/>
                <a:cs typeface="Arial" charset="0"/>
              </a:rPr>
            </a:br>
            <a:endParaRPr lang="it-IT" sz="2400" dirty="0">
              <a:latin typeface="WorkSans"/>
              <a:ea typeface="Arial" charset="0"/>
              <a:cs typeface="Arial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A7DF335-DE1A-4F3D-870E-D4BD470720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344250" y="3294437"/>
            <a:ext cx="8316316" cy="831631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B520316-9A2C-478C-9272-3DD2CA1D02B4}"/>
              </a:ext>
            </a:extLst>
          </p:cNvPr>
          <p:cNvSpPr txBox="1"/>
          <p:nvPr/>
        </p:nvSpPr>
        <p:spPr>
          <a:xfrm>
            <a:off x="200722" y="6138963"/>
            <a:ext cx="12195544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0000FF"/>
                </a:solidFill>
                <a:latin typeface="WorkSans"/>
                <a:ea typeface="Arial" charset="0"/>
                <a:cs typeface="Arial" charset="0"/>
              </a:rPr>
              <a:t>Curriculum STORIA</a:t>
            </a:r>
            <a:endParaRPr lang="it-IT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7197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olo presentazione…"/>
          <p:cNvSpPr txBox="1">
            <a:spLocks noGrp="1"/>
          </p:cNvSpPr>
          <p:nvPr>
            <p:ph type="ctrTitle"/>
          </p:nvPr>
        </p:nvSpPr>
        <p:spPr>
          <a:xfrm>
            <a:off x="4038600" y="4159158"/>
            <a:ext cx="19695753" cy="631130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it-IT" sz="6000" dirty="0">
                <a:latin typeface="Work Sans" pitchFamily="2" charset="77"/>
              </a:rPr>
            </a:br>
            <a:r>
              <a:rPr lang="it-IT" sz="6000" dirty="0">
                <a:solidFill>
                  <a:schemeClr val="bg1"/>
                </a:solidFill>
                <a:latin typeface="Work Sans" pitchFamily="2" charset="77"/>
              </a:rPr>
              <a:t>Coordinatore: prof. Andrea Zannini</a:t>
            </a:r>
            <a:br>
              <a:rPr lang="it-IT" sz="6000" dirty="0">
                <a:solidFill>
                  <a:schemeClr val="bg1"/>
                </a:solidFill>
                <a:latin typeface="Work Sans" pitchFamily="2" charset="77"/>
              </a:rPr>
            </a:br>
            <a:r>
              <a:rPr lang="it-IT" sz="6000" dirty="0">
                <a:solidFill>
                  <a:schemeClr val="bg1"/>
                </a:solidFill>
                <a:latin typeface="Work Sans" pitchFamily="2" charset="77"/>
              </a:rPr>
              <a:t>andrea.zannini@uniud.it</a:t>
            </a:r>
            <a:br>
              <a:rPr lang="it-IT" sz="6000" dirty="0">
                <a:latin typeface="Work Sans" pitchFamily="2" charset="77"/>
              </a:rPr>
            </a:br>
            <a:br>
              <a:rPr lang="it-IT" sz="6000" dirty="0">
                <a:latin typeface="Work Sans" pitchFamily="2" charset="77"/>
              </a:rPr>
            </a:br>
            <a:r>
              <a:rPr lang="it-IT" sz="3600" dirty="0">
                <a:solidFill>
                  <a:schemeClr val="bg1"/>
                </a:solidFill>
                <a:latin typeface="Work Sans" pitchFamily="2" charset="77"/>
              </a:rPr>
              <a:t>Sito web dottorato</a:t>
            </a:r>
            <a:r>
              <a:rPr lang="it-IT" sz="3600" dirty="0">
                <a:latin typeface="Work Sans" pitchFamily="2" charset="77"/>
              </a:rPr>
              <a:t>: https://www.uniud.it/it/ricerca/lavorare-nella-ricerca/dottorato-ricerca/i-nostri-corsi/area-social-science-and-humanities/studi_storici_e_filosofici/il-dottorato</a:t>
            </a:r>
            <a:endParaRPr sz="3600" dirty="0">
              <a:latin typeface="Work Sans" pitchFamily="2" charset="77"/>
            </a:endParaRPr>
          </a:p>
        </p:txBody>
      </p:sp>
      <p:sp>
        <p:nvSpPr>
          <p:cNvPr id="87" name="Eventuale sottotitolo dalla…"/>
          <p:cNvSpPr txBox="1"/>
          <p:nvPr/>
        </p:nvSpPr>
        <p:spPr>
          <a:xfrm>
            <a:off x="8343863" y="6519722"/>
            <a:ext cx="15390490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lnSpc>
                <a:spcPts val="5400"/>
              </a:lnSpc>
              <a:defRPr sz="5100">
                <a:solidFill>
                  <a:srgbClr val="B3B6B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latin typeface="Work Sans Medium" pitchFamily="2" charset="77"/>
            </a:endParaRPr>
          </a:p>
        </p:txBody>
      </p:sp>
      <p:sp>
        <p:nvSpPr>
          <p:cNvPr id="88" name="Udine, 22 settembre 2023"/>
          <p:cNvSpPr txBox="1"/>
          <p:nvPr/>
        </p:nvSpPr>
        <p:spPr>
          <a:xfrm>
            <a:off x="635000" y="12422716"/>
            <a:ext cx="2523127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r>
              <a:rPr dirty="0">
                <a:latin typeface="Work Sans" pitchFamily="2" charset="77"/>
              </a:rPr>
              <a:t>Udine, </a:t>
            </a:r>
            <a:r>
              <a:rPr lang="it-IT" dirty="0">
                <a:latin typeface="Work Sans" pitchFamily="2" charset="77"/>
              </a:rPr>
              <a:t>22</a:t>
            </a:r>
            <a:r>
              <a:rPr dirty="0">
                <a:latin typeface="Work Sans" pitchFamily="2" charset="77"/>
              </a:rPr>
              <a:t> </a:t>
            </a:r>
            <a:r>
              <a:rPr lang="it-IT" dirty="0">
                <a:latin typeface="Work Sans" pitchFamily="2" charset="77"/>
              </a:rPr>
              <a:t>APRILE </a:t>
            </a:r>
            <a:r>
              <a:rPr dirty="0">
                <a:latin typeface="Work Sans" pitchFamily="2" charset="77"/>
              </a:rPr>
              <a:t>202</a:t>
            </a:r>
            <a:r>
              <a:rPr lang="it-IT" dirty="0">
                <a:latin typeface="Work Sans" pitchFamily="2" charset="77"/>
              </a:rPr>
              <a:t>6</a:t>
            </a:r>
            <a:endParaRPr dirty="0">
              <a:latin typeface="Work Sans" pitchFamily="2" charset="77"/>
            </a:endParaRPr>
          </a:p>
        </p:txBody>
      </p:sp>
      <p:sp>
        <p:nvSpPr>
          <p:cNvPr id="90" name="Dipartimento di Lingue e Letterature,…"/>
          <p:cNvSpPr txBox="1"/>
          <p:nvPr/>
        </p:nvSpPr>
        <p:spPr>
          <a:xfrm>
            <a:off x="12315825" y="12484778"/>
            <a:ext cx="5661806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pPr>
            <a:r>
              <a:rPr b="1" dirty="0">
                <a:latin typeface="Work Sans" pitchFamily="2" charset="77"/>
              </a:rPr>
              <a:t>Di</a:t>
            </a:r>
            <a:r>
              <a:rPr lang="it-IT" b="1" dirty="0" err="1">
                <a:latin typeface="Work Sans" pitchFamily="2" charset="77"/>
              </a:rPr>
              <a:t>rezione</a:t>
            </a:r>
            <a:r>
              <a:rPr lang="it-IT" b="1" dirty="0">
                <a:latin typeface="Work Sans" pitchFamily="2" charset="77"/>
              </a:rPr>
              <a:t> RICERCA, BIBLIOTECHE E TERZA MISSIONE</a:t>
            </a:r>
            <a:endParaRPr b="1" dirty="0">
              <a:latin typeface="Work Sans" pitchFamily="2" charset="77"/>
            </a:endParaRPr>
          </a:p>
        </p:txBody>
      </p:sp>
      <p:sp>
        <p:nvSpPr>
          <p:cNvPr id="91" name="Linea"/>
          <p:cNvSpPr/>
          <p:nvPr/>
        </p:nvSpPr>
        <p:spPr>
          <a:xfrm>
            <a:off x="688975" y="12439650"/>
            <a:ext cx="2856027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/>
          </a:p>
        </p:txBody>
      </p:sp>
      <p:sp>
        <p:nvSpPr>
          <p:cNvPr id="93" name="Linea"/>
          <p:cNvSpPr/>
          <p:nvPr/>
        </p:nvSpPr>
        <p:spPr>
          <a:xfrm>
            <a:off x="12315825" y="12439650"/>
            <a:ext cx="5661806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45778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olo sezione…"/>
          <p:cNvSpPr txBox="1"/>
          <p:nvPr/>
        </p:nvSpPr>
        <p:spPr>
          <a:xfrm>
            <a:off x="8163820" y="2927747"/>
            <a:ext cx="15999375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ts val="8800"/>
              </a:lnSpc>
              <a:defRPr sz="8500" b="1" spc="-170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pPr>
            <a:endParaRPr b="1" dirty="0">
              <a:latin typeface="Work Sans" pitchFamily="2" charset="77"/>
            </a:endParaRPr>
          </a:p>
        </p:txBody>
      </p:sp>
      <p:sp>
        <p:nvSpPr>
          <p:cNvPr id="160" name="Eventuale sottotitolo dalla…"/>
          <p:cNvSpPr txBox="1"/>
          <p:nvPr/>
        </p:nvSpPr>
        <p:spPr>
          <a:xfrm>
            <a:off x="8343863" y="5385189"/>
            <a:ext cx="15390490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lnSpc>
                <a:spcPts val="5400"/>
              </a:lnSpc>
              <a:defRPr sz="5100">
                <a:solidFill>
                  <a:srgbClr val="B3B6B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latin typeface="Work Sans Medium" pitchFamily="2" charset="77"/>
            </a:endParaRPr>
          </a:p>
        </p:txBody>
      </p:sp>
      <p:sp>
        <p:nvSpPr>
          <p:cNvPr id="161" name="Udine, 22 settembre 2023"/>
          <p:cNvSpPr txBox="1"/>
          <p:nvPr/>
        </p:nvSpPr>
        <p:spPr>
          <a:xfrm>
            <a:off x="635000" y="12422716"/>
            <a:ext cx="2463816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r>
              <a:rPr dirty="0">
                <a:latin typeface="Work Sans" pitchFamily="2" charset="77"/>
              </a:rPr>
              <a:t>Udine, </a:t>
            </a:r>
            <a:r>
              <a:rPr lang="it-IT" dirty="0">
                <a:latin typeface="Work Sans" pitchFamily="2" charset="77"/>
              </a:rPr>
              <a:t>22</a:t>
            </a:r>
            <a:r>
              <a:rPr dirty="0">
                <a:latin typeface="Work Sans" pitchFamily="2" charset="77"/>
              </a:rPr>
              <a:t> </a:t>
            </a:r>
            <a:r>
              <a:rPr lang="it-IT" dirty="0">
                <a:latin typeface="Work Sans" pitchFamily="2" charset="77"/>
              </a:rPr>
              <a:t>APRILE </a:t>
            </a:r>
            <a:r>
              <a:rPr dirty="0">
                <a:latin typeface="Work Sans" pitchFamily="2" charset="77"/>
              </a:rPr>
              <a:t>202</a:t>
            </a:r>
            <a:r>
              <a:rPr lang="it-IT" dirty="0">
                <a:latin typeface="Work Sans" pitchFamily="2" charset="77"/>
              </a:rPr>
              <a:t>6</a:t>
            </a:r>
            <a:endParaRPr dirty="0">
              <a:latin typeface="Work Sans" pitchFamily="2" charset="77"/>
            </a:endParaRPr>
          </a:p>
        </p:txBody>
      </p:sp>
      <p:sp>
        <p:nvSpPr>
          <p:cNvPr id="162" name="Prof. Mario Rossi"/>
          <p:cNvSpPr txBox="1"/>
          <p:nvPr/>
        </p:nvSpPr>
        <p:spPr>
          <a:xfrm>
            <a:off x="8390466" y="12422716"/>
            <a:ext cx="102657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endParaRPr dirty="0">
              <a:latin typeface="Work Sans" pitchFamily="2" charset="77"/>
            </a:endParaRPr>
          </a:p>
        </p:txBody>
      </p:sp>
      <p:sp>
        <p:nvSpPr>
          <p:cNvPr id="163" name="Dipartimento di Lingue e Letterature,…"/>
          <p:cNvSpPr txBox="1"/>
          <p:nvPr/>
        </p:nvSpPr>
        <p:spPr>
          <a:xfrm>
            <a:off x="12259733" y="12422716"/>
            <a:ext cx="5661806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pPr>
            <a:r>
              <a:rPr lang="it-IT" b="1">
                <a:latin typeface="Work Sans" pitchFamily="2" charset="77"/>
              </a:rPr>
              <a:t>Direzione RICERCA, BIBLIOTECHE E TERZA MISSIONE</a:t>
            </a:r>
            <a:endParaRPr lang="it-IT" b="1" dirty="0">
              <a:latin typeface="Work Sans" pitchFamily="2" charset="77"/>
            </a:endParaRPr>
          </a:p>
        </p:txBody>
      </p:sp>
      <p:sp>
        <p:nvSpPr>
          <p:cNvPr id="164" name="Linea"/>
          <p:cNvSpPr/>
          <p:nvPr/>
        </p:nvSpPr>
        <p:spPr>
          <a:xfrm>
            <a:off x="688975" y="12439650"/>
            <a:ext cx="2856027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6" name="Linea"/>
          <p:cNvSpPr/>
          <p:nvPr/>
        </p:nvSpPr>
        <p:spPr>
          <a:xfrm flipV="1">
            <a:off x="12315825" y="12439650"/>
            <a:ext cx="5462221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7" name="1"/>
          <p:cNvSpPr txBox="1"/>
          <p:nvPr/>
        </p:nvSpPr>
        <p:spPr>
          <a:xfrm>
            <a:off x="6908272" y="1711105"/>
            <a:ext cx="102656" cy="350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100" b="1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endParaRPr dirty="0">
              <a:latin typeface="Work Sans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4B7912-E812-4C3C-B82B-5FED8BF739EF}"/>
              </a:ext>
            </a:extLst>
          </p:cNvPr>
          <p:cNvSpPr txBox="1"/>
          <p:nvPr/>
        </p:nvSpPr>
        <p:spPr>
          <a:xfrm>
            <a:off x="4498848" y="9488221"/>
            <a:ext cx="18892780" cy="1826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Work Sans" pitchFamily="2" charset="0"/>
                <a:sym typeface="Helvetica Neue"/>
              </a:rPr>
              <a:t>Per ulteriori informazioni sulle procedure di ammissione contattare: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Work Sans" pitchFamily="2" charset="0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Work Sans" pitchFamily="2" charset="0"/>
                <a:sym typeface="Helvetica Neue"/>
              </a:rPr>
              <a:t>Direzione ricerca, biblioteche e terza missione - Ufficio formazione per la ricerca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800" dirty="0">
                <a:solidFill>
                  <a:schemeClr val="bg1"/>
                </a:solidFill>
                <a:latin typeface="Work Sans" pitchFamily="2" charset="0"/>
              </a:rPr>
              <a:t>dottorato.rice@uniud.it</a:t>
            </a: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Work Sans" pitchFamily="2" charset="0"/>
                <a:sym typeface="Helvetica Neue"/>
              </a:rPr>
              <a:t> </a:t>
            </a:r>
          </a:p>
        </p:txBody>
      </p:sp>
      <p:sp>
        <p:nvSpPr>
          <p:cNvPr id="13" name="Titolo presentazione…">
            <a:extLst>
              <a:ext uri="{FF2B5EF4-FFF2-40B4-BE49-F238E27FC236}">
                <a16:creationId xmlns:a16="http://schemas.microsoft.com/office/drawing/2014/main" id="{F04DF812-8E71-4AD2-BCCC-1D44F0775F71}"/>
              </a:ext>
            </a:extLst>
          </p:cNvPr>
          <p:cNvSpPr txBox="1">
            <a:spLocks/>
          </p:cNvSpPr>
          <p:nvPr/>
        </p:nvSpPr>
        <p:spPr>
          <a:xfrm>
            <a:off x="4498848" y="2778056"/>
            <a:ext cx="19598385" cy="6311305"/>
          </a:xfrm>
          <a:prstGeom prst="rect">
            <a:avLst/>
          </a:prstGeom>
        </p:spPr>
        <p:txBody>
          <a:bodyPr/>
          <a:lstStyle>
            <a:lvl1pPr marL="0" marR="0" indent="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1pPr>
            <a:lvl2pPr marL="0" marR="0" indent="4572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2pPr>
            <a:lvl3pPr marL="0" marR="0" indent="9144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3pPr>
            <a:lvl4pPr marL="0" marR="0" indent="13716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4pPr>
            <a:lvl5pPr marL="0" marR="0" indent="18288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5pPr>
            <a:lvl6pPr marL="0" marR="0" indent="22860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6pPr>
            <a:lvl7pPr marL="0" marR="0" indent="27432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7pPr>
            <a:lvl8pPr marL="0" marR="0" indent="32004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8pPr>
            <a:lvl9pPr marL="0" marR="0" indent="36576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9pPr>
          </a:lstStyle>
          <a:p>
            <a:pPr hangingPunct="1"/>
            <a:r>
              <a:rPr lang="it-IT" sz="6000" dirty="0">
                <a:latin typeface="Work Sans" pitchFamily="2" charset="77"/>
              </a:rPr>
              <a:t>Il bando per l’ammissione al corso di dottorato è disponibile al sito:</a:t>
            </a:r>
          </a:p>
          <a:p>
            <a:pPr hangingPunct="1"/>
            <a:endParaRPr lang="it-IT" sz="6000" dirty="0">
              <a:latin typeface="Work Sans" pitchFamily="2" charset="77"/>
            </a:endParaRPr>
          </a:p>
          <a:p>
            <a:pPr hangingPunct="1"/>
            <a:r>
              <a:rPr lang="it-IT" sz="6000" u="sng" dirty="0">
                <a:latin typeface="Work Sans" pitchFamily="2" charset="77"/>
              </a:rPr>
              <a:t>https://shortlink.uk/1nW8P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WorkSans-Bold"/>
        <a:ea typeface="WorkSans-Bold"/>
        <a:cs typeface="WorkSans-Bold"/>
      </a:majorFont>
      <a:minorFont>
        <a:latin typeface="WorkSans-Bold"/>
        <a:ea typeface="WorkSans-Bold"/>
        <a:cs typeface="WorkSans-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2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WorkSans-Bold"/>
        <a:ea typeface="WorkSans-Bold"/>
        <a:cs typeface="WorkSans-Bold"/>
      </a:majorFont>
      <a:minorFont>
        <a:latin typeface="WorkSans-Bold"/>
        <a:ea typeface="WorkSans-Bold"/>
        <a:cs typeface="WorkSans-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WorkSans-Bold"/>
        <a:ea typeface="WorkSans-Bold"/>
        <a:cs typeface="WorkSans-Bold"/>
      </a:majorFont>
      <a:minorFont>
        <a:latin typeface="WorkSans-Bold"/>
        <a:ea typeface="WorkSans-Bold"/>
        <a:cs typeface="WorkSans-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314</Words>
  <Application>Microsoft Office PowerPoint</Application>
  <PresentationFormat>Personalizzato</PresentationFormat>
  <Paragraphs>20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3" baseType="lpstr">
      <vt:lpstr>Helvetica</vt:lpstr>
      <vt:lpstr>Helvetica Neue</vt:lpstr>
      <vt:lpstr>Work Sans</vt:lpstr>
      <vt:lpstr>Work Sans Medium</vt:lpstr>
      <vt:lpstr>WorkSans</vt:lpstr>
      <vt:lpstr>WorkSans-Bold</vt:lpstr>
      <vt:lpstr>21_BasicWhite</vt:lpstr>
      <vt:lpstr>22_BasicWhite</vt:lpstr>
      <vt:lpstr>Open PhD 2026 Presentazione Corsi di Dottorato di ricerca A.A. 2026/27  Dottorato di ricerca in  STUDI STORICI E FILOSOFICI  Sede amministrativa: Università degli Studi di Udine, Dipartimento di Studi Umanistici e del Patrimonio Culturale    </vt:lpstr>
      <vt:lpstr>Presentazione standard di PowerPoint</vt:lpstr>
      <vt:lpstr>Presentazione standard di PowerPoint</vt:lpstr>
      <vt:lpstr> Coordinatore: prof. Andrea Zannini andrea.zannini@uniud.it  Sito web dottorato: https://www.uniud.it/it/ricerca/lavorare-nella-ricerca/dottorato-ricerca/i-nostri-corsi/area-social-science-and-humanities/studi_storici_e_filosofici/il-dottorato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presentazione da scrivere su più righe massimo tre righe</dc:title>
  <dc:creator>Sabrina Di Santolo</dc:creator>
  <cp:lastModifiedBy>Alessandra SPANGARO</cp:lastModifiedBy>
  <cp:revision>44</cp:revision>
  <dcterms:modified xsi:type="dcterms:W3CDTF">2026-04-21T09:19:14Z</dcterms:modified>
</cp:coreProperties>
</file>