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7"/>
  </p:notesMasterIdLst>
  <p:sldIdLst>
    <p:sldId id="266" r:id="rId2"/>
    <p:sldId id="281" r:id="rId3"/>
    <p:sldId id="257" r:id="rId4"/>
    <p:sldId id="259" r:id="rId5"/>
    <p:sldId id="261" r:id="rId6"/>
    <p:sldId id="262" r:id="rId7"/>
    <p:sldId id="264" r:id="rId8"/>
    <p:sldId id="282" r:id="rId9"/>
    <p:sldId id="283" r:id="rId10"/>
    <p:sldId id="270" r:id="rId11"/>
    <p:sldId id="272" r:id="rId12"/>
    <p:sldId id="274" r:id="rId13"/>
    <p:sldId id="285" r:id="rId14"/>
    <p:sldId id="278" r:id="rId15"/>
    <p:sldId id="286" r:id="rId16"/>
  </p:sldIdLst>
  <p:sldSz cx="12192000" cy="6858000"/>
  <p:notesSz cx="6858000" cy="9144000"/>
  <p:embeddedFontLs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Black" panose="00000A00000000000000" pitchFamily="2" charset="0"/>
      <p:bold r:id="rId22"/>
      <p:boldItalic r:id="rId23"/>
    </p:embeddedFont>
    <p:embeddedFont>
      <p:font typeface="Montserrat Medium" pitchFamily="2" charset="0"/>
      <p:regular r:id="rId24"/>
      <p:italic r:id="rId25"/>
    </p:embeddedFont>
    <p:embeddedFont>
      <p:font typeface="Montserrat SemiBold" panose="00000700000000000000" pitchFamily="2" charset="0"/>
      <p:regular r:id="rId26"/>
      <p:bold r:id="rId27"/>
      <p:boldItalic r:id="rId28"/>
    </p:embeddedFont>
  </p:embeddedFontLst>
  <p:defaultTextStyle>
    <a:defPPr>
      <a:defRPr lang="en-US"/>
    </a:defPPr>
    <a:lvl1pPr marL="0" algn="l" defTabSz="609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92" algn="l" defTabSz="609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85" algn="l" defTabSz="609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77" algn="l" defTabSz="609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170" algn="l" defTabSz="609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962" algn="l" defTabSz="609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754" algn="l" defTabSz="609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547" algn="l" defTabSz="609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339" algn="l" defTabSz="6095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51BBB5"/>
    <a:srgbClr val="C8F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34" autoAdjust="0"/>
    <p:restoredTop sz="94677" autoAdjust="0"/>
  </p:normalViewPr>
  <p:slideViewPr>
    <p:cSldViewPr>
      <p:cViewPr>
        <p:scale>
          <a:sx n="106" d="100"/>
          <a:sy n="106" d="100"/>
        </p:scale>
        <p:origin x="600" y="-348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03C32-74F2-FA45-A83B-780B6DED4674}" type="datetimeFigureOut">
              <a:rPr lang="it-IT" smtClean="0"/>
              <a:t>20/05/2025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47BA4-6D5E-6140-AD46-BC60BE1F67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83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04792" algn="l" defTabSz="60958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09585" algn="l" defTabSz="60958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14377" algn="l" defTabSz="60958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19170" algn="l" defTabSz="60958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23962" algn="l" defTabSz="60958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28754" algn="l" defTabSz="60958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33547" algn="l" defTabSz="60958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438339" algn="l" defTabSz="60958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947BA4-6D5E-6140-AD46-BC60BE1F674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783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b515e0fbc3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2b515e0fbc3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b515e0fbc3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2b515e0fbc3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b515e0fbc3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2b515e0fbc3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b515e0fbc3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2b515e0fbc3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3692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b515e0fbc3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2b515e0fbc3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b515e0fbc3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2b515e0fbc3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623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b515e0fbc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g2b515e0fbc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2674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b515e0fbc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2b515e0fbc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b515e0fbc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g2b515e0fbc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515e0fbc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2b515e0fbc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515e0fbc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2b515e0fbc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b515e0fbc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2b515e0fbc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b515e0fbc3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2b515e0fbc3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b515e0fbc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b515e0fbc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118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41000" y="6462183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D5AD5B6-1C9A-B418-F2DF-3FCEB936F5AF}"/>
              </a:ext>
            </a:extLst>
          </p:cNvPr>
          <p:cNvSpPr txBox="1"/>
          <p:nvPr userDrawn="1"/>
        </p:nvSpPr>
        <p:spPr>
          <a:xfrm>
            <a:off x="1981200" y="6445391"/>
            <a:ext cx="403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0" i="0" dirty="0">
                <a:solidFill>
                  <a:schemeClr val="tx1"/>
                </a:solidFill>
                <a:latin typeface="Montserrat" pitchFamily="2" charset="77"/>
              </a:rPr>
              <a:t>Titolo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8CF924D-8DBE-9C75-773A-FBB397CE8DF5}"/>
              </a:ext>
            </a:extLst>
          </p:cNvPr>
          <p:cNvSpPr txBox="1"/>
          <p:nvPr userDrawn="1"/>
        </p:nvSpPr>
        <p:spPr>
          <a:xfrm>
            <a:off x="228600" y="6445391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0" i="0" dirty="0">
                <a:solidFill>
                  <a:schemeClr val="tx1"/>
                </a:solidFill>
                <a:latin typeface="Montserrat" pitchFamily="2" charset="77"/>
              </a:rPr>
              <a:t>00 Mese 2024</a:t>
            </a: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7C133375-7259-4497-F6BB-6A4CA09430FD}"/>
              </a:ext>
            </a:extLst>
          </p:cNvPr>
          <p:cNvSpPr/>
          <p:nvPr userDrawn="1"/>
        </p:nvSpPr>
        <p:spPr>
          <a:xfrm>
            <a:off x="301428" y="6400800"/>
            <a:ext cx="11585772" cy="0"/>
          </a:xfrm>
          <a:prstGeom prst="line">
            <a:avLst/>
          </a:prstGeom>
          <a:ln w="889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sz="600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FB718905-1A1F-23FF-2AEF-67B6AB4B7B65}"/>
              </a:ext>
            </a:extLst>
          </p:cNvPr>
          <p:cNvSpPr/>
          <p:nvPr userDrawn="1"/>
        </p:nvSpPr>
        <p:spPr>
          <a:xfrm>
            <a:off x="301428" y="685800"/>
            <a:ext cx="11585772" cy="0"/>
          </a:xfrm>
          <a:prstGeom prst="line">
            <a:avLst/>
          </a:prstGeom>
          <a:ln w="889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sz="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2933" b="1" i="0" kern="1200">
          <a:solidFill>
            <a:schemeClr val="tx1"/>
          </a:solidFill>
          <a:latin typeface="Montserrat SemiBold" pitchFamily="2" charset="77"/>
          <a:ea typeface="+mj-ea"/>
          <a:cs typeface="+mj-cs"/>
        </a:defRPr>
      </a:lvl1pPr>
    </p:titleStyle>
    <p:bodyStyle>
      <a:lvl1pPr marL="228594" indent="-228594" algn="l" defTabSz="609585" rtl="0" eaLnBrk="1" latinLnBrk="0" hangingPunct="1">
        <a:spcBef>
          <a:spcPct val="20000"/>
        </a:spcBef>
        <a:buFont typeface="Arial" pitchFamily="34" charset="0"/>
        <a:buChar char="•"/>
        <a:defRPr sz="1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495288" indent="-190495" algn="l" defTabSz="609585" rtl="0" eaLnBrk="1" latinLnBrk="0" hangingPunct="1">
        <a:spcBef>
          <a:spcPct val="20000"/>
        </a:spcBef>
        <a:buFont typeface="Arial" pitchFamily="34" charset="0"/>
        <a:buChar char="–"/>
        <a:defRPr sz="1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761981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066773" indent="-152396" algn="l" defTabSz="609585" rtl="0" eaLnBrk="1" latinLnBrk="0" hangingPunct="1">
        <a:spcBef>
          <a:spcPct val="20000"/>
        </a:spcBef>
        <a:buFont typeface="Arial" pitchFamily="34" charset="0"/>
        <a:buChar char="–"/>
        <a:defRPr sz="1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1371566" indent="-152396" algn="l" defTabSz="609585" rtl="0" eaLnBrk="1" latinLnBrk="0" hangingPunct="1">
        <a:spcBef>
          <a:spcPct val="20000"/>
        </a:spcBef>
        <a:buFont typeface="Arial" pitchFamily="34" charset="0"/>
        <a:buChar char="»"/>
        <a:defRPr sz="1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1676358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150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5943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735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9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85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17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96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54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54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339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F8F765EB-E9F5-6249-2D68-6DFE511EFF85}"/>
              </a:ext>
            </a:extLst>
          </p:cNvPr>
          <p:cNvSpPr txBox="1"/>
          <p:nvPr/>
        </p:nvSpPr>
        <p:spPr>
          <a:xfrm>
            <a:off x="291920" y="1354130"/>
            <a:ext cx="7620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600" b="1" dirty="0">
                <a:latin typeface="Montserrat SemiBold" panose="00000700000000000000" pitchFamily="2" charset="0"/>
              </a:rPr>
              <a:t>Nome idea</a:t>
            </a:r>
            <a:endParaRPr lang="it-IT" sz="7600" dirty="0">
              <a:latin typeface="Montserrat SemiBold" panose="00000700000000000000" pitchFamily="2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00E76FE-9AEF-0C5F-E69F-2133B9F0B857}"/>
              </a:ext>
            </a:extLst>
          </p:cNvPr>
          <p:cNvSpPr txBox="1"/>
          <p:nvPr/>
        </p:nvSpPr>
        <p:spPr>
          <a:xfrm>
            <a:off x="457199" y="4953000"/>
            <a:ext cx="11125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Montserrat Medium" pitchFamily="2" charset="77"/>
              </a:rPr>
              <a:t>Sezione: (scegliere tra STUDENTI/STARTUPPER)</a:t>
            </a:r>
          </a:p>
          <a:p>
            <a:endParaRPr lang="it-IT" sz="2000" dirty="0">
              <a:latin typeface="Montserrat Medium" pitchFamily="2" charset="77"/>
            </a:endParaRPr>
          </a:p>
          <a:p>
            <a:r>
              <a:rPr lang="it-IT" sz="2000" dirty="0">
                <a:latin typeface="Montserrat Medium" pitchFamily="2" charset="77"/>
              </a:rPr>
              <a:t>Categoria: (scegliere tra LIFE SCIENCES/ ICT/CLEANTECH&amp;ENERGY/INDUSTRIAL)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20A6529-D611-64C9-BC19-4D420B4FD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110" y="6472028"/>
            <a:ext cx="3087774" cy="385972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9CA8C37-ED9E-88E3-5E07-B1C373F0892A}"/>
              </a:ext>
            </a:extLst>
          </p:cNvPr>
          <p:cNvSpPr/>
          <p:nvPr/>
        </p:nvSpPr>
        <p:spPr>
          <a:xfrm>
            <a:off x="228600" y="6462183"/>
            <a:ext cx="2438400" cy="243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FCCDC3C-3418-0526-5471-AD59D627B296}"/>
              </a:ext>
            </a:extLst>
          </p:cNvPr>
          <p:cNvSpPr txBox="1"/>
          <p:nvPr/>
        </p:nvSpPr>
        <p:spPr>
          <a:xfrm>
            <a:off x="439568" y="2616014"/>
            <a:ext cx="563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Montserrat" panose="00000500000000000000" pitchFamily="2" charset="0"/>
              </a:rPr>
              <a:t>Nominativi gruppo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>
                <a:latin typeface="Montserrat" panose="00000500000000000000" pitchFamily="2" charset="0"/>
              </a:rPr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>
                <a:latin typeface="Montserrat" panose="00000500000000000000" pitchFamily="2" charset="0"/>
              </a:rPr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>
                <a:latin typeface="Montserrat" panose="00000500000000000000" pitchFamily="2" charset="0"/>
              </a:rPr>
              <a:t>…</a:t>
            </a:r>
          </a:p>
        </p:txBody>
      </p:sp>
      <p:pic>
        <p:nvPicPr>
          <p:cNvPr id="6" name="Immagine 5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A866F938-2DBC-E680-EBFE-887B3B610C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8" y="6493256"/>
            <a:ext cx="1151398" cy="31070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7FA84BB-553D-15B0-9267-DE670B4F86D2}"/>
              </a:ext>
            </a:extLst>
          </p:cNvPr>
          <p:cNvSpPr txBox="1"/>
          <p:nvPr/>
        </p:nvSpPr>
        <p:spPr>
          <a:xfrm>
            <a:off x="318814" y="814039"/>
            <a:ext cx="11125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Montserrat Medium" pitchFamily="2" charset="77"/>
              </a:rPr>
              <a:t>START CUP UDINE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6613FA5B-88A4-F17F-2C06-5DE31C299DF6}"/>
              </a:ext>
            </a:extLst>
          </p:cNvPr>
          <p:cNvCxnSpPr/>
          <p:nvPr/>
        </p:nvCxnSpPr>
        <p:spPr>
          <a:xfrm>
            <a:off x="457199" y="2616014"/>
            <a:ext cx="111252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97B6CA7E-2067-BEA1-ABB5-C62FE1C787C5}"/>
              </a:ext>
            </a:extLst>
          </p:cNvPr>
          <p:cNvCxnSpPr/>
          <p:nvPr/>
        </p:nvCxnSpPr>
        <p:spPr>
          <a:xfrm>
            <a:off x="515767" y="4800600"/>
            <a:ext cx="111252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5539C94B-017B-3F40-517E-EB55CF4D3A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105" y="6535795"/>
            <a:ext cx="827819" cy="174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DD09D9D5-774F-3FDF-4807-F187784AA335}"/>
              </a:ext>
            </a:extLst>
          </p:cNvPr>
          <p:cNvCxnSpPr/>
          <p:nvPr/>
        </p:nvCxnSpPr>
        <p:spPr>
          <a:xfrm>
            <a:off x="10953021" y="6497139"/>
            <a:ext cx="0" cy="254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2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b515e0fbc3_0_110"/>
          <p:cNvSpPr txBox="1">
            <a:spLocks noGrp="1"/>
          </p:cNvSpPr>
          <p:nvPr>
            <p:ph type="title"/>
          </p:nvPr>
        </p:nvSpPr>
        <p:spPr>
          <a:xfrm>
            <a:off x="415600" y="1119079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" dirty="0">
                <a:solidFill>
                  <a:srgbClr val="51BAB5"/>
                </a:solidFill>
                <a:highlight>
                  <a:schemeClr val="lt1"/>
                </a:highlight>
                <a:latin typeface="Montserrat" panose="00000500000000000000" pitchFamily="2" charset="0"/>
                <a:ea typeface="Stardos Stencil"/>
                <a:cs typeface="Stardos Stencil"/>
                <a:sym typeface="Stardos Stencil"/>
              </a:rPr>
              <a:t>Team</a:t>
            </a:r>
            <a:endParaRPr dirty="0">
              <a:solidFill>
                <a:srgbClr val="51BAB5"/>
              </a:solidFill>
              <a:latin typeface="Montserrat" panose="00000500000000000000" pitchFamily="2" charset="0"/>
            </a:endParaRPr>
          </a:p>
        </p:txBody>
      </p:sp>
      <p:sp>
        <p:nvSpPr>
          <p:cNvPr id="175" name="Google Shape;175;g2b515e0fbc3_0_110"/>
          <p:cNvSpPr txBox="1">
            <a:spLocks noGrp="1"/>
          </p:cNvSpPr>
          <p:nvPr>
            <p:ph type="body" idx="1"/>
          </p:nvPr>
        </p:nvSpPr>
        <p:spPr>
          <a:xfrm>
            <a:off x="415600" y="1752599"/>
            <a:ext cx="11360800" cy="4339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Descrivere il team (Perché sono le persone giuste per realizzare il progetto?)</a:t>
            </a:r>
            <a:endParaRPr sz="1867" dirty="0"/>
          </a:p>
        </p:txBody>
      </p:sp>
      <p:grpSp>
        <p:nvGrpSpPr>
          <p:cNvPr id="176" name="Google Shape;176;g2b515e0fbc3_0_110"/>
          <p:cNvGrpSpPr/>
          <p:nvPr/>
        </p:nvGrpSpPr>
        <p:grpSpPr>
          <a:xfrm>
            <a:off x="1356163" y="2374233"/>
            <a:ext cx="9495992" cy="1440000"/>
            <a:chOff x="1081543" y="1780675"/>
            <a:chExt cx="7121994" cy="1080000"/>
          </a:xfrm>
        </p:grpSpPr>
        <p:sp>
          <p:nvSpPr>
            <p:cNvPr id="177" name="Google Shape;177;g2b515e0fbc3_0_110"/>
            <p:cNvSpPr/>
            <p:nvPr/>
          </p:nvSpPr>
          <p:spPr>
            <a:xfrm>
              <a:off x="1081543" y="1780675"/>
              <a:ext cx="1080000" cy="1080000"/>
            </a:xfrm>
            <a:prstGeom prst="ellipse">
              <a:avLst/>
            </a:prstGeom>
            <a:noFill/>
            <a:ln w="12700" cap="flat" cmpd="sng">
              <a:solidFill>
                <a:srgbClr val="51BA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g2b515e0fbc3_0_110"/>
            <p:cNvSpPr/>
            <p:nvPr/>
          </p:nvSpPr>
          <p:spPr>
            <a:xfrm>
              <a:off x="3094712" y="1780675"/>
              <a:ext cx="1080000" cy="1080000"/>
            </a:xfrm>
            <a:prstGeom prst="ellipse">
              <a:avLst/>
            </a:prstGeom>
            <a:noFill/>
            <a:ln w="12700" cap="flat" cmpd="sng">
              <a:solidFill>
                <a:srgbClr val="51BA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g2b515e0fbc3_0_110"/>
            <p:cNvSpPr/>
            <p:nvPr/>
          </p:nvSpPr>
          <p:spPr>
            <a:xfrm>
              <a:off x="5110627" y="1780675"/>
              <a:ext cx="1080000" cy="1080000"/>
            </a:xfrm>
            <a:prstGeom prst="ellipse">
              <a:avLst/>
            </a:prstGeom>
            <a:noFill/>
            <a:ln w="12700" cap="flat" cmpd="sng">
              <a:solidFill>
                <a:srgbClr val="51BA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g2b515e0fbc3_0_110"/>
            <p:cNvSpPr/>
            <p:nvPr/>
          </p:nvSpPr>
          <p:spPr>
            <a:xfrm>
              <a:off x="7123537" y="1780675"/>
              <a:ext cx="1080000" cy="1080000"/>
            </a:xfrm>
            <a:prstGeom prst="ellipse">
              <a:avLst/>
            </a:prstGeom>
            <a:noFill/>
            <a:ln w="12700" cap="flat" cmpd="sng">
              <a:solidFill>
                <a:srgbClr val="51BA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" name="Google Shape;181;g2b515e0fbc3_0_110"/>
          <p:cNvSpPr txBox="1"/>
          <p:nvPr/>
        </p:nvSpPr>
        <p:spPr>
          <a:xfrm>
            <a:off x="705857" y="3814234"/>
            <a:ext cx="2684225" cy="11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SzPts val="1050"/>
            </a:pPr>
            <a:r>
              <a:rPr lang="it-IT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Nome Cognome</a:t>
            </a:r>
            <a:endParaRPr sz="16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buClr>
                <a:srgbClr val="000000"/>
              </a:buClr>
              <a:buSzPts val="1050"/>
            </a:pPr>
            <a:r>
              <a:rPr lang="en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Ruolo</a:t>
            </a:r>
          </a:p>
          <a:p>
            <a:pPr algn="ctr">
              <a:buClr>
                <a:srgbClr val="000000"/>
              </a:buClr>
              <a:buSzPts val="1050"/>
            </a:pPr>
            <a:r>
              <a:rPr lang="en" sz="1600" dirty="0">
                <a:solidFill>
                  <a:schemeClr val="dk2"/>
                </a:solidFill>
                <a:latin typeface="Montserrat"/>
                <a:sym typeface="Montserrat"/>
              </a:rPr>
              <a:t>Competenze ed Esperienze rilevanti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" name="Google Shape;185;g2b515e0fbc3_0_110"/>
          <p:cNvGrpSpPr/>
          <p:nvPr/>
        </p:nvGrpSpPr>
        <p:grpSpPr>
          <a:xfrm>
            <a:off x="1193676" y="954261"/>
            <a:ext cx="9804647" cy="555009"/>
            <a:chOff x="897854" y="4750345"/>
            <a:chExt cx="7353485" cy="416257"/>
          </a:xfrm>
        </p:grpSpPr>
        <p:sp>
          <p:nvSpPr>
            <p:cNvPr id="186" name="Google Shape;186;g2b515e0fbc3_0_110"/>
            <p:cNvSpPr txBox="1"/>
            <p:nvPr/>
          </p:nvSpPr>
          <p:spPr>
            <a:xfrm>
              <a:off x="2396007" y="4750725"/>
              <a:ext cx="1097400" cy="277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MISSION AND VISION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87" name="Google Shape;187;g2b515e0fbc3_0_110"/>
            <p:cNvSpPr txBox="1"/>
            <p:nvPr/>
          </p:nvSpPr>
          <p:spPr>
            <a:xfrm>
              <a:off x="4023317" y="4757431"/>
              <a:ext cx="1097400" cy="277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STRATEGIA DI BUSINESS</a:t>
              </a:r>
              <a:endParaRPr dirty="0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88" name="Google Shape;188;g2b515e0fbc3_0_110"/>
            <p:cNvSpPr txBox="1"/>
            <p:nvPr/>
          </p:nvSpPr>
          <p:spPr>
            <a:xfrm>
              <a:off x="897854" y="4750345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51BAB5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TEAM</a:t>
              </a:r>
              <a:endParaRPr dirty="0">
                <a:solidFill>
                  <a:srgbClr val="51BAB5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89" name="Google Shape;189;g2b515e0fbc3_0_110"/>
            <p:cNvSpPr txBox="1"/>
            <p:nvPr/>
          </p:nvSpPr>
          <p:spPr>
            <a:xfrm>
              <a:off x="5650627" y="4756409"/>
              <a:ext cx="1097400" cy="277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BUSINESS MODEL</a:t>
              </a:r>
              <a:endParaRPr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90" name="Google Shape;190;g2b515e0fbc3_0_110"/>
            <p:cNvSpPr txBox="1"/>
            <p:nvPr/>
          </p:nvSpPr>
          <p:spPr>
            <a:xfrm>
              <a:off x="7153939" y="4750346"/>
              <a:ext cx="1097400" cy="4162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PREVISIONI ECONOMICO-FINANZIARIE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sp>
        <p:nvSpPr>
          <p:cNvPr id="19" name="Google Shape;181;g2b515e0fbc3_0_110">
            <a:extLst>
              <a:ext uri="{FF2B5EF4-FFF2-40B4-BE49-F238E27FC236}">
                <a16:creationId xmlns:a16="http://schemas.microsoft.com/office/drawing/2014/main" id="{2F3E051D-1E0A-478F-8247-EDF037F72D2D}"/>
              </a:ext>
            </a:extLst>
          </p:cNvPr>
          <p:cNvSpPr txBox="1"/>
          <p:nvPr/>
        </p:nvSpPr>
        <p:spPr>
          <a:xfrm>
            <a:off x="3312324" y="3868958"/>
            <a:ext cx="2684225" cy="11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SzPts val="1050"/>
            </a:pPr>
            <a:r>
              <a:rPr lang="it-IT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Nome Cognome</a:t>
            </a:r>
            <a:endParaRPr sz="16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buClr>
                <a:srgbClr val="000000"/>
              </a:buClr>
              <a:buSzPts val="1050"/>
            </a:pPr>
            <a:r>
              <a:rPr lang="en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Ruolo</a:t>
            </a:r>
          </a:p>
          <a:p>
            <a:pPr algn="ctr">
              <a:buClr>
                <a:srgbClr val="000000"/>
              </a:buClr>
              <a:buSzPts val="1050"/>
            </a:pPr>
            <a:r>
              <a:rPr lang="en" sz="1600" dirty="0">
                <a:solidFill>
                  <a:schemeClr val="dk2"/>
                </a:solidFill>
                <a:latin typeface="Montserrat"/>
                <a:sym typeface="Montserrat"/>
              </a:rPr>
              <a:t>Competenze ed Esperienze rilevanti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81;g2b515e0fbc3_0_110">
            <a:extLst>
              <a:ext uri="{FF2B5EF4-FFF2-40B4-BE49-F238E27FC236}">
                <a16:creationId xmlns:a16="http://schemas.microsoft.com/office/drawing/2014/main" id="{65D33D28-232E-4CF6-B9ED-2F03466E2E26}"/>
              </a:ext>
            </a:extLst>
          </p:cNvPr>
          <p:cNvSpPr txBox="1"/>
          <p:nvPr/>
        </p:nvSpPr>
        <p:spPr>
          <a:xfrm>
            <a:off x="8872842" y="3868958"/>
            <a:ext cx="2684225" cy="11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SzPts val="1050"/>
            </a:pPr>
            <a:r>
              <a:rPr lang="it-IT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Nome Cognome</a:t>
            </a:r>
            <a:endParaRPr sz="16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buClr>
                <a:srgbClr val="000000"/>
              </a:buClr>
              <a:buSzPts val="1050"/>
            </a:pPr>
            <a:r>
              <a:rPr lang="en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Ruolo</a:t>
            </a:r>
          </a:p>
          <a:p>
            <a:pPr algn="ctr">
              <a:buClr>
                <a:srgbClr val="000000"/>
              </a:buClr>
              <a:buSzPts val="1050"/>
            </a:pPr>
            <a:r>
              <a:rPr lang="en" sz="1600" dirty="0">
                <a:solidFill>
                  <a:schemeClr val="dk2"/>
                </a:solidFill>
                <a:latin typeface="Montserrat"/>
                <a:sym typeface="Montserrat"/>
              </a:rPr>
              <a:t>Competenze ed Esperienze rilevanti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81;g2b515e0fbc3_0_110">
            <a:extLst>
              <a:ext uri="{FF2B5EF4-FFF2-40B4-BE49-F238E27FC236}">
                <a16:creationId xmlns:a16="http://schemas.microsoft.com/office/drawing/2014/main" id="{0AFEAA28-80B4-4C68-8DD4-F56AEE3D2FF3}"/>
              </a:ext>
            </a:extLst>
          </p:cNvPr>
          <p:cNvSpPr txBox="1"/>
          <p:nvPr/>
        </p:nvSpPr>
        <p:spPr>
          <a:xfrm>
            <a:off x="6188617" y="3868958"/>
            <a:ext cx="2684225" cy="11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SzPts val="1050"/>
            </a:pPr>
            <a:r>
              <a:rPr lang="it-IT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Nome Cognome</a:t>
            </a:r>
            <a:endParaRPr sz="16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buClr>
                <a:srgbClr val="000000"/>
              </a:buClr>
              <a:buSzPts val="1050"/>
            </a:pPr>
            <a:r>
              <a:rPr lang="en" sz="1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Ruolo</a:t>
            </a:r>
          </a:p>
          <a:p>
            <a:pPr algn="ctr">
              <a:buClr>
                <a:srgbClr val="000000"/>
              </a:buClr>
              <a:buSzPts val="1050"/>
            </a:pPr>
            <a:r>
              <a:rPr lang="en" sz="1600" dirty="0">
                <a:solidFill>
                  <a:schemeClr val="dk2"/>
                </a:solidFill>
                <a:latin typeface="Montserrat"/>
                <a:sym typeface="Montserrat"/>
              </a:rPr>
              <a:t>Competenze ed Esperienze rilevanti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9597707-85D2-0BA0-8EE6-D48A4E4434BB}"/>
              </a:ext>
            </a:extLst>
          </p:cNvPr>
          <p:cNvSpPr/>
          <p:nvPr/>
        </p:nvSpPr>
        <p:spPr>
          <a:xfrm>
            <a:off x="228600" y="6462183"/>
            <a:ext cx="2438400" cy="243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EA2E0F5D-0507-4C4E-AC51-B5BFF4F8A4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8" y="6493256"/>
            <a:ext cx="1151398" cy="31070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9BCB6FE-6B93-2742-1608-056E2B84E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110" y="6472028"/>
            <a:ext cx="3087774" cy="38597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FC12D91-D141-6CF6-F43A-BFE97FC2C9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105" y="6535795"/>
            <a:ext cx="827819" cy="174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B64E2C4D-48FD-A7B4-9967-BC495581F806}"/>
              </a:ext>
            </a:extLst>
          </p:cNvPr>
          <p:cNvCxnSpPr/>
          <p:nvPr/>
        </p:nvCxnSpPr>
        <p:spPr>
          <a:xfrm>
            <a:off x="10953021" y="6497139"/>
            <a:ext cx="0" cy="254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b515e0fbc3_0_135"/>
          <p:cNvSpPr txBox="1">
            <a:spLocks noGrp="1"/>
          </p:cNvSpPr>
          <p:nvPr>
            <p:ph type="title"/>
          </p:nvPr>
        </p:nvSpPr>
        <p:spPr>
          <a:xfrm>
            <a:off x="384177" y="1094999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" dirty="0">
                <a:solidFill>
                  <a:srgbClr val="51BAB5"/>
                </a:solidFill>
                <a:highlight>
                  <a:schemeClr val="lt1"/>
                </a:highlight>
                <a:latin typeface="Montserrat" panose="00000500000000000000" pitchFamily="2" charset="0"/>
                <a:ea typeface="Stardos Stencil"/>
                <a:cs typeface="Stardos Stencil"/>
                <a:sym typeface="Stardos Stencil"/>
              </a:rPr>
              <a:t>Mission e Vision</a:t>
            </a:r>
            <a:endParaRPr dirty="0">
              <a:solidFill>
                <a:srgbClr val="51BAB5"/>
              </a:solidFill>
              <a:highlight>
                <a:schemeClr val="lt1"/>
              </a:highlight>
              <a:latin typeface="Montserrat" panose="00000500000000000000" pitchFamily="2" charset="0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202" name="Google Shape;202;g2b515e0fbc3_0_135"/>
          <p:cNvSpPr txBox="1">
            <a:spLocks noGrp="1"/>
          </p:cNvSpPr>
          <p:nvPr>
            <p:ph type="body" idx="1"/>
          </p:nvPr>
        </p:nvSpPr>
        <p:spPr>
          <a:xfrm>
            <a:off x="415600" y="1649501"/>
            <a:ext cx="11360800" cy="444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Descrivere la Mission (lo scopo e </a:t>
            </a:r>
            <a:r>
              <a:rPr lang="it-IT" sz="1600" dirty="0">
                <a:latin typeface="Montserrat"/>
                <a:ea typeface="Montserrat"/>
                <a:cs typeface="Montserrat"/>
                <a:sym typeface="Montserrat"/>
              </a:rPr>
              <a:t>i valori principali del progetto)</a:t>
            </a: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 e la Vision dell’idea progettuale (obiettivo ambizioso ma realistico da raggiungere nel futuro)</a:t>
            </a:r>
            <a:endParaRPr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DCECDE9-D4BA-2BC0-D8FB-BD2B4F52A413}"/>
              </a:ext>
            </a:extLst>
          </p:cNvPr>
          <p:cNvSpPr/>
          <p:nvPr/>
        </p:nvSpPr>
        <p:spPr>
          <a:xfrm>
            <a:off x="228600" y="6462183"/>
            <a:ext cx="2438400" cy="243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oogle Shape;185;g2b515e0fbc3_0_110">
            <a:extLst>
              <a:ext uri="{FF2B5EF4-FFF2-40B4-BE49-F238E27FC236}">
                <a16:creationId xmlns:a16="http://schemas.microsoft.com/office/drawing/2014/main" id="{00209FD5-7F92-B3B9-00AC-D1ED4097BE90}"/>
              </a:ext>
            </a:extLst>
          </p:cNvPr>
          <p:cNvGrpSpPr/>
          <p:nvPr/>
        </p:nvGrpSpPr>
        <p:grpSpPr>
          <a:xfrm>
            <a:off x="1193676" y="954261"/>
            <a:ext cx="9804647" cy="555009"/>
            <a:chOff x="897854" y="4750345"/>
            <a:chExt cx="7353485" cy="416257"/>
          </a:xfrm>
        </p:grpSpPr>
        <p:sp>
          <p:nvSpPr>
            <p:cNvPr id="5" name="Google Shape;186;g2b515e0fbc3_0_110">
              <a:extLst>
                <a:ext uri="{FF2B5EF4-FFF2-40B4-BE49-F238E27FC236}">
                  <a16:creationId xmlns:a16="http://schemas.microsoft.com/office/drawing/2014/main" id="{AFFFBD31-96AE-0F49-0AB7-B359E6FCD257}"/>
                </a:ext>
              </a:extLst>
            </p:cNvPr>
            <p:cNvSpPr txBox="1"/>
            <p:nvPr/>
          </p:nvSpPr>
          <p:spPr>
            <a:xfrm>
              <a:off x="2396007" y="4750725"/>
              <a:ext cx="1097400" cy="277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51BBB5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MISSION AND VISION</a:t>
              </a:r>
              <a:endParaRPr dirty="0">
                <a:solidFill>
                  <a:srgbClr val="51BBB5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6" name="Google Shape;187;g2b515e0fbc3_0_110">
              <a:extLst>
                <a:ext uri="{FF2B5EF4-FFF2-40B4-BE49-F238E27FC236}">
                  <a16:creationId xmlns:a16="http://schemas.microsoft.com/office/drawing/2014/main" id="{7BBFDF50-7211-5BD3-5F36-C6C6C426963E}"/>
                </a:ext>
              </a:extLst>
            </p:cNvPr>
            <p:cNvSpPr txBox="1"/>
            <p:nvPr/>
          </p:nvSpPr>
          <p:spPr>
            <a:xfrm>
              <a:off x="4023317" y="4757431"/>
              <a:ext cx="1097400" cy="277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STRATEGIA DI BUSINESS</a:t>
              </a:r>
              <a:endParaRPr dirty="0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7" name="Google Shape;188;g2b515e0fbc3_0_110">
              <a:extLst>
                <a:ext uri="{FF2B5EF4-FFF2-40B4-BE49-F238E27FC236}">
                  <a16:creationId xmlns:a16="http://schemas.microsoft.com/office/drawing/2014/main" id="{FA9F903C-C75C-FDC2-5862-161696042B50}"/>
                </a:ext>
              </a:extLst>
            </p:cNvPr>
            <p:cNvSpPr txBox="1"/>
            <p:nvPr/>
          </p:nvSpPr>
          <p:spPr>
            <a:xfrm>
              <a:off x="897854" y="4750345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TEAM</a:t>
              </a:r>
              <a:endParaRPr dirty="0">
                <a:solidFill>
                  <a:schemeClr val="bg1">
                    <a:lumMod val="6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8" name="Google Shape;189;g2b515e0fbc3_0_110">
              <a:extLst>
                <a:ext uri="{FF2B5EF4-FFF2-40B4-BE49-F238E27FC236}">
                  <a16:creationId xmlns:a16="http://schemas.microsoft.com/office/drawing/2014/main" id="{9313C8C2-11F2-BADF-8938-AB7F699416C4}"/>
                </a:ext>
              </a:extLst>
            </p:cNvPr>
            <p:cNvSpPr txBox="1"/>
            <p:nvPr/>
          </p:nvSpPr>
          <p:spPr>
            <a:xfrm>
              <a:off x="5650627" y="4756409"/>
              <a:ext cx="1097400" cy="277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BUSINESS MODEL</a:t>
              </a:r>
              <a:endParaRPr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9" name="Google Shape;190;g2b515e0fbc3_0_110">
              <a:extLst>
                <a:ext uri="{FF2B5EF4-FFF2-40B4-BE49-F238E27FC236}">
                  <a16:creationId xmlns:a16="http://schemas.microsoft.com/office/drawing/2014/main" id="{D51ED6D4-7452-E9F2-C23A-37F0A52AD6C6}"/>
                </a:ext>
              </a:extLst>
            </p:cNvPr>
            <p:cNvSpPr txBox="1"/>
            <p:nvPr/>
          </p:nvSpPr>
          <p:spPr>
            <a:xfrm>
              <a:off x="7153939" y="4750346"/>
              <a:ext cx="1097400" cy="4162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PREVISIONI ECONOMICO-FINANZIARIE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pic>
        <p:nvPicPr>
          <p:cNvPr id="10" name="Immagine 9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158BCD22-62C7-517B-FA26-AB7BC8732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8" y="6493256"/>
            <a:ext cx="1151398" cy="31070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C91AD07-5CCB-AE76-70B3-0B306A411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110" y="6472028"/>
            <a:ext cx="3087774" cy="38597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4A28ED6-42BD-42BB-1E15-2AF3FBB919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105" y="6535795"/>
            <a:ext cx="827819" cy="174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97D89EB1-69C9-67DD-BD5B-21FD6EF72593}"/>
              </a:ext>
            </a:extLst>
          </p:cNvPr>
          <p:cNvCxnSpPr/>
          <p:nvPr/>
        </p:nvCxnSpPr>
        <p:spPr>
          <a:xfrm>
            <a:off x="10953021" y="6497139"/>
            <a:ext cx="0" cy="254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b515e0fbc3_0_152"/>
          <p:cNvSpPr txBox="1">
            <a:spLocks noGrp="1"/>
          </p:cNvSpPr>
          <p:nvPr>
            <p:ph type="body" idx="1"/>
          </p:nvPr>
        </p:nvSpPr>
        <p:spPr>
          <a:xfrm>
            <a:off x="415600" y="2057399"/>
            <a:ext cx="11360800" cy="4034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1600" dirty="0">
                <a:latin typeface="Montserrat"/>
                <a:sym typeface="Montserrat"/>
              </a:rPr>
              <a:t>Descrivere la roadmap di sviluppo dell’idea, evidenziando gli obiettivi strategici, tecnologici e di mercato che si vuole raggiungere (Quali sono le milestones principali? Quando e come si intende raggiungerle?)</a:t>
            </a:r>
            <a:endParaRPr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AEA3C9E-1896-C5D6-2E59-3BEAE70E8BAA}"/>
              </a:ext>
            </a:extLst>
          </p:cNvPr>
          <p:cNvSpPr/>
          <p:nvPr/>
        </p:nvSpPr>
        <p:spPr>
          <a:xfrm>
            <a:off x="228600" y="6462183"/>
            <a:ext cx="2438400" cy="243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Google Shape;89;g2b515e0fbc3_0_33">
            <a:extLst>
              <a:ext uri="{FF2B5EF4-FFF2-40B4-BE49-F238E27FC236}">
                <a16:creationId xmlns:a16="http://schemas.microsoft.com/office/drawing/2014/main" id="{8D6F670B-C60D-4DAC-AE32-CB0D9988EB98}"/>
              </a:ext>
            </a:extLst>
          </p:cNvPr>
          <p:cNvSpPr txBox="1">
            <a:spLocks/>
          </p:cNvSpPr>
          <p:nvPr/>
        </p:nvSpPr>
        <p:spPr>
          <a:xfrm>
            <a:off x="390462" y="1151968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 b="1" i="0" kern="120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buSzPct val="111111"/>
            </a:pPr>
            <a:r>
              <a:rPr lang="it-IT" dirty="0">
                <a:solidFill>
                  <a:srgbClr val="51BAB5"/>
                </a:solidFill>
                <a:highlight>
                  <a:schemeClr val="lt1"/>
                </a:highlight>
                <a:latin typeface="Montserrat" panose="00000500000000000000" pitchFamily="2" charset="0"/>
                <a:ea typeface="Stardos Stencil"/>
                <a:cs typeface="Stardos Stencil"/>
                <a:sym typeface="Stardos Stencil"/>
              </a:rPr>
              <a:t>Strategia di Business</a:t>
            </a:r>
            <a:endParaRPr lang="it-IT" dirty="0">
              <a:solidFill>
                <a:srgbClr val="51BAB5"/>
              </a:solidFill>
              <a:latin typeface="Montserrat" panose="00000500000000000000" pitchFamily="2" charset="0"/>
            </a:endParaRPr>
          </a:p>
        </p:txBody>
      </p:sp>
      <p:grpSp>
        <p:nvGrpSpPr>
          <p:cNvPr id="7" name="Google Shape;185;g2b515e0fbc3_0_110">
            <a:extLst>
              <a:ext uri="{FF2B5EF4-FFF2-40B4-BE49-F238E27FC236}">
                <a16:creationId xmlns:a16="http://schemas.microsoft.com/office/drawing/2014/main" id="{241FC009-F0AD-0FE8-A4B9-597622624989}"/>
              </a:ext>
            </a:extLst>
          </p:cNvPr>
          <p:cNvGrpSpPr/>
          <p:nvPr/>
        </p:nvGrpSpPr>
        <p:grpSpPr>
          <a:xfrm>
            <a:off x="1193676" y="954261"/>
            <a:ext cx="9804647" cy="555009"/>
            <a:chOff x="897854" y="4750345"/>
            <a:chExt cx="7353485" cy="416257"/>
          </a:xfrm>
        </p:grpSpPr>
        <p:sp>
          <p:nvSpPr>
            <p:cNvPr id="8" name="Google Shape;186;g2b515e0fbc3_0_110">
              <a:extLst>
                <a:ext uri="{FF2B5EF4-FFF2-40B4-BE49-F238E27FC236}">
                  <a16:creationId xmlns:a16="http://schemas.microsoft.com/office/drawing/2014/main" id="{BA24F8CC-062F-3A7C-87F1-FBDE94C79CCC}"/>
                </a:ext>
              </a:extLst>
            </p:cNvPr>
            <p:cNvSpPr txBox="1"/>
            <p:nvPr/>
          </p:nvSpPr>
          <p:spPr>
            <a:xfrm>
              <a:off x="2396007" y="4750725"/>
              <a:ext cx="1097400" cy="277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MISSION AND VISION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9" name="Google Shape;187;g2b515e0fbc3_0_110">
              <a:extLst>
                <a:ext uri="{FF2B5EF4-FFF2-40B4-BE49-F238E27FC236}">
                  <a16:creationId xmlns:a16="http://schemas.microsoft.com/office/drawing/2014/main" id="{0EB5A5C0-A0B4-8223-BBD4-75769D5C43CE}"/>
                </a:ext>
              </a:extLst>
            </p:cNvPr>
            <p:cNvSpPr txBox="1"/>
            <p:nvPr/>
          </p:nvSpPr>
          <p:spPr>
            <a:xfrm>
              <a:off x="4023317" y="4757431"/>
              <a:ext cx="1097400" cy="277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51BBB5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STRATEGIA DI BUSINESS</a:t>
              </a:r>
              <a:endParaRPr dirty="0">
                <a:solidFill>
                  <a:srgbClr val="51BBB5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6" name="Google Shape;188;g2b515e0fbc3_0_110">
              <a:extLst>
                <a:ext uri="{FF2B5EF4-FFF2-40B4-BE49-F238E27FC236}">
                  <a16:creationId xmlns:a16="http://schemas.microsoft.com/office/drawing/2014/main" id="{FD432F60-E96C-F7EE-434A-4301146E8622}"/>
                </a:ext>
              </a:extLst>
            </p:cNvPr>
            <p:cNvSpPr txBox="1"/>
            <p:nvPr/>
          </p:nvSpPr>
          <p:spPr>
            <a:xfrm>
              <a:off x="897854" y="4750345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it-IT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TEAM</a:t>
              </a:r>
              <a:endParaRPr lang="it-IT" dirty="0">
                <a:solidFill>
                  <a:schemeClr val="bg1">
                    <a:lumMod val="6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7" name="Google Shape;189;g2b515e0fbc3_0_110">
              <a:extLst>
                <a:ext uri="{FF2B5EF4-FFF2-40B4-BE49-F238E27FC236}">
                  <a16:creationId xmlns:a16="http://schemas.microsoft.com/office/drawing/2014/main" id="{45E9705F-E189-94D5-5D1C-F76C2ECC8923}"/>
                </a:ext>
              </a:extLst>
            </p:cNvPr>
            <p:cNvSpPr txBox="1"/>
            <p:nvPr/>
          </p:nvSpPr>
          <p:spPr>
            <a:xfrm>
              <a:off x="5650627" y="4756409"/>
              <a:ext cx="1097400" cy="277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BUSINESS MODEL</a:t>
              </a:r>
              <a:endParaRPr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8" name="Google Shape;190;g2b515e0fbc3_0_110">
              <a:extLst>
                <a:ext uri="{FF2B5EF4-FFF2-40B4-BE49-F238E27FC236}">
                  <a16:creationId xmlns:a16="http://schemas.microsoft.com/office/drawing/2014/main" id="{0B53AE62-F3BE-5F30-8BA7-0320025B702B}"/>
                </a:ext>
              </a:extLst>
            </p:cNvPr>
            <p:cNvSpPr txBox="1"/>
            <p:nvPr/>
          </p:nvSpPr>
          <p:spPr>
            <a:xfrm>
              <a:off x="7153939" y="4750346"/>
              <a:ext cx="1097400" cy="4162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PREVISIONI ECONOMICO-FINANZIARIE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pic>
        <p:nvPicPr>
          <p:cNvPr id="4" name="Immagine 3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BCA91009-1A98-59CF-255F-7884E19DA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8" y="6493256"/>
            <a:ext cx="1151398" cy="31070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CD7E60-273B-646D-3943-19EF1427C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110" y="6472028"/>
            <a:ext cx="3087774" cy="38597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4696F8C-1C97-F238-29D4-2170E7BC79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105" y="6535795"/>
            <a:ext cx="827819" cy="174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167AFA0E-F322-E15B-4736-7469C10B97D1}"/>
              </a:ext>
            </a:extLst>
          </p:cNvPr>
          <p:cNvCxnSpPr/>
          <p:nvPr/>
        </p:nvCxnSpPr>
        <p:spPr>
          <a:xfrm>
            <a:off x="10953021" y="6497139"/>
            <a:ext cx="0" cy="254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b515e0fbc3_0_168"/>
          <p:cNvSpPr txBox="1">
            <a:spLocks noGrp="1"/>
          </p:cNvSpPr>
          <p:nvPr>
            <p:ph type="body" idx="1"/>
          </p:nvPr>
        </p:nvSpPr>
        <p:spPr>
          <a:xfrm>
            <a:off x="415600" y="1904999"/>
            <a:ext cx="11360800" cy="41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Descrivere il business model </a:t>
            </a:r>
            <a:r>
              <a:rPr lang="it-IT" sz="1600" dirty="0">
                <a:latin typeface="Montserrat"/>
                <a:ea typeface="Montserrat"/>
                <a:cs typeface="Montserrat"/>
                <a:sym typeface="Montserrat"/>
              </a:rPr>
              <a:t>evidenziando le strategie per generare profitto (Chi paga per il prodotto/servizio? Come paga? Quali sono i canali di vendita e di distribuzione?)</a:t>
            </a:r>
            <a:endParaRPr lang="en" sz="1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g2b515e0fbc3_0_168"/>
          <p:cNvSpPr txBox="1"/>
          <p:nvPr/>
        </p:nvSpPr>
        <p:spPr>
          <a:xfrm>
            <a:off x="5467033" y="3801267"/>
            <a:ext cx="1217200" cy="3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66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VALUE</a:t>
            </a:r>
            <a:br>
              <a:rPr lang="en" sz="66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667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PROPOSITION</a:t>
            </a:r>
            <a:endParaRPr sz="667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6BD11A8-0973-55B7-6C0F-AD604E308E0B}"/>
              </a:ext>
            </a:extLst>
          </p:cNvPr>
          <p:cNvSpPr/>
          <p:nvPr/>
        </p:nvSpPr>
        <p:spPr>
          <a:xfrm>
            <a:off x="228600" y="6462183"/>
            <a:ext cx="2438400" cy="243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Google Shape;89;g2b515e0fbc3_0_33">
            <a:extLst>
              <a:ext uri="{FF2B5EF4-FFF2-40B4-BE49-F238E27FC236}">
                <a16:creationId xmlns:a16="http://schemas.microsoft.com/office/drawing/2014/main" id="{CAAE02D3-CD46-8CC2-1912-06E23E567399}"/>
              </a:ext>
            </a:extLst>
          </p:cNvPr>
          <p:cNvSpPr txBox="1">
            <a:spLocks/>
          </p:cNvSpPr>
          <p:nvPr/>
        </p:nvSpPr>
        <p:spPr>
          <a:xfrm>
            <a:off x="390462" y="1151968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 b="1" i="0" kern="120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buSzPct val="111111"/>
            </a:pPr>
            <a:r>
              <a:rPr lang="it-IT" dirty="0">
                <a:solidFill>
                  <a:srgbClr val="51BAB5"/>
                </a:solidFill>
                <a:highlight>
                  <a:schemeClr val="lt1"/>
                </a:highlight>
                <a:latin typeface="Montserrat" panose="00000500000000000000" pitchFamily="2" charset="0"/>
                <a:ea typeface="Stardos Stencil"/>
                <a:cs typeface="Stardos Stencil"/>
                <a:sym typeface="Stardos Stencil"/>
              </a:rPr>
              <a:t>Business Model</a:t>
            </a:r>
            <a:endParaRPr lang="it-IT" dirty="0">
              <a:solidFill>
                <a:srgbClr val="51BAB5"/>
              </a:solidFill>
              <a:latin typeface="Montserrat" panose="00000500000000000000" pitchFamily="2" charset="0"/>
            </a:endParaRPr>
          </a:p>
        </p:txBody>
      </p:sp>
      <p:grpSp>
        <p:nvGrpSpPr>
          <p:cNvPr id="7" name="Google Shape;185;g2b515e0fbc3_0_110">
            <a:extLst>
              <a:ext uri="{FF2B5EF4-FFF2-40B4-BE49-F238E27FC236}">
                <a16:creationId xmlns:a16="http://schemas.microsoft.com/office/drawing/2014/main" id="{DA0FA135-CC8E-EC92-11BA-3F2D5A6B4FD7}"/>
              </a:ext>
            </a:extLst>
          </p:cNvPr>
          <p:cNvGrpSpPr/>
          <p:nvPr/>
        </p:nvGrpSpPr>
        <p:grpSpPr>
          <a:xfrm>
            <a:off x="1193676" y="954261"/>
            <a:ext cx="9804647" cy="555009"/>
            <a:chOff x="897854" y="4750345"/>
            <a:chExt cx="7353485" cy="416257"/>
          </a:xfrm>
        </p:grpSpPr>
        <p:sp>
          <p:nvSpPr>
            <p:cNvPr id="8" name="Google Shape;186;g2b515e0fbc3_0_110">
              <a:extLst>
                <a:ext uri="{FF2B5EF4-FFF2-40B4-BE49-F238E27FC236}">
                  <a16:creationId xmlns:a16="http://schemas.microsoft.com/office/drawing/2014/main" id="{A153B0CD-B6CD-79EE-DA99-CA5FCB2CD7E4}"/>
                </a:ext>
              </a:extLst>
            </p:cNvPr>
            <p:cNvSpPr txBox="1"/>
            <p:nvPr/>
          </p:nvSpPr>
          <p:spPr>
            <a:xfrm>
              <a:off x="2396007" y="4750725"/>
              <a:ext cx="1097400" cy="277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MISSION AND VISION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9" name="Google Shape;187;g2b515e0fbc3_0_110">
              <a:extLst>
                <a:ext uri="{FF2B5EF4-FFF2-40B4-BE49-F238E27FC236}">
                  <a16:creationId xmlns:a16="http://schemas.microsoft.com/office/drawing/2014/main" id="{9AE74B1C-582D-38AC-1FB3-C150225840A4}"/>
                </a:ext>
              </a:extLst>
            </p:cNvPr>
            <p:cNvSpPr txBox="1"/>
            <p:nvPr/>
          </p:nvSpPr>
          <p:spPr>
            <a:xfrm>
              <a:off x="4023317" y="4757431"/>
              <a:ext cx="1097400" cy="277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STRATEGIA DI BUSINESS</a:t>
              </a:r>
              <a:endParaRPr dirty="0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0" name="Google Shape;188;g2b515e0fbc3_0_110">
              <a:extLst>
                <a:ext uri="{FF2B5EF4-FFF2-40B4-BE49-F238E27FC236}">
                  <a16:creationId xmlns:a16="http://schemas.microsoft.com/office/drawing/2014/main" id="{32E4C1AE-99C3-C3DF-975E-7E8B021F5FB4}"/>
                </a:ext>
              </a:extLst>
            </p:cNvPr>
            <p:cNvSpPr txBox="1"/>
            <p:nvPr/>
          </p:nvSpPr>
          <p:spPr>
            <a:xfrm>
              <a:off x="897854" y="4750345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it-IT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TEAM</a:t>
              </a:r>
              <a:endParaRPr lang="it-IT" dirty="0">
                <a:solidFill>
                  <a:schemeClr val="bg1">
                    <a:lumMod val="6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1" name="Google Shape;189;g2b515e0fbc3_0_110">
              <a:extLst>
                <a:ext uri="{FF2B5EF4-FFF2-40B4-BE49-F238E27FC236}">
                  <a16:creationId xmlns:a16="http://schemas.microsoft.com/office/drawing/2014/main" id="{7A7E03A3-C426-7D2E-60DB-B9C613095050}"/>
                </a:ext>
              </a:extLst>
            </p:cNvPr>
            <p:cNvSpPr txBox="1"/>
            <p:nvPr/>
          </p:nvSpPr>
          <p:spPr>
            <a:xfrm>
              <a:off x="5650627" y="4756409"/>
              <a:ext cx="1097400" cy="277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51BBB5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BUSINESS MODEL</a:t>
              </a:r>
              <a:endParaRPr dirty="0">
                <a:solidFill>
                  <a:srgbClr val="51BBB5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8" name="Google Shape;190;g2b515e0fbc3_0_110">
              <a:extLst>
                <a:ext uri="{FF2B5EF4-FFF2-40B4-BE49-F238E27FC236}">
                  <a16:creationId xmlns:a16="http://schemas.microsoft.com/office/drawing/2014/main" id="{7A37D423-C43A-05C3-948C-F145892FD99C}"/>
                </a:ext>
              </a:extLst>
            </p:cNvPr>
            <p:cNvSpPr txBox="1"/>
            <p:nvPr/>
          </p:nvSpPr>
          <p:spPr>
            <a:xfrm>
              <a:off x="7153939" y="4750346"/>
              <a:ext cx="1097400" cy="4162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PREVISIONI ECONOMICO-FINANZIARIE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pic>
        <p:nvPicPr>
          <p:cNvPr id="4" name="Immagine 3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579CEB83-349D-5314-2D86-4D1FBE600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8" y="6493256"/>
            <a:ext cx="1151398" cy="31070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6B1EC5F-4770-BEF2-803D-E3FC12243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110" y="6472028"/>
            <a:ext cx="3087774" cy="38597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088C25A-9B05-83C6-33E9-66DFCFCFE6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105" y="6535795"/>
            <a:ext cx="827819" cy="174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5C0DD32F-2E10-BBD4-DC73-11F46229ED91}"/>
              </a:ext>
            </a:extLst>
          </p:cNvPr>
          <p:cNvCxnSpPr/>
          <p:nvPr/>
        </p:nvCxnSpPr>
        <p:spPr>
          <a:xfrm>
            <a:off x="10953021" y="6497139"/>
            <a:ext cx="0" cy="254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604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b515e0fbc3_0_235"/>
          <p:cNvSpPr txBox="1">
            <a:spLocks noGrp="1"/>
          </p:cNvSpPr>
          <p:nvPr>
            <p:ph type="title"/>
          </p:nvPr>
        </p:nvSpPr>
        <p:spPr>
          <a:xfrm>
            <a:off x="418742" y="1285775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" dirty="0">
                <a:solidFill>
                  <a:srgbClr val="51BAB5"/>
                </a:solidFill>
                <a:highlight>
                  <a:schemeClr val="lt1"/>
                </a:highlight>
                <a:latin typeface="Montserrat" panose="00000500000000000000" pitchFamily="2" charset="0"/>
                <a:ea typeface="Stardos Stencil"/>
                <a:cs typeface="Stardos Stencil"/>
                <a:sym typeface="Stardos Stencil"/>
              </a:rPr>
              <a:t>Previsioni Economico-Finanziarie</a:t>
            </a:r>
            <a:endParaRPr dirty="0">
              <a:solidFill>
                <a:srgbClr val="51BAB5"/>
              </a:solidFill>
              <a:highlight>
                <a:schemeClr val="lt1"/>
              </a:highlight>
              <a:latin typeface="Montserrat" panose="00000500000000000000" pitchFamily="2" charset="0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259" name="Google Shape;259;g2b515e0fbc3_0_235"/>
          <p:cNvSpPr txBox="1">
            <a:spLocks noGrp="1"/>
          </p:cNvSpPr>
          <p:nvPr>
            <p:ph type="body" idx="1"/>
          </p:nvPr>
        </p:nvSpPr>
        <p:spPr>
          <a:xfrm>
            <a:off x="415600" y="1981199"/>
            <a:ext cx="11360800" cy="411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Evidenziare l’investimento necessario/richiesto e il relativo utilizzo (Quanti soldi servono per lo sviluppo del progetto? Come verranno spesi questi soldi? </a:t>
            </a:r>
            <a:r>
              <a:rPr lang="it-IT" sz="1600" dirty="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n quanto tempo?)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g2b515e0fbc3_0_235"/>
          <p:cNvSpPr txBox="1"/>
          <p:nvPr/>
        </p:nvSpPr>
        <p:spPr>
          <a:xfrm>
            <a:off x="7792825" y="1872793"/>
            <a:ext cx="246400" cy="41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4A111BF-77D0-8359-EC40-1226AE3408BE}"/>
              </a:ext>
            </a:extLst>
          </p:cNvPr>
          <p:cNvSpPr/>
          <p:nvPr/>
        </p:nvSpPr>
        <p:spPr>
          <a:xfrm>
            <a:off x="228600" y="6462183"/>
            <a:ext cx="2438400" cy="243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oogle Shape;185;g2b515e0fbc3_0_110">
            <a:extLst>
              <a:ext uri="{FF2B5EF4-FFF2-40B4-BE49-F238E27FC236}">
                <a16:creationId xmlns:a16="http://schemas.microsoft.com/office/drawing/2014/main" id="{DA6AF61D-7734-C542-10A7-C15594EE28F9}"/>
              </a:ext>
            </a:extLst>
          </p:cNvPr>
          <p:cNvGrpSpPr/>
          <p:nvPr/>
        </p:nvGrpSpPr>
        <p:grpSpPr>
          <a:xfrm>
            <a:off x="1193676" y="954261"/>
            <a:ext cx="9804647" cy="555009"/>
            <a:chOff x="897854" y="4750345"/>
            <a:chExt cx="7353485" cy="416257"/>
          </a:xfrm>
        </p:grpSpPr>
        <p:sp>
          <p:nvSpPr>
            <p:cNvPr id="5" name="Google Shape;186;g2b515e0fbc3_0_110">
              <a:extLst>
                <a:ext uri="{FF2B5EF4-FFF2-40B4-BE49-F238E27FC236}">
                  <a16:creationId xmlns:a16="http://schemas.microsoft.com/office/drawing/2014/main" id="{D86F3354-0A38-CB9F-9624-7025128BDE7D}"/>
                </a:ext>
              </a:extLst>
            </p:cNvPr>
            <p:cNvSpPr txBox="1"/>
            <p:nvPr/>
          </p:nvSpPr>
          <p:spPr>
            <a:xfrm>
              <a:off x="2396007" y="4750725"/>
              <a:ext cx="1097400" cy="277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MISSION AND VISION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6" name="Google Shape;187;g2b515e0fbc3_0_110">
              <a:extLst>
                <a:ext uri="{FF2B5EF4-FFF2-40B4-BE49-F238E27FC236}">
                  <a16:creationId xmlns:a16="http://schemas.microsoft.com/office/drawing/2014/main" id="{491D6D4C-7AD0-F9DF-B050-28BE64806581}"/>
                </a:ext>
              </a:extLst>
            </p:cNvPr>
            <p:cNvSpPr txBox="1"/>
            <p:nvPr/>
          </p:nvSpPr>
          <p:spPr>
            <a:xfrm>
              <a:off x="4023317" y="4757431"/>
              <a:ext cx="1097400" cy="277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STRATEGIA DI BUSINESS</a:t>
              </a:r>
              <a:endParaRPr dirty="0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7" name="Google Shape;188;g2b515e0fbc3_0_110">
              <a:extLst>
                <a:ext uri="{FF2B5EF4-FFF2-40B4-BE49-F238E27FC236}">
                  <a16:creationId xmlns:a16="http://schemas.microsoft.com/office/drawing/2014/main" id="{2F6D282A-EE5D-6793-20D8-4BF8B3934061}"/>
                </a:ext>
              </a:extLst>
            </p:cNvPr>
            <p:cNvSpPr txBox="1"/>
            <p:nvPr/>
          </p:nvSpPr>
          <p:spPr>
            <a:xfrm>
              <a:off x="897854" y="4750345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it-IT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TEAM</a:t>
              </a:r>
              <a:endParaRPr lang="it-IT" dirty="0">
                <a:solidFill>
                  <a:schemeClr val="bg1">
                    <a:lumMod val="6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8" name="Google Shape;189;g2b515e0fbc3_0_110">
              <a:extLst>
                <a:ext uri="{FF2B5EF4-FFF2-40B4-BE49-F238E27FC236}">
                  <a16:creationId xmlns:a16="http://schemas.microsoft.com/office/drawing/2014/main" id="{1A99B341-8DAE-CDCC-3747-1ECF3B18B66F}"/>
                </a:ext>
              </a:extLst>
            </p:cNvPr>
            <p:cNvSpPr txBox="1"/>
            <p:nvPr/>
          </p:nvSpPr>
          <p:spPr>
            <a:xfrm>
              <a:off x="5650627" y="4756409"/>
              <a:ext cx="1097400" cy="277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BUSINESS MODEL</a:t>
              </a:r>
              <a:endParaRPr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9" name="Google Shape;190;g2b515e0fbc3_0_110">
              <a:extLst>
                <a:ext uri="{FF2B5EF4-FFF2-40B4-BE49-F238E27FC236}">
                  <a16:creationId xmlns:a16="http://schemas.microsoft.com/office/drawing/2014/main" id="{3D7527F2-0487-4D91-F99F-36B23841B4CB}"/>
                </a:ext>
              </a:extLst>
            </p:cNvPr>
            <p:cNvSpPr txBox="1"/>
            <p:nvPr/>
          </p:nvSpPr>
          <p:spPr>
            <a:xfrm>
              <a:off x="7153939" y="4750346"/>
              <a:ext cx="1097400" cy="4162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51BBB5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PREVISIONI ECONOMICO-FINANZIARIE</a:t>
              </a:r>
              <a:endParaRPr dirty="0">
                <a:solidFill>
                  <a:srgbClr val="51BBB5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pic>
        <p:nvPicPr>
          <p:cNvPr id="10" name="Immagine 9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AF9F0571-4643-BEED-B517-69C0BD092D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8" y="6493256"/>
            <a:ext cx="1151398" cy="31070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F542FF3-2C16-3385-2E45-36452E97D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110" y="6472028"/>
            <a:ext cx="3087774" cy="38597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B6C6B6D-9810-95BF-D632-F7B83708A5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105" y="6535795"/>
            <a:ext cx="827819" cy="174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715F6C35-9DCA-53DC-02FA-8D9958172226}"/>
              </a:ext>
            </a:extLst>
          </p:cNvPr>
          <p:cNvCxnSpPr/>
          <p:nvPr/>
        </p:nvCxnSpPr>
        <p:spPr>
          <a:xfrm>
            <a:off x="10953021" y="6497139"/>
            <a:ext cx="0" cy="254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b515e0fbc3_0_235"/>
          <p:cNvSpPr txBox="1">
            <a:spLocks noGrp="1"/>
          </p:cNvSpPr>
          <p:nvPr>
            <p:ph type="title"/>
          </p:nvPr>
        </p:nvSpPr>
        <p:spPr>
          <a:xfrm>
            <a:off x="418742" y="1285775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" dirty="0">
                <a:solidFill>
                  <a:srgbClr val="51BAB5"/>
                </a:solidFill>
                <a:highlight>
                  <a:schemeClr val="lt1"/>
                </a:highlight>
                <a:latin typeface="Montserrat" panose="00000500000000000000" pitchFamily="2" charset="0"/>
                <a:ea typeface="Stardos Stencil"/>
                <a:cs typeface="Stardos Stencil"/>
                <a:sym typeface="Stardos Stencil"/>
              </a:rPr>
              <a:t>Contatti referente capogruppo</a:t>
            </a:r>
            <a:endParaRPr dirty="0">
              <a:solidFill>
                <a:srgbClr val="51BAB5"/>
              </a:solidFill>
              <a:highlight>
                <a:schemeClr val="lt1"/>
              </a:highlight>
              <a:latin typeface="Montserrat" panose="00000500000000000000" pitchFamily="2" charset="0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259" name="Google Shape;259;g2b515e0fbc3_0_235"/>
          <p:cNvSpPr txBox="1">
            <a:spLocks noGrp="1"/>
          </p:cNvSpPr>
          <p:nvPr>
            <p:ph type="body" idx="1"/>
          </p:nvPr>
        </p:nvSpPr>
        <p:spPr>
          <a:xfrm>
            <a:off x="415600" y="1981199"/>
            <a:ext cx="11360800" cy="411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it-IT" sz="1600" dirty="0">
                <a:latin typeface="Montserrat"/>
                <a:ea typeface="Montserrat"/>
                <a:cs typeface="Montserrat"/>
                <a:sym typeface="Montserrat"/>
              </a:rPr>
              <a:t>Indicare contatti del referente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g2b515e0fbc3_0_235"/>
          <p:cNvSpPr txBox="1"/>
          <p:nvPr/>
        </p:nvSpPr>
        <p:spPr>
          <a:xfrm>
            <a:off x="7792825" y="1872793"/>
            <a:ext cx="246400" cy="41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4A111BF-77D0-8359-EC40-1226AE3408BE}"/>
              </a:ext>
            </a:extLst>
          </p:cNvPr>
          <p:cNvSpPr/>
          <p:nvPr/>
        </p:nvSpPr>
        <p:spPr>
          <a:xfrm>
            <a:off x="228600" y="6462183"/>
            <a:ext cx="2438400" cy="243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43D1C8C4-11FD-2918-FC80-7A0E9A783A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8" y="6493256"/>
            <a:ext cx="1151398" cy="31070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5A7DA85-5D95-7F18-FFA5-E60FB39F9E50}"/>
              </a:ext>
            </a:extLst>
          </p:cNvPr>
          <p:cNvSpPr txBox="1"/>
          <p:nvPr/>
        </p:nvSpPr>
        <p:spPr>
          <a:xfrm>
            <a:off x="318814" y="814039"/>
            <a:ext cx="11125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Montserrat Medium" pitchFamily="2" charset="77"/>
              </a:rPr>
              <a:t>START CUP UDINE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4173788-32C8-2276-D3A7-C0B23EE31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110" y="6472028"/>
            <a:ext cx="3087774" cy="38597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7C187F7-5859-A3F4-67EC-D60F64D92D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105" y="6535795"/>
            <a:ext cx="827819" cy="174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E4A68E9F-5AFA-62F0-A6E2-1CE77E1ECE52}"/>
              </a:ext>
            </a:extLst>
          </p:cNvPr>
          <p:cNvCxnSpPr/>
          <p:nvPr/>
        </p:nvCxnSpPr>
        <p:spPr>
          <a:xfrm>
            <a:off x="10953021" y="6497139"/>
            <a:ext cx="0" cy="254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4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515e0fbc3_0_17"/>
          <p:cNvSpPr txBox="1">
            <a:spLocks noGrp="1"/>
          </p:cNvSpPr>
          <p:nvPr>
            <p:ph type="title"/>
          </p:nvPr>
        </p:nvSpPr>
        <p:spPr>
          <a:xfrm>
            <a:off x="415600" y="106680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" dirty="0">
                <a:solidFill>
                  <a:srgbClr val="51BAB5"/>
                </a:solidFill>
                <a:highlight>
                  <a:schemeClr val="lt1"/>
                </a:highlight>
                <a:latin typeface="Montserrat" panose="00000500000000000000" pitchFamily="2" charset="0"/>
                <a:ea typeface="Stardos Stencil"/>
                <a:cs typeface="Stardos Stencil"/>
                <a:sym typeface="Stardos Stencil"/>
              </a:rPr>
              <a:t>Nome dell’idea</a:t>
            </a:r>
            <a:endParaRPr dirty="0">
              <a:solidFill>
                <a:srgbClr val="51BAB5"/>
              </a:solidFill>
              <a:highlight>
                <a:schemeClr val="lt1"/>
              </a:highlight>
              <a:latin typeface="Montserrat" panose="00000500000000000000" pitchFamily="2" charset="0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71" name="Google Shape;71;g2b515e0fbc3_0_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3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Descrivere l’idea in maniera breve e sintetica (Che cosa si intende proporre? Perché?) (max 500 battute)</a:t>
            </a:r>
          </a:p>
          <a:p>
            <a:pPr marL="0" indent="0">
              <a:spcAft>
                <a:spcPts val="1600"/>
              </a:spcAft>
              <a:buNone/>
            </a:pPr>
            <a:endParaRPr lang="en" sz="1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71;g2b515e0fbc3_0_17">
            <a:extLst>
              <a:ext uri="{FF2B5EF4-FFF2-40B4-BE49-F238E27FC236}">
                <a16:creationId xmlns:a16="http://schemas.microsoft.com/office/drawing/2014/main" id="{2DD034DA-342B-54C0-6AF8-CF381E9CF857}"/>
              </a:ext>
            </a:extLst>
          </p:cNvPr>
          <p:cNvSpPr txBox="1">
            <a:spLocks/>
          </p:cNvSpPr>
          <p:nvPr/>
        </p:nvSpPr>
        <p:spPr>
          <a:xfrm>
            <a:off x="304800" y="5791200"/>
            <a:ext cx="11360800" cy="5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609585" lvl="0" indent="-457189" algn="l" defTabSz="609585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itchFamily="34" charset="0"/>
              <a:buChar char="●"/>
              <a:defRPr sz="1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1219170" lvl="1" indent="-423323" algn="l" defTabSz="609585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○"/>
              <a:defRPr sz="1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828754" lvl="2" indent="-423323" algn="l" defTabSz="609585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■"/>
              <a:defRPr sz="1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2438339" lvl="3" indent="-423323" algn="l" defTabSz="609585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●"/>
              <a:defRPr sz="1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3047924" lvl="4" indent="-423323" algn="l" defTabSz="609585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○"/>
              <a:defRPr sz="1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3657509" lvl="5" indent="-423323" algn="l" defTabSz="609585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■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609585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●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609585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○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609585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■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600"/>
              </a:spcAft>
              <a:buFont typeface="Arial" pitchFamily="34" charset="0"/>
              <a:buNone/>
            </a:pPr>
            <a:r>
              <a:rPr lang="en" dirty="0">
                <a:latin typeface="Montserrat"/>
                <a:ea typeface="Montserrat"/>
                <a:cs typeface="Montserrat"/>
                <a:sym typeface="Montserrat"/>
              </a:rPr>
              <a:t>Descrivere l’idea con uno slogan (max 100 battute)</a:t>
            </a:r>
          </a:p>
        </p:txBody>
      </p:sp>
      <p:sp>
        <p:nvSpPr>
          <p:cNvPr id="3" name="Google Shape;70;g2b515e0fbc3_0_17">
            <a:extLst>
              <a:ext uri="{FF2B5EF4-FFF2-40B4-BE49-F238E27FC236}">
                <a16:creationId xmlns:a16="http://schemas.microsoft.com/office/drawing/2014/main" id="{7BC43D1C-A0A3-775A-6E44-5D3B19B86A49}"/>
              </a:ext>
            </a:extLst>
          </p:cNvPr>
          <p:cNvSpPr txBox="1">
            <a:spLocks/>
          </p:cNvSpPr>
          <p:nvPr/>
        </p:nvSpPr>
        <p:spPr>
          <a:xfrm>
            <a:off x="304800" y="518160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 b="1" i="0" kern="120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buSzPct val="111111"/>
            </a:pPr>
            <a:r>
              <a:rPr lang="it-IT" dirty="0">
                <a:solidFill>
                  <a:srgbClr val="51BAB5"/>
                </a:solidFill>
                <a:highlight>
                  <a:schemeClr val="lt1"/>
                </a:highlight>
                <a:latin typeface="Montserrat" panose="00000500000000000000" pitchFamily="2" charset="0"/>
                <a:cs typeface="Stardos Stencil"/>
                <a:sym typeface="Stardos Stencil"/>
              </a:rPr>
              <a:t>L’idea in un tweet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B4E973F-2E0F-D610-3C0F-4F74375C7508}"/>
              </a:ext>
            </a:extLst>
          </p:cNvPr>
          <p:cNvSpPr/>
          <p:nvPr/>
        </p:nvSpPr>
        <p:spPr>
          <a:xfrm>
            <a:off x="228600" y="6462183"/>
            <a:ext cx="2438400" cy="243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E36ED6FC-EB96-FABC-6B20-14ADBF1A51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8" y="6493256"/>
            <a:ext cx="1151398" cy="31070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F1442EE-ACF3-EC43-BA86-702580EE6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110" y="6472028"/>
            <a:ext cx="3087774" cy="38597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F27A77A-5765-2CFB-46FC-A4DC1180DF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105" y="6535795"/>
            <a:ext cx="827819" cy="174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6D960CBD-9EC2-D090-9BED-15970CA46B2E}"/>
              </a:ext>
            </a:extLst>
          </p:cNvPr>
          <p:cNvCxnSpPr/>
          <p:nvPr/>
        </p:nvCxnSpPr>
        <p:spPr>
          <a:xfrm>
            <a:off x="10953021" y="6497139"/>
            <a:ext cx="0" cy="254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39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4"/>
    </mc:Choice>
    <mc:Fallback xmlns="">
      <p:transition spd="slow" advTm="102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515e0fbc3_0_5"/>
          <p:cNvSpPr txBox="1">
            <a:spLocks noGrp="1"/>
          </p:cNvSpPr>
          <p:nvPr>
            <p:ph type="body" idx="1"/>
          </p:nvPr>
        </p:nvSpPr>
        <p:spPr>
          <a:xfrm>
            <a:off x="304800" y="939841"/>
            <a:ext cx="3546000" cy="5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n" sz="3200" b="1" dirty="0">
                <a:solidFill>
                  <a:srgbClr val="51BAB5"/>
                </a:solidFill>
                <a:latin typeface="Montserrat" panose="00000500000000000000" pitchFamily="2" charset="0"/>
                <a:ea typeface="Stardos Stencil"/>
                <a:cs typeface="Stardos Stencil"/>
                <a:sym typeface="Stardos Stencil"/>
              </a:rPr>
              <a:t>I) IDEA</a:t>
            </a:r>
            <a:r>
              <a:rPr lang="en" sz="3200" b="1" dirty="0">
                <a:solidFill>
                  <a:srgbClr val="51BAB5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rPr>
              <a:t> </a:t>
            </a:r>
            <a:endParaRPr dirty="0">
              <a:solidFill>
                <a:srgbClr val="51BAB5"/>
              </a:solidFill>
              <a:latin typeface="Montserrat" panose="00000500000000000000" pitchFamily="2" charset="0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n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Problema</a:t>
            </a: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n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Soluzione</a:t>
            </a: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n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Impatto</a:t>
            </a: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n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Mercato</a:t>
            </a: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n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Concorrenti</a:t>
            </a: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g2b515e0fbc3_0_5"/>
          <p:cNvSpPr txBox="1"/>
          <p:nvPr/>
        </p:nvSpPr>
        <p:spPr>
          <a:xfrm>
            <a:off x="6437972" y="906062"/>
            <a:ext cx="3806460" cy="5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3200" b="1" dirty="0">
                <a:solidFill>
                  <a:srgbClr val="51BAB5"/>
                </a:solidFill>
                <a:latin typeface="Montserrat" panose="00000500000000000000" pitchFamily="2" charset="0"/>
                <a:ea typeface="Stardos Stencil"/>
                <a:cs typeface="Stardos Stencil"/>
                <a:sym typeface="Stardos Stencil"/>
              </a:rPr>
              <a:t>II) GRUPPO</a:t>
            </a:r>
            <a:endParaRPr sz="1867" dirty="0">
              <a:solidFill>
                <a:srgbClr val="51BAB5"/>
              </a:solidFill>
              <a:latin typeface="Montserrat" panose="00000500000000000000" pitchFamily="2" charset="0"/>
              <a:ea typeface="Stardos Stencil"/>
              <a:cs typeface="Stardos Stencil"/>
              <a:sym typeface="Stardos Stencil"/>
            </a:endParaRPr>
          </a:p>
          <a:p>
            <a:pPr>
              <a:buClr>
                <a:schemeClr val="dk1"/>
              </a:buClr>
              <a:buSzPts val="1100"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Team</a:t>
            </a: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Mission and Vision</a:t>
            </a: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Strategia di Business</a:t>
            </a: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Business Model</a:t>
            </a: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2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sz="2400" dirty="0">
                <a:solidFill>
                  <a:schemeClr val="dk1"/>
                </a:solidFill>
                <a:latin typeface="Montserrat"/>
                <a:ea typeface="Arial"/>
                <a:cs typeface="Arial"/>
                <a:sym typeface="Montserrat"/>
              </a:rPr>
              <a:t>Previsioni Economico-Finanziar</a:t>
            </a:r>
            <a:r>
              <a:rPr lang="en" sz="2400" dirty="0">
                <a:solidFill>
                  <a:schemeClr val="dk1"/>
                </a:solidFill>
                <a:latin typeface="Montserrat"/>
                <a:sym typeface="Montserrat"/>
              </a:rPr>
              <a:t>ie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" name="Google Shape;59;g2b515e0fbc3_0_5"/>
          <p:cNvCxnSpPr/>
          <p:nvPr/>
        </p:nvCxnSpPr>
        <p:spPr>
          <a:xfrm>
            <a:off x="6069105" y="1536641"/>
            <a:ext cx="0" cy="41580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4AD0630E-CC4A-4828-ADC1-5F702849ADD9}"/>
              </a:ext>
            </a:extLst>
          </p:cNvPr>
          <p:cNvSpPr/>
          <p:nvPr/>
        </p:nvSpPr>
        <p:spPr>
          <a:xfrm>
            <a:off x="228600" y="6462183"/>
            <a:ext cx="2438400" cy="243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6FDC0A1E-64B3-E0C3-6186-36198902AA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8" y="6493256"/>
            <a:ext cx="1151398" cy="31070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B093A9F-E7C8-91B2-3948-3AC81E57F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110" y="6472028"/>
            <a:ext cx="3087774" cy="38597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0D9A34F-3167-155E-280B-7CCE61EC6C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105" y="6535795"/>
            <a:ext cx="827819" cy="174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4FF15CE9-CA82-305D-D8D0-00581BD9458C}"/>
              </a:ext>
            </a:extLst>
          </p:cNvPr>
          <p:cNvCxnSpPr/>
          <p:nvPr/>
        </p:nvCxnSpPr>
        <p:spPr>
          <a:xfrm>
            <a:off x="10953021" y="6497139"/>
            <a:ext cx="0" cy="254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7"/>
    </mc:Choice>
    <mc:Fallback xmlns="">
      <p:transition spd="slow" advTm="200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515e0fbc3_0_17"/>
          <p:cNvSpPr txBox="1">
            <a:spLocks noGrp="1"/>
          </p:cNvSpPr>
          <p:nvPr>
            <p:ph type="title"/>
          </p:nvPr>
        </p:nvSpPr>
        <p:spPr>
          <a:xfrm>
            <a:off x="415600" y="1151968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" dirty="0">
                <a:solidFill>
                  <a:srgbClr val="51BAB5"/>
                </a:solidFill>
                <a:highlight>
                  <a:schemeClr val="lt1"/>
                </a:highlight>
                <a:latin typeface="Montserrat" panose="00000500000000000000" pitchFamily="2" charset="0"/>
                <a:ea typeface="Stardos Stencil"/>
                <a:cs typeface="Stardos Stencil"/>
                <a:sym typeface="Stardos Stencil"/>
              </a:rPr>
              <a:t>Problema</a:t>
            </a:r>
            <a:endParaRPr dirty="0">
              <a:solidFill>
                <a:srgbClr val="51BAB5"/>
              </a:solidFill>
              <a:highlight>
                <a:schemeClr val="lt1"/>
              </a:highlight>
              <a:latin typeface="Montserrat" panose="00000500000000000000" pitchFamily="2" charset="0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71" name="Google Shape;71;g2b515e0fbc3_0_17"/>
          <p:cNvSpPr txBox="1">
            <a:spLocks noGrp="1"/>
          </p:cNvSpPr>
          <p:nvPr>
            <p:ph type="body" idx="1"/>
          </p:nvPr>
        </p:nvSpPr>
        <p:spPr>
          <a:xfrm>
            <a:off x="415600" y="1828799"/>
            <a:ext cx="11360800" cy="426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Descrivere il problema che si vuole risolvere, riportando numeri, statistiche e informazioni che evidenzino la gravità del problema (Chi viene colpito? Quanti sono? Quanto spesso riscontrano il problema?) </a:t>
            </a:r>
          </a:p>
          <a:p>
            <a:pPr marL="0" indent="0">
              <a:spcAft>
                <a:spcPts val="1600"/>
              </a:spcAft>
              <a:buNone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0" indent="0">
              <a:spcAft>
                <a:spcPts val="1600"/>
              </a:spcAft>
              <a:buNone/>
            </a:pP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2" name="Google Shape;72;g2b515e0fbc3_0_17"/>
          <p:cNvGrpSpPr/>
          <p:nvPr/>
        </p:nvGrpSpPr>
        <p:grpSpPr>
          <a:xfrm>
            <a:off x="1137939" y="963427"/>
            <a:ext cx="9916121" cy="188541"/>
            <a:chOff x="771380" y="4831046"/>
            <a:chExt cx="7437091" cy="141406"/>
          </a:xfrm>
        </p:grpSpPr>
        <p:sp>
          <p:nvSpPr>
            <p:cNvPr id="73" name="Google Shape;73;g2b515e0fbc3_0_17"/>
            <p:cNvSpPr txBox="1"/>
            <p:nvPr/>
          </p:nvSpPr>
          <p:spPr>
            <a:xfrm>
              <a:off x="2443074" y="4833195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SOLUZIONE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74" name="Google Shape;74;g2b515e0fbc3_0_17"/>
            <p:cNvSpPr txBox="1"/>
            <p:nvPr/>
          </p:nvSpPr>
          <p:spPr>
            <a:xfrm>
              <a:off x="4143413" y="4831046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IMPATTO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75" name="Google Shape;75;g2b515e0fbc3_0_17"/>
            <p:cNvSpPr txBox="1"/>
            <p:nvPr/>
          </p:nvSpPr>
          <p:spPr>
            <a:xfrm>
              <a:off x="771380" y="4833195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51BAB5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PROBLEMA</a:t>
              </a:r>
              <a:endParaRPr dirty="0">
                <a:solidFill>
                  <a:srgbClr val="51BAB5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76" name="Google Shape;76;g2b515e0fbc3_0_17"/>
            <p:cNvSpPr txBox="1"/>
            <p:nvPr/>
          </p:nvSpPr>
          <p:spPr>
            <a:xfrm>
              <a:off x="5678530" y="4831046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MERCATO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77" name="Google Shape;77;g2b515e0fbc3_0_17"/>
            <p:cNvSpPr txBox="1"/>
            <p:nvPr/>
          </p:nvSpPr>
          <p:spPr>
            <a:xfrm>
              <a:off x="7111071" y="4831046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CONCORRENTI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sp>
        <p:nvSpPr>
          <p:cNvPr id="3" name="Rettangolo 2">
            <a:extLst>
              <a:ext uri="{FF2B5EF4-FFF2-40B4-BE49-F238E27FC236}">
                <a16:creationId xmlns:a16="http://schemas.microsoft.com/office/drawing/2014/main" id="{A1985A91-2DB6-2A06-ED48-D0976230BDCC}"/>
              </a:ext>
            </a:extLst>
          </p:cNvPr>
          <p:cNvSpPr/>
          <p:nvPr/>
        </p:nvSpPr>
        <p:spPr>
          <a:xfrm>
            <a:off x="228600" y="6462183"/>
            <a:ext cx="2438400" cy="243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7E43A0FF-102E-AAF6-CDEC-A9AFE42CD9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8" y="6493256"/>
            <a:ext cx="1151398" cy="31070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192B519-A65D-0408-071E-F7F5A9821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110" y="6472028"/>
            <a:ext cx="3087774" cy="38597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1D9B751-C262-E349-8E4F-762D27E0A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105" y="6535795"/>
            <a:ext cx="827819" cy="174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76310CAF-13C9-44AD-3A6D-9DDBB1AB5174}"/>
              </a:ext>
            </a:extLst>
          </p:cNvPr>
          <p:cNvCxnSpPr/>
          <p:nvPr/>
        </p:nvCxnSpPr>
        <p:spPr>
          <a:xfrm>
            <a:off x="10953021" y="6497139"/>
            <a:ext cx="0" cy="254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515e0fbc3_0_33"/>
          <p:cNvSpPr txBox="1">
            <a:spLocks noGrp="1"/>
          </p:cNvSpPr>
          <p:nvPr>
            <p:ph type="body" idx="1"/>
          </p:nvPr>
        </p:nvSpPr>
        <p:spPr>
          <a:xfrm>
            <a:off x="415600" y="1752599"/>
            <a:ext cx="11360800" cy="4339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Descrivere le soluzioni attuali al problema, evidenziandone </a:t>
            </a:r>
            <a:r>
              <a:rPr lang="it-IT" sz="1600" dirty="0">
                <a:latin typeface="Montserrat"/>
                <a:ea typeface="Montserrat"/>
                <a:cs typeface="Montserrat"/>
                <a:sym typeface="Montserrat"/>
              </a:rPr>
              <a:t>i limiti e le criticità</a:t>
            </a:r>
          </a:p>
          <a:p>
            <a:pPr marL="0" indent="0">
              <a:spcAft>
                <a:spcPts val="1600"/>
              </a:spcAft>
              <a:buNone/>
            </a:pP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g2b515e0fbc3_0_33"/>
          <p:cNvSpPr txBox="1">
            <a:spLocks noGrp="1"/>
          </p:cNvSpPr>
          <p:nvPr>
            <p:ph type="title"/>
          </p:nvPr>
        </p:nvSpPr>
        <p:spPr>
          <a:xfrm>
            <a:off x="390462" y="1151968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" dirty="0">
                <a:solidFill>
                  <a:srgbClr val="51BAB5"/>
                </a:solidFill>
                <a:highlight>
                  <a:schemeClr val="lt1"/>
                </a:highlight>
                <a:latin typeface="Montserrat" panose="00000500000000000000" pitchFamily="2" charset="0"/>
                <a:ea typeface="Stardos Stencil"/>
                <a:cs typeface="Stardos Stencil"/>
                <a:sym typeface="Stardos Stencil"/>
              </a:rPr>
              <a:t>Soluzioni attuali</a:t>
            </a:r>
            <a:endParaRPr dirty="0">
              <a:solidFill>
                <a:srgbClr val="51BAB5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500E039-17C5-5BB9-17FA-0AE0DAD37430}"/>
              </a:ext>
            </a:extLst>
          </p:cNvPr>
          <p:cNvSpPr/>
          <p:nvPr/>
        </p:nvSpPr>
        <p:spPr>
          <a:xfrm>
            <a:off x="228600" y="6462183"/>
            <a:ext cx="2438400" cy="243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oogle Shape;72;g2b515e0fbc3_0_17">
            <a:extLst>
              <a:ext uri="{FF2B5EF4-FFF2-40B4-BE49-F238E27FC236}">
                <a16:creationId xmlns:a16="http://schemas.microsoft.com/office/drawing/2014/main" id="{19661295-68F9-858B-5679-26D431230AF3}"/>
              </a:ext>
            </a:extLst>
          </p:cNvPr>
          <p:cNvGrpSpPr/>
          <p:nvPr/>
        </p:nvGrpSpPr>
        <p:grpSpPr>
          <a:xfrm>
            <a:off x="1137939" y="963427"/>
            <a:ext cx="9916121" cy="188541"/>
            <a:chOff x="771380" y="4831046"/>
            <a:chExt cx="7437091" cy="141406"/>
          </a:xfrm>
        </p:grpSpPr>
        <p:sp>
          <p:nvSpPr>
            <p:cNvPr id="5" name="Google Shape;73;g2b515e0fbc3_0_17">
              <a:extLst>
                <a:ext uri="{FF2B5EF4-FFF2-40B4-BE49-F238E27FC236}">
                  <a16:creationId xmlns:a16="http://schemas.microsoft.com/office/drawing/2014/main" id="{A5545B36-1262-521F-5C6A-9ACCB31F898B}"/>
                </a:ext>
              </a:extLst>
            </p:cNvPr>
            <p:cNvSpPr txBox="1"/>
            <p:nvPr/>
          </p:nvSpPr>
          <p:spPr>
            <a:xfrm>
              <a:off x="2443074" y="4833195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51BBB5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SOLUZIONE</a:t>
              </a:r>
              <a:endParaRPr dirty="0">
                <a:solidFill>
                  <a:srgbClr val="51BBB5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6" name="Google Shape;74;g2b515e0fbc3_0_17">
              <a:extLst>
                <a:ext uri="{FF2B5EF4-FFF2-40B4-BE49-F238E27FC236}">
                  <a16:creationId xmlns:a16="http://schemas.microsoft.com/office/drawing/2014/main" id="{32DD9E72-3255-2B6B-C1C9-EA92BBEE9DFB}"/>
                </a:ext>
              </a:extLst>
            </p:cNvPr>
            <p:cNvSpPr txBox="1"/>
            <p:nvPr/>
          </p:nvSpPr>
          <p:spPr>
            <a:xfrm>
              <a:off x="4143413" y="4831046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IMPATTO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7" name="Google Shape;75;g2b515e0fbc3_0_17">
              <a:extLst>
                <a:ext uri="{FF2B5EF4-FFF2-40B4-BE49-F238E27FC236}">
                  <a16:creationId xmlns:a16="http://schemas.microsoft.com/office/drawing/2014/main" id="{6C010E62-3084-4769-0493-93C0EDF2DE93}"/>
                </a:ext>
              </a:extLst>
            </p:cNvPr>
            <p:cNvSpPr txBox="1"/>
            <p:nvPr/>
          </p:nvSpPr>
          <p:spPr>
            <a:xfrm>
              <a:off x="771380" y="4833195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828282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PROBLEMA</a:t>
              </a:r>
              <a:endParaRPr dirty="0">
                <a:solidFill>
                  <a:srgbClr val="828282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8" name="Google Shape;76;g2b515e0fbc3_0_17">
              <a:extLst>
                <a:ext uri="{FF2B5EF4-FFF2-40B4-BE49-F238E27FC236}">
                  <a16:creationId xmlns:a16="http://schemas.microsoft.com/office/drawing/2014/main" id="{8C3AE969-823C-EA87-3E2D-F8993E71D7F0}"/>
                </a:ext>
              </a:extLst>
            </p:cNvPr>
            <p:cNvSpPr txBox="1"/>
            <p:nvPr/>
          </p:nvSpPr>
          <p:spPr>
            <a:xfrm>
              <a:off x="5678530" y="4831046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MERCATO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9" name="Google Shape;77;g2b515e0fbc3_0_17">
              <a:extLst>
                <a:ext uri="{FF2B5EF4-FFF2-40B4-BE49-F238E27FC236}">
                  <a16:creationId xmlns:a16="http://schemas.microsoft.com/office/drawing/2014/main" id="{BACC8FE0-D833-A536-1CFF-F1D4F433209C}"/>
                </a:ext>
              </a:extLst>
            </p:cNvPr>
            <p:cNvSpPr txBox="1"/>
            <p:nvPr/>
          </p:nvSpPr>
          <p:spPr>
            <a:xfrm>
              <a:off x="7111071" y="4831046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CONCORRENTI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pic>
        <p:nvPicPr>
          <p:cNvPr id="10" name="Immagine 9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A2BF94A3-0384-A7A4-2527-A11D27C2A7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8" y="6493256"/>
            <a:ext cx="1151398" cy="31070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7138F71-908F-2938-1070-0B4A4A717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110" y="6472028"/>
            <a:ext cx="3087774" cy="38597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37497E8-5E65-5E49-5C90-C615633E1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105" y="6535795"/>
            <a:ext cx="827819" cy="174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4739B9E1-E354-0C6E-74D1-D8AB6ED6F952}"/>
              </a:ext>
            </a:extLst>
          </p:cNvPr>
          <p:cNvCxnSpPr/>
          <p:nvPr/>
        </p:nvCxnSpPr>
        <p:spPr>
          <a:xfrm>
            <a:off x="10953021" y="6497139"/>
            <a:ext cx="0" cy="254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515e0fbc3_0_44"/>
          <p:cNvSpPr txBox="1">
            <a:spLocks noGrp="1"/>
          </p:cNvSpPr>
          <p:nvPr>
            <p:ph type="body" idx="1"/>
          </p:nvPr>
        </p:nvSpPr>
        <p:spPr>
          <a:xfrm>
            <a:off x="415600" y="1752599"/>
            <a:ext cx="11360800" cy="4339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Descrivere in maniera chiara e semplice la soluzione, evidenziando </a:t>
            </a:r>
            <a:r>
              <a:rPr lang="it-IT" sz="1600" dirty="0">
                <a:latin typeface="Montserrat"/>
                <a:ea typeface="Montserrat"/>
                <a:cs typeface="Montserrat"/>
                <a:sym typeface="Montserrat"/>
              </a:rPr>
              <a:t>i punti di forza e </a:t>
            </a: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le migliorie rispetto alle soluzioni attuali (Perché la soluzione è unica e innovativa? Qual è la Value Proposition? Quali sono </a:t>
            </a:r>
            <a:r>
              <a:rPr lang="it-IT" sz="1600" dirty="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 benefici? C’è un brevetto?)</a:t>
            </a: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FAAAEEA-18A8-843D-021D-7B90947024BD}"/>
              </a:ext>
            </a:extLst>
          </p:cNvPr>
          <p:cNvSpPr/>
          <p:nvPr/>
        </p:nvSpPr>
        <p:spPr>
          <a:xfrm>
            <a:off x="228600" y="6462183"/>
            <a:ext cx="2438400" cy="243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Google Shape;89;g2b515e0fbc3_0_33">
            <a:extLst>
              <a:ext uri="{FF2B5EF4-FFF2-40B4-BE49-F238E27FC236}">
                <a16:creationId xmlns:a16="http://schemas.microsoft.com/office/drawing/2014/main" id="{ADD72FDC-9714-028C-6E58-D95A3485F04C}"/>
              </a:ext>
            </a:extLst>
          </p:cNvPr>
          <p:cNvSpPr txBox="1">
            <a:spLocks/>
          </p:cNvSpPr>
          <p:nvPr/>
        </p:nvSpPr>
        <p:spPr>
          <a:xfrm>
            <a:off x="390462" y="1151968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 b="1" i="0" kern="120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buSzPct val="111111"/>
            </a:pPr>
            <a:r>
              <a:rPr lang="it-IT" dirty="0">
                <a:solidFill>
                  <a:srgbClr val="51BAB5"/>
                </a:solidFill>
                <a:highlight>
                  <a:schemeClr val="lt1"/>
                </a:highlight>
                <a:latin typeface="Montserrat" panose="00000500000000000000" pitchFamily="2" charset="0"/>
                <a:ea typeface="Stardos Stencil"/>
                <a:cs typeface="Stardos Stencil"/>
                <a:sym typeface="Stardos Stencil"/>
              </a:rPr>
              <a:t>Soluzione</a:t>
            </a:r>
            <a:endParaRPr lang="it-IT" dirty="0">
              <a:solidFill>
                <a:srgbClr val="51BAB5"/>
              </a:solidFill>
              <a:latin typeface="Montserrat" panose="00000500000000000000" pitchFamily="2" charset="0"/>
            </a:endParaRPr>
          </a:p>
        </p:txBody>
      </p:sp>
      <p:grpSp>
        <p:nvGrpSpPr>
          <p:cNvPr id="7" name="Google Shape;72;g2b515e0fbc3_0_17">
            <a:extLst>
              <a:ext uri="{FF2B5EF4-FFF2-40B4-BE49-F238E27FC236}">
                <a16:creationId xmlns:a16="http://schemas.microsoft.com/office/drawing/2014/main" id="{16F79A0A-24BA-E1AD-BAF5-A5F68DA45B02}"/>
              </a:ext>
            </a:extLst>
          </p:cNvPr>
          <p:cNvGrpSpPr/>
          <p:nvPr/>
        </p:nvGrpSpPr>
        <p:grpSpPr>
          <a:xfrm>
            <a:off x="1137939" y="963427"/>
            <a:ext cx="9916121" cy="188541"/>
            <a:chOff x="771380" y="4831046"/>
            <a:chExt cx="7437091" cy="141406"/>
          </a:xfrm>
        </p:grpSpPr>
        <p:sp>
          <p:nvSpPr>
            <p:cNvPr id="8" name="Google Shape;73;g2b515e0fbc3_0_17">
              <a:extLst>
                <a:ext uri="{FF2B5EF4-FFF2-40B4-BE49-F238E27FC236}">
                  <a16:creationId xmlns:a16="http://schemas.microsoft.com/office/drawing/2014/main" id="{4D7286CF-2FC9-D442-93CD-B790DF1FBAB2}"/>
                </a:ext>
              </a:extLst>
            </p:cNvPr>
            <p:cNvSpPr txBox="1"/>
            <p:nvPr/>
          </p:nvSpPr>
          <p:spPr>
            <a:xfrm>
              <a:off x="2443074" y="4833195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51BBB5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SOLUZIONE</a:t>
              </a:r>
              <a:endParaRPr dirty="0">
                <a:solidFill>
                  <a:srgbClr val="51BBB5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9" name="Google Shape;74;g2b515e0fbc3_0_17">
              <a:extLst>
                <a:ext uri="{FF2B5EF4-FFF2-40B4-BE49-F238E27FC236}">
                  <a16:creationId xmlns:a16="http://schemas.microsoft.com/office/drawing/2014/main" id="{BF1A51D0-191C-5D76-9B1F-5ECE82F8A2EF}"/>
                </a:ext>
              </a:extLst>
            </p:cNvPr>
            <p:cNvSpPr txBox="1"/>
            <p:nvPr/>
          </p:nvSpPr>
          <p:spPr>
            <a:xfrm>
              <a:off x="4143413" y="4831046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IMPATTO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0" name="Google Shape;75;g2b515e0fbc3_0_17">
              <a:extLst>
                <a:ext uri="{FF2B5EF4-FFF2-40B4-BE49-F238E27FC236}">
                  <a16:creationId xmlns:a16="http://schemas.microsoft.com/office/drawing/2014/main" id="{50A4E47F-A92A-D7DD-080A-5D7EE234AC49}"/>
                </a:ext>
              </a:extLst>
            </p:cNvPr>
            <p:cNvSpPr txBox="1"/>
            <p:nvPr/>
          </p:nvSpPr>
          <p:spPr>
            <a:xfrm>
              <a:off x="771380" y="4833195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828282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PROBLEMA</a:t>
              </a:r>
              <a:endParaRPr dirty="0">
                <a:solidFill>
                  <a:srgbClr val="828282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1" name="Google Shape;76;g2b515e0fbc3_0_17">
              <a:extLst>
                <a:ext uri="{FF2B5EF4-FFF2-40B4-BE49-F238E27FC236}">
                  <a16:creationId xmlns:a16="http://schemas.microsoft.com/office/drawing/2014/main" id="{5D898A34-6A63-0370-2628-324A54D7F3FC}"/>
                </a:ext>
              </a:extLst>
            </p:cNvPr>
            <p:cNvSpPr txBox="1"/>
            <p:nvPr/>
          </p:nvSpPr>
          <p:spPr>
            <a:xfrm>
              <a:off x="5678530" y="4831046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MERCATO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2" name="Google Shape;77;g2b515e0fbc3_0_17">
              <a:extLst>
                <a:ext uri="{FF2B5EF4-FFF2-40B4-BE49-F238E27FC236}">
                  <a16:creationId xmlns:a16="http://schemas.microsoft.com/office/drawing/2014/main" id="{0E6AA369-911C-4547-FD1D-7E7C873598D3}"/>
                </a:ext>
              </a:extLst>
            </p:cNvPr>
            <p:cNvSpPr txBox="1"/>
            <p:nvPr/>
          </p:nvSpPr>
          <p:spPr>
            <a:xfrm>
              <a:off x="7111071" y="4831046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CONCORRENTI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pic>
        <p:nvPicPr>
          <p:cNvPr id="4" name="Immagine 3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90CB0BD6-4502-B1A0-4EEB-6E1D4A8929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8" y="6493256"/>
            <a:ext cx="1151398" cy="31070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087E3C4-47D9-BCC6-A28C-F5FE18AB3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110" y="6472028"/>
            <a:ext cx="3087774" cy="38597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46AA4C3-07F0-92D3-6C98-56D3682275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105" y="6535795"/>
            <a:ext cx="827819" cy="174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918F1A51-14CD-45BC-80DC-0AE10D1E30CD}"/>
              </a:ext>
            </a:extLst>
          </p:cNvPr>
          <p:cNvCxnSpPr/>
          <p:nvPr/>
        </p:nvCxnSpPr>
        <p:spPr>
          <a:xfrm>
            <a:off x="10953021" y="6497139"/>
            <a:ext cx="0" cy="254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b515e0fbc3_0_60"/>
          <p:cNvSpPr txBox="1">
            <a:spLocks noGrp="1"/>
          </p:cNvSpPr>
          <p:nvPr>
            <p:ph type="title"/>
          </p:nvPr>
        </p:nvSpPr>
        <p:spPr>
          <a:xfrm>
            <a:off x="415600" y="1138535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" dirty="0">
                <a:solidFill>
                  <a:srgbClr val="51BAB5"/>
                </a:solidFill>
                <a:highlight>
                  <a:schemeClr val="lt1"/>
                </a:highlight>
                <a:latin typeface="Montserrat" panose="00000500000000000000" pitchFamily="2" charset="0"/>
                <a:ea typeface="Stardos Stencil"/>
                <a:cs typeface="Stardos Stencil"/>
                <a:sym typeface="Stardos Stencil"/>
              </a:rPr>
              <a:t>Impatto</a:t>
            </a:r>
            <a:endParaRPr dirty="0">
              <a:solidFill>
                <a:srgbClr val="51BAB5"/>
              </a:solidFill>
              <a:highlight>
                <a:schemeClr val="lt1"/>
              </a:highlight>
              <a:latin typeface="Montserrat" panose="00000500000000000000" pitchFamily="2" charset="0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19" name="Google Shape;119;g2b515e0fbc3_0_60"/>
          <p:cNvSpPr txBox="1">
            <a:spLocks noGrp="1"/>
          </p:cNvSpPr>
          <p:nvPr>
            <p:ph type="body" idx="1"/>
          </p:nvPr>
        </p:nvSpPr>
        <p:spPr>
          <a:xfrm>
            <a:off x="415600" y="1905000"/>
            <a:ext cx="113608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1600" dirty="0">
                <a:latin typeface="Montserrat"/>
                <a:sym typeface="Montserrat"/>
              </a:rPr>
              <a:t>Inserire dati e informazioni relative all’impatto dell’idea (non solo a livello economico, ma anche e soprattutto da un punto di vista ambientale e sociale)</a:t>
            </a:r>
            <a:endParaRPr sz="1867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A08F03C-3DC2-595D-A688-CB608897100A}"/>
              </a:ext>
            </a:extLst>
          </p:cNvPr>
          <p:cNvSpPr/>
          <p:nvPr/>
        </p:nvSpPr>
        <p:spPr>
          <a:xfrm>
            <a:off x="228600" y="6462183"/>
            <a:ext cx="2438400" cy="243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oogle Shape;72;g2b515e0fbc3_0_17">
            <a:extLst>
              <a:ext uri="{FF2B5EF4-FFF2-40B4-BE49-F238E27FC236}">
                <a16:creationId xmlns:a16="http://schemas.microsoft.com/office/drawing/2014/main" id="{10576DCF-8A8E-FB11-3029-BC80820B9B1C}"/>
              </a:ext>
            </a:extLst>
          </p:cNvPr>
          <p:cNvGrpSpPr/>
          <p:nvPr/>
        </p:nvGrpSpPr>
        <p:grpSpPr>
          <a:xfrm>
            <a:off x="1137939" y="963427"/>
            <a:ext cx="9916121" cy="188541"/>
            <a:chOff x="771380" y="4831046"/>
            <a:chExt cx="7437091" cy="141406"/>
          </a:xfrm>
        </p:grpSpPr>
        <p:sp>
          <p:nvSpPr>
            <p:cNvPr id="5" name="Google Shape;73;g2b515e0fbc3_0_17">
              <a:extLst>
                <a:ext uri="{FF2B5EF4-FFF2-40B4-BE49-F238E27FC236}">
                  <a16:creationId xmlns:a16="http://schemas.microsoft.com/office/drawing/2014/main" id="{B48F4BCD-CCE2-6D27-F660-845A56DBB4BB}"/>
                </a:ext>
              </a:extLst>
            </p:cNvPr>
            <p:cNvSpPr txBox="1"/>
            <p:nvPr/>
          </p:nvSpPr>
          <p:spPr>
            <a:xfrm>
              <a:off x="2443074" y="4833195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SOLUZIONE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6" name="Google Shape;74;g2b515e0fbc3_0_17">
              <a:extLst>
                <a:ext uri="{FF2B5EF4-FFF2-40B4-BE49-F238E27FC236}">
                  <a16:creationId xmlns:a16="http://schemas.microsoft.com/office/drawing/2014/main" id="{753CB4CC-7D3D-5F81-A045-07A654079F12}"/>
                </a:ext>
              </a:extLst>
            </p:cNvPr>
            <p:cNvSpPr txBox="1"/>
            <p:nvPr/>
          </p:nvSpPr>
          <p:spPr>
            <a:xfrm>
              <a:off x="4143413" y="4831046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51BBB5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IMPATTO</a:t>
              </a:r>
              <a:endParaRPr dirty="0">
                <a:solidFill>
                  <a:srgbClr val="51BBB5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7" name="Google Shape;75;g2b515e0fbc3_0_17">
              <a:extLst>
                <a:ext uri="{FF2B5EF4-FFF2-40B4-BE49-F238E27FC236}">
                  <a16:creationId xmlns:a16="http://schemas.microsoft.com/office/drawing/2014/main" id="{522A2655-3DC5-9652-3644-DC8B647F9259}"/>
                </a:ext>
              </a:extLst>
            </p:cNvPr>
            <p:cNvSpPr txBox="1"/>
            <p:nvPr/>
          </p:nvSpPr>
          <p:spPr>
            <a:xfrm>
              <a:off x="771380" y="4833195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828282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PROBLEMA</a:t>
              </a:r>
              <a:endParaRPr dirty="0">
                <a:solidFill>
                  <a:srgbClr val="828282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8" name="Google Shape;76;g2b515e0fbc3_0_17">
              <a:extLst>
                <a:ext uri="{FF2B5EF4-FFF2-40B4-BE49-F238E27FC236}">
                  <a16:creationId xmlns:a16="http://schemas.microsoft.com/office/drawing/2014/main" id="{AEF8A7A0-4F9D-7DAB-2DD4-D157022CDEDB}"/>
                </a:ext>
              </a:extLst>
            </p:cNvPr>
            <p:cNvSpPr txBox="1"/>
            <p:nvPr/>
          </p:nvSpPr>
          <p:spPr>
            <a:xfrm>
              <a:off x="5678530" y="4831046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MERCATO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9" name="Google Shape;77;g2b515e0fbc3_0_17">
              <a:extLst>
                <a:ext uri="{FF2B5EF4-FFF2-40B4-BE49-F238E27FC236}">
                  <a16:creationId xmlns:a16="http://schemas.microsoft.com/office/drawing/2014/main" id="{2265BC65-2F14-D3E4-C82B-59C9DE0D22E7}"/>
                </a:ext>
              </a:extLst>
            </p:cNvPr>
            <p:cNvSpPr txBox="1"/>
            <p:nvPr/>
          </p:nvSpPr>
          <p:spPr>
            <a:xfrm>
              <a:off x="7111071" y="4831046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CONCORRENTI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pic>
        <p:nvPicPr>
          <p:cNvPr id="10" name="Immagine 9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E167939E-D674-138E-DBD4-B524A8D59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8" y="6493256"/>
            <a:ext cx="1151398" cy="31070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46080A4-36FD-89ED-C55B-5DDCC0072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110" y="6472028"/>
            <a:ext cx="3087774" cy="38597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1CCDB6E-38FB-2B53-E396-2411487465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105" y="6535795"/>
            <a:ext cx="827819" cy="174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4811B30D-81B7-9648-FC67-B0FCBA67C6B7}"/>
              </a:ext>
            </a:extLst>
          </p:cNvPr>
          <p:cNvCxnSpPr/>
          <p:nvPr/>
        </p:nvCxnSpPr>
        <p:spPr>
          <a:xfrm>
            <a:off x="10953021" y="6497139"/>
            <a:ext cx="0" cy="254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515e0fbc3_0_76"/>
          <p:cNvSpPr txBox="1">
            <a:spLocks noGrp="1"/>
          </p:cNvSpPr>
          <p:nvPr>
            <p:ph type="body" idx="1"/>
          </p:nvPr>
        </p:nvSpPr>
        <p:spPr>
          <a:xfrm>
            <a:off x="415600" y="1828799"/>
            <a:ext cx="11360800" cy="426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1600" dirty="0">
                <a:latin typeface="Montserrat"/>
                <a:sym typeface="Montserrat"/>
              </a:rPr>
              <a:t>Definire la grandezza del mercato potenziale</a:t>
            </a:r>
            <a:endParaRPr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0C34BF8-48A7-BE6A-1F37-FD52359E9E39}"/>
              </a:ext>
            </a:extLst>
          </p:cNvPr>
          <p:cNvSpPr/>
          <p:nvPr/>
        </p:nvSpPr>
        <p:spPr>
          <a:xfrm>
            <a:off x="228600" y="6462183"/>
            <a:ext cx="2438400" cy="243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Google Shape;89;g2b515e0fbc3_0_33">
            <a:extLst>
              <a:ext uri="{FF2B5EF4-FFF2-40B4-BE49-F238E27FC236}">
                <a16:creationId xmlns:a16="http://schemas.microsoft.com/office/drawing/2014/main" id="{F4001524-DC4D-41E4-3629-FC557B837E90}"/>
              </a:ext>
            </a:extLst>
          </p:cNvPr>
          <p:cNvSpPr txBox="1">
            <a:spLocks/>
          </p:cNvSpPr>
          <p:nvPr/>
        </p:nvSpPr>
        <p:spPr>
          <a:xfrm>
            <a:off x="390462" y="1151968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 b="1" i="0" kern="1200">
                <a:solidFill>
                  <a:schemeClr val="tx1"/>
                </a:solidFill>
                <a:latin typeface="Montserrat SemiBold" pitchFamily="2" charset="77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buSzPct val="111111"/>
            </a:pPr>
            <a:r>
              <a:rPr lang="it-IT" dirty="0">
                <a:solidFill>
                  <a:srgbClr val="51BAB5"/>
                </a:solidFill>
                <a:highlight>
                  <a:schemeClr val="lt1"/>
                </a:highlight>
                <a:latin typeface="Montserrat" panose="00000500000000000000" pitchFamily="2" charset="0"/>
                <a:ea typeface="Stardos Stencil"/>
                <a:cs typeface="Stardos Stencil"/>
                <a:sym typeface="Stardos Stencil"/>
              </a:rPr>
              <a:t>Mercato</a:t>
            </a:r>
            <a:endParaRPr lang="it-IT" dirty="0">
              <a:solidFill>
                <a:srgbClr val="51BAB5"/>
              </a:solidFill>
              <a:latin typeface="Montserrat" panose="00000500000000000000" pitchFamily="2" charset="0"/>
            </a:endParaRPr>
          </a:p>
        </p:txBody>
      </p:sp>
      <p:grpSp>
        <p:nvGrpSpPr>
          <p:cNvPr id="7" name="Google Shape;72;g2b515e0fbc3_0_17">
            <a:extLst>
              <a:ext uri="{FF2B5EF4-FFF2-40B4-BE49-F238E27FC236}">
                <a16:creationId xmlns:a16="http://schemas.microsoft.com/office/drawing/2014/main" id="{CB67D2DB-47E8-326E-D8EF-633C7FF90FFB}"/>
              </a:ext>
            </a:extLst>
          </p:cNvPr>
          <p:cNvGrpSpPr/>
          <p:nvPr/>
        </p:nvGrpSpPr>
        <p:grpSpPr>
          <a:xfrm>
            <a:off x="1137939" y="963427"/>
            <a:ext cx="9916121" cy="188541"/>
            <a:chOff x="771380" y="4831046"/>
            <a:chExt cx="7437091" cy="141406"/>
          </a:xfrm>
        </p:grpSpPr>
        <p:sp>
          <p:nvSpPr>
            <p:cNvPr id="8" name="Google Shape;73;g2b515e0fbc3_0_17">
              <a:extLst>
                <a:ext uri="{FF2B5EF4-FFF2-40B4-BE49-F238E27FC236}">
                  <a16:creationId xmlns:a16="http://schemas.microsoft.com/office/drawing/2014/main" id="{44457CF6-D9F5-A613-C337-20A522D5B84E}"/>
                </a:ext>
              </a:extLst>
            </p:cNvPr>
            <p:cNvSpPr txBox="1"/>
            <p:nvPr/>
          </p:nvSpPr>
          <p:spPr>
            <a:xfrm>
              <a:off x="2443074" y="4833195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SOLUZIONE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9" name="Google Shape;74;g2b515e0fbc3_0_17">
              <a:extLst>
                <a:ext uri="{FF2B5EF4-FFF2-40B4-BE49-F238E27FC236}">
                  <a16:creationId xmlns:a16="http://schemas.microsoft.com/office/drawing/2014/main" id="{A6809AC5-10B8-532C-DC77-D6907E11F221}"/>
                </a:ext>
              </a:extLst>
            </p:cNvPr>
            <p:cNvSpPr txBox="1"/>
            <p:nvPr/>
          </p:nvSpPr>
          <p:spPr>
            <a:xfrm>
              <a:off x="4143413" y="4831046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IMPATTO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0" name="Google Shape;75;g2b515e0fbc3_0_17">
              <a:extLst>
                <a:ext uri="{FF2B5EF4-FFF2-40B4-BE49-F238E27FC236}">
                  <a16:creationId xmlns:a16="http://schemas.microsoft.com/office/drawing/2014/main" id="{7B77AE52-53BB-ED45-EEFF-9EB76200FD30}"/>
                </a:ext>
              </a:extLst>
            </p:cNvPr>
            <p:cNvSpPr txBox="1"/>
            <p:nvPr/>
          </p:nvSpPr>
          <p:spPr>
            <a:xfrm>
              <a:off x="771380" y="4833195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828282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PROBLEMA</a:t>
              </a:r>
              <a:endParaRPr dirty="0">
                <a:solidFill>
                  <a:srgbClr val="828282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1" name="Google Shape;76;g2b515e0fbc3_0_17">
              <a:extLst>
                <a:ext uri="{FF2B5EF4-FFF2-40B4-BE49-F238E27FC236}">
                  <a16:creationId xmlns:a16="http://schemas.microsoft.com/office/drawing/2014/main" id="{65D9EA13-1A3C-9399-58B5-9FA5F59A03C8}"/>
                </a:ext>
              </a:extLst>
            </p:cNvPr>
            <p:cNvSpPr txBox="1"/>
            <p:nvPr/>
          </p:nvSpPr>
          <p:spPr>
            <a:xfrm>
              <a:off x="5678530" y="4831046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51BBB5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MERCATO</a:t>
              </a:r>
              <a:endParaRPr dirty="0">
                <a:solidFill>
                  <a:srgbClr val="51BBB5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12" name="Google Shape;77;g2b515e0fbc3_0_17">
              <a:extLst>
                <a:ext uri="{FF2B5EF4-FFF2-40B4-BE49-F238E27FC236}">
                  <a16:creationId xmlns:a16="http://schemas.microsoft.com/office/drawing/2014/main" id="{827A1504-03C8-C4D7-4F7B-20D8BAF27CFE}"/>
                </a:ext>
              </a:extLst>
            </p:cNvPr>
            <p:cNvSpPr txBox="1"/>
            <p:nvPr/>
          </p:nvSpPr>
          <p:spPr>
            <a:xfrm>
              <a:off x="7111071" y="4831046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CONCORRENTI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pic>
        <p:nvPicPr>
          <p:cNvPr id="4" name="Immagine 3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3DC0F6EB-C246-2DC2-AA7C-D7EB77BA6E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8" y="6493256"/>
            <a:ext cx="1151398" cy="31070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9694174-9C26-899F-CAC7-373335588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110" y="6472028"/>
            <a:ext cx="3087774" cy="38597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78BA9CD-6D1E-7C05-0899-23C7D57949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105" y="6535795"/>
            <a:ext cx="827819" cy="174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3714D807-1A4D-B018-03C6-CD1F6A1F6286}"/>
              </a:ext>
            </a:extLst>
          </p:cNvPr>
          <p:cNvCxnSpPr/>
          <p:nvPr/>
        </p:nvCxnSpPr>
        <p:spPr>
          <a:xfrm>
            <a:off x="10953021" y="6497139"/>
            <a:ext cx="0" cy="254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b515e0fbc3_0_92"/>
          <p:cNvSpPr txBox="1">
            <a:spLocks noGrp="1"/>
          </p:cNvSpPr>
          <p:nvPr>
            <p:ph type="title"/>
          </p:nvPr>
        </p:nvSpPr>
        <p:spPr>
          <a:xfrm>
            <a:off x="437596" y="1162102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" dirty="0">
                <a:solidFill>
                  <a:srgbClr val="51BAB5"/>
                </a:solidFill>
                <a:highlight>
                  <a:schemeClr val="lt1"/>
                </a:highlight>
                <a:latin typeface="Montserrat" panose="00000500000000000000" pitchFamily="2" charset="0"/>
                <a:ea typeface="Stardos Stencil"/>
                <a:cs typeface="Stardos Stencil"/>
                <a:sym typeface="Stardos Stencil"/>
              </a:rPr>
              <a:t>Concorrenti</a:t>
            </a:r>
            <a:endParaRPr dirty="0">
              <a:solidFill>
                <a:srgbClr val="51BAB5"/>
              </a:solidFill>
              <a:latin typeface="Montserrat" panose="00000500000000000000" pitchFamily="2" charset="0"/>
            </a:endParaRPr>
          </a:p>
        </p:txBody>
      </p:sp>
      <p:sp>
        <p:nvSpPr>
          <p:cNvPr id="155" name="Google Shape;155;g2b515e0fbc3_0_92"/>
          <p:cNvSpPr txBox="1">
            <a:spLocks noGrp="1"/>
          </p:cNvSpPr>
          <p:nvPr>
            <p:ph type="body" idx="1"/>
          </p:nvPr>
        </p:nvSpPr>
        <p:spPr>
          <a:xfrm>
            <a:off x="437596" y="1905000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Descrivere </a:t>
            </a:r>
            <a:r>
              <a:rPr lang="it-IT" sz="1600" dirty="0">
                <a:latin typeface="Montserrat"/>
                <a:ea typeface="Montserrat"/>
                <a:cs typeface="Montserrat"/>
                <a:sym typeface="Montserrat"/>
              </a:rPr>
              <a:t>il contesto competitivo (Quali sono i principali concorrenti? Come si differenzia l’idea rispetto a questi concorrenti?)</a:t>
            </a:r>
            <a:endParaRPr lang="en" sz="16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indent="0">
              <a:spcAft>
                <a:spcPts val="1600"/>
              </a:spcAft>
              <a:buNone/>
            </a:pPr>
            <a:endParaRPr sz="1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g2b515e0fbc3_0_92"/>
          <p:cNvSpPr/>
          <p:nvPr/>
        </p:nvSpPr>
        <p:spPr>
          <a:xfrm>
            <a:off x="7110600" y="3800267"/>
            <a:ext cx="488400" cy="133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2b515e0fbc3_0_92"/>
          <p:cNvSpPr/>
          <p:nvPr/>
        </p:nvSpPr>
        <p:spPr>
          <a:xfrm rot="5400000">
            <a:off x="8401633" y="3876300"/>
            <a:ext cx="474400" cy="2951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DDBBCDB-2866-9898-4A0C-951FAFDDDF2B}"/>
              </a:ext>
            </a:extLst>
          </p:cNvPr>
          <p:cNvSpPr/>
          <p:nvPr/>
        </p:nvSpPr>
        <p:spPr>
          <a:xfrm>
            <a:off x="228600" y="6462183"/>
            <a:ext cx="2438400" cy="243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oogle Shape;72;g2b515e0fbc3_0_17">
            <a:extLst>
              <a:ext uri="{FF2B5EF4-FFF2-40B4-BE49-F238E27FC236}">
                <a16:creationId xmlns:a16="http://schemas.microsoft.com/office/drawing/2014/main" id="{0D427F8F-010B-AF17-DF08-A4B134948254}"/>
              </a:ext>
            </a:extLst>
          </p:cNvPr>
          <p:cNvGrpSpPr/>
          <p:nvPr/>
        </p:nvGrpSpPr>
        <p:grpSpPr>
          <a:xfrm>
            <a:off x="1137939" y="963427"/>
            <a:ext cx="9916121" cy="188541"/>
            <a:chOff x="771380" y="4831046"/>
            <a:chExt cx="7437091" cy="141406"/>
          </a:xfrm>
        </p:grpSpPr>
        <p:sp>
          <p:nvSpPr>
            <p:cNvPr id="5" name="Google Shape;73;g2b515e0fbc3_0_17">
              <a:extLst>
                <a:ext uri="{FF2B5EF4-FFF2-40B4-BE49-F238E27FC236}">
                  <a16:creationId xmlns:a16="http://schemas.microsoft.com/office/drawing/2014/main" id="{3547ECA7-031D-178F-001B-0C04DE81921E}"/>
                </a:ext>
              </a:extLst>
            </p:cNvPr>
            <p:cNvSpPr txBox="1"/>
            <p:nvPr/>
          </p:nvSpPr>
          <p:spPr>
            <a:xfrm>
              <a:off x="2443074" y="4833195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SO</a:t>
              </a:r>
              <a:r>
                <a:rPr lang="en" dirty="0">
                  <a:solidFill>
                    <a:srgbClr val="828282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LU</a:t>
              </a: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ZIONE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6" name="Google Shape;74;g2b515e0fbc3_0_17">
              <a:extLst>
                <a:ext uri="{FF2B5EF4-FFF2-40B4-BE49-F238E27FC236}">
                  <a16:creationId xmlns:a16="http://schemas.microsoft.com/office/drawing/2014/main" id="{FD413172-6263-542B-9E3A-92535CAD1D64}"/>
                </a:ext>
              </a:extLst>
            </p:cNvPr>
            <p:cNvSpPr txBox="1"/>
            <p:nvPr/>
          </p:nvSpPr>
          <p:spPr>
            <a:xfrm>
              <a:off x="4143413" y="4831046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IMPATTO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7" name="Google Shape;75;g2b515e0fbc3_0_17">
              <a:extLst>
                <a:ext uri="{FF2B5EF4-FFF2-40B4-BE49-F238E27FC236}">
                  <a16:creationId xmlns:a16="http://schemas.microsoft.com/office/drawing/2014/main" id="{39266236-43E5-4A67-81E6-6345D26F1548}"/>
                </a:ext>
              </a:extLst>
            </p:cNvPr>
            <p:cNvSpPr txBox="1"/>
            <p:nvPr/>
          </p:nvSpPr>
          <p:spPr>
            <a:xfrm>
              <a:off x="771380" y="4833195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828282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PROBLEMA</a:t>
              </a:r>
              <a:endParaRPr dirty="0">
                <a:solidFill>
                  <a:srgbClr val="828282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8" name="Google Shape;76;g2b515e0fbc3_0_17">
              <a:extLst>
                <a:ext uri="{FF2B5EF4-FFF2-40B4-BE49-F238E27FC236}">
                  <a16:creationId xmlns:a16="http://schemas.microsoft.com/office/drawing/2014/main" id="{5336359C-414D-E384-C7E8-A6B3C07402EB}"/>
                </a:ext>
              </a:extLst>
            </p:cNvPr>
            <p:cNvSpPr txBox="1"/>
            <p:nvPr/>
          </p:nvSpPr>
          <p:spPr>
            <a:xfrm>
              <a:off x="5678530" y="4831046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7F7F7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MERCATO</a:t>
              </a:r>
              <a:endParaRPr dirty="0">
                <a:solidFill>
                  <a:srgbClr val="7F7F7F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  <p:sp>
          <p:nvSpPr>
            <p:cNvPr id="9" name="Google Shape;77;g2b515e0fbc3_0_17">
              <a:extLst>
                <a:ext uri="{FF2B5EF4-FFF2-40B4-BE49-F238E27FC236}">
                  <a16:creationId xmlns:a16="http://schemas.microsoft.com/office/drawing/2014/main" id="{D0936419-53D4-29C4-98FE-C20568D303BB}"/>
                </a:ext>
              </a:extLst>
            </p:cNvPr>
            <p:cNvSpPr txBox="1"/>
            <p:nvPr/>
          </p:nvSpPr>
          <p:spPr>
            <a:xfrm>
              <a:off x="7111071" y="4831046"/>
              <a:ext cx="1097400" cy="1392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00" rIns="0" bIns="0" anchor="t" anchorCtr="0">
              <a:spAutoFit/>
            </a:bodyPr>
            <a:lstStyle/>
            <a:p>
              <a:pPr marL="10268" algn="ctr">
                <a:buClr>
                  <a:srgbClr val="000000"/>
                </a:buClr>
                <a:buSzPts val="900"/>
              </a:pPr>
              <a:r>
                <a:rPr lang="en" dirty="0">
                  <a:solidFill>
                    <a:srgbClr val="51BBB5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CONCORRENTI</a:t>
              </a:r>
              <a:endParaRPr dirty="0">
                <a:solidFill>
                  <a:srgbClr val="51BBB5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pic>
        <p:nvPicPr>
          <p:cNvPr id="10" name="Immagine 9" descr="Immagine che contiene Carattere, testo, Elementi grafici, schermata&#10;&#10;Descrizione generata automaticamente">
            <a:extLst>
              <a:ext uri="{FF2B5EF4-FFF2-40B4-BE49-F238E27FC236}">
                <a16:creationId xmlns:a16="http://schemas.microsoft.com/office/drawing/2014/main" id="{64F23E7D-957C-B0FE-81F8-D3920B10E1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8" y="6493256"/>
            <a:ext cx="1151398" cy="31070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117C938-40AD-A145-8D89-785AE09F1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110" y="6472028"/>
            <a:ext cx="3087774" cy="38597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15EF4B7-2008-0863-B7BC-00C187BA68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105" y="6535795"/>
            <a:ext cx="827819" cy="1742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2318F590-C006-951B-2FA7-11698A4C34E4}"/>
              </a:ext>
            </a:extLst>
          </p:cNvPr>
          <p:cNvCxnSpPr/>
          <p:nvPr/>
        </p:nvCxnSpPr>
        <p:spPr>
          <a:xfrm>
            <a:off x="10953021" y="6497139"/>
            <a:ext cx="0" cy="254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523</Words>
  <Application>Microsoft Office PowerPoint</Application>
  <PresentationFormat>Widescreen</PresentationFormat>
  <Paragraphs>130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Montserrat Medium</vt:lpstr>
      <vt:lpstr>Arial</vt:lpstr>
      <vt:lpstr>Montserrat SemiBold</vt:lpstr>
      <vt:lpstr>Calibri</vt:lpstr>
      <vt:lpstr>Montserrat Black</vt:lpstr>
      <vt:lpstr>Montserrat</vt:lpstr>
      <vt:lpstr>Office Theme</vt:lpstr>
      <vt:lpstr>Presentazione standard di PowerPoint</vt:lpstr>
      <vt:lpstr>Nome dell’idea</vt:lpstr>
      <vt:lpstr>Presentazione standard di PowerPoint</vt:lpstr>
      <vt:lpstr>Problema</vt:lpstr>
      <vt:lpstr>Soluzioni attuali</vt:lpstr>
      <vt:lpstr>Presentazione standard di PowerPoint</vt:lpstr>
      <vt:lpstr>Impatto</vt:lpstr>
      <vt:lpstr>Presentazione standard di PowerPoint</vt:lpstr>
      <vt:lpstr>Concorrenti</vt:lpstr>
      <vt:lpstr>Team</vt:lpstr>
      <vt:lpstr>Mission e Vision</vt:lpstr>
      <vt:lpstr>Presentazione standard di PowerPoint</vt:lpstr>
      <vt:lpstr>Presentazione standard di PowerPoint</vt:lpstr>
      <vt:lpstr>Previsioni Economico-Finanziarie</vt:lpstr>
      <vt:lpstr>Contatti referente capogruppo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Modello presentazione 16:9</dc:title>
  <dc:creator>Mara Bon</dc:creator>
  <cp:lastModifiedBy>Mara Bon</cp:lastModifiedBy>
  <cp:revision>361</cp:revision>
  <dcterms:created xsi:type="dcterms:W3CDTF">2006-08-16T00:00:00Z</dcterms:created>
  <dcterms:modified xsi:type="dcterms:W3CDTF">2025-05-20T10:19:56Z</dcterms:modified>
  <dc:identifier>DAFs7A3hhZw</dc:identifier>
</cp:coreProperties>
</file>