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79" r:id="rId5"/>
    <p:sldId id="280" r:id="rId6"/>
    <p:sldId id="281" r:id="rId7"/>
    <p:sldId id="282" r:id="rId8"/>
    <p:sldId id="283" r:id="rId9"/>
    <p:sldId id="286" r:id="rId10"/>
    <p:sldId id="284" r:id="rId11"/>
    <p:sldId id="285" r:id="rId12"/>
    <p:sldId id="277" r:id="rId13"/>
    <p:sldId id="27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F67"/>
    <a:srgbClr val="293863"/>
    <a:srgbClr val="0000FF"/>
    <a:srgbClr val="253D58"/>
    <a:srgbClr val="64AA3C"/>
    <a:srgbClr val="1F2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490FA5-0817-41FE-81D5-49042BA18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F8110CE-0F66-482E-8826-6CC77E3DC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2A9CE8-DCC8-4AB8-BD33-76E3151C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437923-6AF4-4F1F-95B0-35559498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33EC32-94FC-4B49-B540-4AD148EF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33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4EFCC-C0A1-4908-A154-554A6306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000829E-660B-456B-B598-381C0C1D4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2D2056-1354-4F07-BC9B-79A1CC71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0BD466-887F-4689-88B5-08E71209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1A93F7-E6AA-4C37-B97C-2E18DC55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69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BA8AE3-1350-4453-940E-6B0DFF8CC7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2DA8ED-7816-43D3-A424-4ACB58543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6175EC-3DDD-48D4-A346-6839DE20E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532301-3595-46E3-80CC-0C3CE7626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3600D4-3EA0-4DD0-835E-AAFF9485C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33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A0047-00DF-4004-9D04-8EF96A1C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56C319-6212-41AB-A204-E5A2F1D41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90D0A7-6355-41FA-B866-637AA383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7742FA-8208-466C-9EE2-94E99CC67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61039A-E69D-4503-8BF2-2A4873119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61A523-F070-4F23-9FE1-912F9330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07D833-046C-4314-A814-7CF3410BF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0D44A6-9B20-4B2B-A055-69570831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A87885-662F-414C-AF9E-DC5D0B27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7EDBC7-83C5-42FF-8CC4-B9490D32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16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5E0B6F-F0B7-4865-BA3F-0D5729F0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4ED84D-30C8-4684-9C4F-74F4EC144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BA56E9-F4E4-4470-A6C0-5E0705543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1589B6-E6DE-4253-80D0-A5CDEB0CF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3D34C1-5602-4882-BDE4-1A1669E98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EE41C4-B72A-414A-BCB4-573FD515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12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6D1288-8610-4C72-9F78-8DAD9A7E4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CEB7F6-1175-40B2-B416-E3715B482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45D797-E346-433A-9D60-ECC1B3E7A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146A967-4D47-4CAA-9389-00A71B6D8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5F3B3A4-6FB2-4CDD-AB6B-8CAA4A22EA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45EBC43-3974-41F4-A046-738B3D44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F746AF-A974-4C66-ADA6-C30E25AA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34D977C-5960-44FE-B95D-78461207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50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C2AFE7-5A8F-4255-9CC9-3E667ABB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A939EE-C369-4BA2-A3AF-247EF9AE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1A234F-6446-4B47-9594-4533B266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AD923E-D49A-4D11-908D-9AC73DFB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17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4C74CB7-A8BE-4EB9-ACBA-20B5A9AC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2009702-E6FA-4110-B163-BE3BC424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1914C5C-7CE7-46E3-B056-4230AC7C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52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8A831F-4418-4231-BD87-BB248966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55BB40-F966-4991-A1FE-90CBFF82B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83145B-4653-425A-AEC5-E9822D1CB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C35981-AF6A-4F79-84D7-5F7C1BDE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76CA07-CB77-4068-9E52-777E1630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E9E834-50BA-4C2D-B574-FC77D482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00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680668-255F-49E5-BFF0-34EF3B068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050B221-8029-4B6C-81CB-D19213405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18A9F3-C260-4AD7-9078-A8F2D7D2A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432ABA-3FF4-4C1A-B06B-98DBBD10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948D18-BFDA-4C8D-950B-D11B1EFC2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CB5690-20B8-4381-A4CE-B7129BA2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2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FE7ECB-76E7-49F4-B390-395AD6924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F37117-313E-47E6-9ABD-7A02848BD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92FE20-B859-4BFC-9BFC-E5187E35C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44F06-BF4E-4C9D-A6FE-0C1ED77634E9}" type="datetimeFigureOut">
              <a:rPr lang="it-IT" smtClean="0"/>
              <a:t>25/02/22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FCD82B-015B-4FA7-8C12-8E2354B746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F9288C-2D0A-4268-98D4-EA5AEF895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A9024-1B73-41A7-8130-27CFFD59AA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74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ientazione.it/info-scuole" TargetMode="External"/><Relationship Id="rId2" Type="http://schemas.openxmlformats.org/officeDocument/2006/relationships/hyperlink" Target="https://www.orientazione.it/wp-content/uploads/docs/Orientazione_brochur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iud.it/" TargetMode="External"/><Relationship Id="rId4" Type="http://schemas.openxmlformats.org/officeDocument/2006/relationships/hyperlink" Target="http://www.units.i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77B5FD7F-4914-0042-ABD2-E24CD69AA6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3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9" name="Immagine 2">
            <a:extLst>
              <a:ext uri="{FF2B5EF4-FFF2-40B4-BE49-F238E27FC236}">
                <a16:creationId xmlns:a16="http://schemas.microsoft.com/office/drawing/2014/main" id="{366408E8-F28A-4AA2-B3CE-F0E34E3E4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4" y="2614289"/>
            <a:ext cx="4024444" cy="135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D2B659C-C13F-E645-BFE6-B16A41ADA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007" y="2677327"/>
            <a:ext cx="3697532" cy="1503345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83E31101-4F43-BD46-8CCE-36DACBDA586A}"/>
              </a:ext>
            </a:extLst>
          </p:cNvPr>
          <p:cNvCxnSpPr>
            <a:cxnSpLocks/>
          </p:cNvCxnSpPr>
          <p:nvPr/>
        </p:nvCxnSpPr>
        <p:spPr>
          <a:xfrm>
            <a:off x="539400" y="391885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83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399" y="977981"/>
            <a:ext cx="8691688" cy="431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ORIENT</a:t>
            </a:r>
            <a:r>
              <a:rPr lang="it-IT" sz="4800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AZIONE</a:t>
            </a: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 Scuole</a:t>
            </a:r>
            <a:endParaRPr lang="it-IT" sz="4800" spc="-150" dirty="0">
              <a:solidFill>
                <a:schemeClr val="accent2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2800" b="1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Tempistiche </a:t>
            </a:r>
          </a:p>
          <a:p>
            <a:pPr marL="457200" indent="-457200">
              <a:lnSpc>
                <a:spcPts val="25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6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AVVIO PORTALE</a:t>
            </a: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È già possibile procedere alla associazione delle scuole sul portale</a:t>
            </a: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Gli studenti/</a:t>
            </a:r>
            <a:r>
              <a:rPr lang="it-IT" sz="2400" dirty="0" err="1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sse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 possono già registrarsi sul portale</a:t>
            </a:r>
          </a:p>
          <a:p>
            <a:pPr marL="914400" lvl="1" indent="-457200">
              <a:lnSpc>
                <a:spcPts val="2400"/>
              </a:lnSpc>
              <a:spcAft>
                <a:spcPts val="22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Dal 25/2 le scuole possono prenotare le PPS da svolgere in classe (la prima e terza settimana dei mesi di Marzo, Aprile e la prima e seconda settimana del mese di Maggio)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0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400" y="711974"/>
            <a:ext cx="8903857" cy="6396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ORIENT</a:t>
            </a:r>
            <a:r>
              <a:rPr lang="it-IT" sz="4800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AZIONE</a:t>
            </a: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 Scuole</a:t>
            </a:r>
            <a:endParaRPr lang="it-IT" sz="4800" spc="-150" dirty="0">
              <a:solidFill>
                <a:schemeClr val="accent2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2800" b="1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Contenuti disponibili alla partenza del progetto</a:t>
            </a:r>
          </a:p>
          <a:p>
            <a:pPr marL="457200" indent="-457200">
              <a:lnSpc>
                <a:spcPts val="25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6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PER LE SCUOLE</a:t>
            </a:r>
          </a:p>
          <a:p>
            <a:pPr marL="914400" lvl="1" indent="-457200">
              <a:lnSpc>
                <a:spcPts val="2000"/>
              </a:lnSpc>
              <a:spcAft>
                <a:spcPts val="16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Prenotazione PPS da svolgere in aula</a:t>
            </a:r>
          </a:p>
          <a:p>
            <a:pPr marL="914400" lvl="1" indent="-457200">
              <a:lnSpc>
                <a:spcPts val="2000"/>
              </a:lnSpc>
              <a:spcAft>
                <a:spcPts val="16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Accesso a MOOC</a:t>
            </a:r>
          </a:p>
          <a:p>
            <a:pPr marL="914400" lvl="1" indent="-457200">
              <a:lnSpc>
                <a:spcPts val="2000"/>
              </a:lnSpc>
              <a:spcAft>
                <a:spcPts val="16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Attività orientamento degli atenei (da piattaforma)</a:t>
            </a:r>
          </a:p>
          <a:p>
            <a:pPr marL="457200" indent="-457200">
              <a:lnSpc>
                <a:spcPts val="25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6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PER STUDENTESSE E STUDENTI</a:t>
            </a:r>
          </a:p>
          <a:p>
            <a:pPr marL="914400" lvl="1" indent="-457200">
              <a:lnSpc>
                <a:spcPts val="2000"/>
              </a:lnSpc>
              <a:spcAft>
                <a:spcPts val="16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PPS (</a:t>
            </a:r>
            <a:r>
              <a:rPr lang="it-IT" sz="2400" u="sng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solo se la propria scuola si è associata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</a:p>
          <a:p>
            <a:pPr marL="914400" lvl="1" indent="-457200">
              <a:lnSpc>
                <a:spcPts val="2000"/>
              </a:lnSpc>
              <a:spcAft>
                <a:spcPts val="16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Accesso a MOOC</a:t>
            </a:r>
          </a:p>
          <a:p>
            <a:pPr marL="914400" lvl="1" indent="-457200">
              <a:lnSpc>
                <a:spcPts val="2000"/>
              </a:lnSpc>
              <a:spcAft>
                <a:spcPts val="16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Storie professionali </a:t>
            </a:r>
          </a:p>
          <a:p>
            <a:pPr marL="914400" lvl="1" indent="-457200">
              <a:lnSpc>
                <a:spcPts val="2000"/>
              </a:lnSpc>
              <a:spcAft>
                <a:spcPts val="16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News Atenei (via mail)</a:t>
            </a: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endParaRPr lang="it-IT" sz="2400" dirty="0">
              <a:solidFill>
                <a:srgbClr val="1B3F67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endParaRPr lang="it-IT" sz="2400" dirty="0">
              <a:solidFill>
                <a:srgbClr val="1B3F67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76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8"/>
            <a:ext cx="0" cy="546099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5852882"/>
            <a:ext cx="111132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399" y="977981"/>
            <a:ext cx="8691688" cy="4221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2800" b="1" spc="-150" dirty="0">
                <a:solidFill>
                  <a:srgbClr val="1B3F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informazioni:</a:t>
            </a:r>
          </a:p>
          <a:p>
            <a:pPr>
              <a:lnSpc>
                <a:spcPts val="3020"/>
              </a:lnSpc>
            </a:pPr>
            <a:endParaRPr lang="it-IT" sz="2800" b="1" spc="-150" dirty="0">
              <a:solidFill>
                <a:srgbClr val="1B3F6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20"/>
              </a:lnSpc>
              <a:buFont typeface="Wingdings" pitchFamily="2" charset="2"/>
              <a:buChar char="v"/>
            </a:pPr>
            <a:r>
              <a:rPr lang="it-IT" sz="2800" b="1" spc="-15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scarica la brochure</a:t>
            </a:r>
            <a:endParaRPr lang="it-IT" sz="2800" spc="-150" dirty="0">
              <a:solidFill>
                <a:srgbClr val="1B3F67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2800" dirty="0">
                <a:solidFill>
                  <a:srgbClr val="0563C1"/>
                </a:solidFill>
                <a:latin typeface="Helvetica" pitchFamily="2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https://www.orientazione.it/wp-content/uploads/docs/Orientazione_brochure.</a:t>
            </a:r>
            <a:r>
              <a:rPr lang="it-IT" sz="28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pdf</a:t>
            </a:r>
            <a:endParaRPr lang="it-IT" sz="2800" dirty="0">
              <a:solidFill>
                <a:srgbClr val="1B3F67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20"/>
              </a:lnSpc>
              <a:buFont typeface="Wingdings" pitchFamily="2" charset="2"/>
              <a:buChar char="v"/>
            </a:pPr>
            <a:r>
              <a:rPr lang="it-IT" sz="2800" b="1" spc="-15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chiedi a</a:t>
            </a:r>
          </a:p>
          <a:p>
            <a:pPr>
              <a:lnSpc>
                <a:spcPts val="3020"/>
              </a:lnSpc>
            </a:pPr>
            <a:r>
              <a:rPr lang="it-IT" sz="2800" dirty="0">
                <a:solidFill>
                  <a:srgbClr val="0563C1"/>
                </a:solidFill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https://www.orientazione.it/</a:t>
            </a:r>
            <a:r>
              <a:rPr lang="it-IT" sz="2800" dirty="0">
                <a:solidFill>
                  <a:srgbClr val="1B3F67"/>
                </a:solidFill>
                <a:latin typeface="Helvetica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info-scuole</a:t>
            </a:r>
            <a:endParaRPr lang="it-IT" sz="2800" dirty="0">
              <a:solidFill>
                <a:srgbClr val="1B3F67"/>
              </a:solidFill>
              <a:latin typeface="Helvetica" pitchFamily="2" charset="0"/>
            </a:endParaRPr>
          </a:p>
          <a:p>
            <a:pPr>
              <a:lnSpc>
                <a:spcPts val="3020"/>
              </a:lnSpc>
            </a:pPr>
            <a:endParaRPr lang="it-IT" sz="2800" dirty="0">
              <a:solidFill>
                <a:srgbClr val="1B3F67"/>
              </a:solidFill>
              <a:latin typeface="Helvetica" pitchFamily="2" charset="0"/>
            </a:endParaRPr>
          </a:p>
          <a:p>
            <a:pPr marL="457200" indent="-457200">
              <a:lnSpc>
                <a:spcPts val="3020"/>
              </a:lnSpc>
              <a:buFont typeface="Wingdings" pitchFamily="2" charset="2"/>
              <a:buChar char="v"/>
            </a:pPr>
            <a:r>
              <a:rPr lang="it-IT" sz="3200" b="1" dirty="0">
                <a:solidFill>
                  <a:srgbClr val="1B3F67"/>
                </a:solidFill>
                <a:latin typeface="Helvetica" pitchFamily="2" charset="0"/>
              </a:rPr>
              <a:t>Oppure chiedi all’università di riferimento </a:t>
            </a:r>
          </a:p>
          <a:p>
            <a:pPr>
              <a:lnSpc>
                <a:spcPts val="3020"/>
              </a:lnSpc>
            </a:pPr>
            <a:endParaRPr lang="it-IT" sz="2800" spc="-15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3506AD0-53FC-E844-9324-D742F98A25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D25CE07D-4BB3-E54F-B2A9-398087E0D17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8965DCAE-E775-C349-8BC4-0E15E2A32D3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319" y="4735262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69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77B5FD7F-4914-0042-ABD2-E24CD69AA6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3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9" name="Immagine 2">
            <a:extLst>
              <a:ext uri="{FF2B5EF4-FFF2-40B4-BE49-F238E27FC236}">
                <a16:creationId xmlns:a16="http://schemas.microsoft.com/office/drawing/2014/main" id="{366408E8-F28A-4AA2-B3CE-F0E34E3E4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00" y="417285"/>
            <a:ext cx="2176609" cy="73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D2B659C-C13F-E645-BFE6-B16A41ADAB4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039" y="384820"/>
            <a:ext cx="1881761" cy="765087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83E31101-4F43-BD46-8CCE-36DACBDA586A}"/>
              </a:ext>
            </a:extLst>
          </p:cNvPr>
          <p:cNvCxnSpPr>
            <a:cxnSpLocks/>
          </p:cNvCxnSpPr>
          <p:nvPr/>
        </p:nvCxnSpPr>
        <p:spPr>
          <a:xfrm>
            <a:off x="539400" y="1433285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71D1C4-110C-8C4B-B440-A510DE97E5FC}"/>
              </a:ext>
            </a:extLst>
          </p:cNvPr>
          <p:cNvSpPr txBox="1"/>
          <p:nvPr/>
        </p:nvSpPr>
        <p:spPr>
          <a:xfrm>
            <a:off x="539400" y="2198363"/>
            <a:ext cx="3612600" cy="1384449"/>
          </a:xfrm>
          <a:prstGeom prst="rect">
            <a:avLst/>
          </a:prstGeom>
          <a:noFill/>
        </p:spPr>
        <p:txBody>
          <a:bodyPr wrap="none" rtlCol="0" anchor="b" anchorCtr="0">
            <a:normAutofit/>
          </a:bodyPr>
          <a:lstStyle/>
          <a:p>
            <a:pPr>
              <a:lnSpc>
                <a:spcPts val="1600"/>
              </a:lnSpc>
              <a:spcAft>
                <a:spcPts val="200"/>
              </a:spcAft>
            </a:pPr>
            <a:r>
              <a:rPr lang="it-IT" b="1" dirty="0">
                <a:solidFill>
                  <a:schemeClr val="bg1"/>
                </a:solidFill>
                <a:latin typeface="Helvetica" pitchFamily="2" charset="0"/>
                <a:cs typeface="Arial Black" panose="020B0604020202020204" pitchFamily="34" charset="0"/>
              </a:rPr>
              <a:t>Università degli Studi di Trieste</a:t>
            </a:r>
          </a:p>
          <a:p>
            <a:pPr>
              <a:lnSpc>
                <a:spcPts val="1600"/>
              </a:lnSpc>
              <a:spcAft>
                <a:spcPts val="200"/>
              </a:spcAft>
            </a:pPr>
            <a:r>
              <a:rPr lang="it-IT" sz="1600" b="1" dirty="0">
                <a:solidFill>
                  <a:schemeClr val="bg1"/>
                </a:solidFill>
                <a:latin typeface="Helvetica" pitchFamily="2" charset="0"/>
                <a:cs typeface="Arial Black" panose="020B0604020202020204" pitchFamily="34" charset="0"/>
              </a:rPr>
              <a:t>Unità Staff Orientamento</a:t>
            </a:r>
          </a:p>
          <a:p>
            <a:r>
              <a:rPr lang="it-IT" sz="1600" dirty="0" err="1">
                <a:solidFill>
                  <a:schemeClr val="bg1"/>
                </a:solidFill>
                <a:latin typeface="Helvetica" pitchFamily="2" charset="0"/>
              </a:rPr>
              <a:t>orientamento@units.it</a:t>
            </a:r>
            <a:r>
              <a:rPr lang="it-IT" sz="1600" dirty="0">
                <a:solidFill>
                  <a:schemeClr val="bg1"/>
                </a:solidFill>
                <a:latin typeface="Helvetica" pitchFamily="2" charset="0"/>
              </a:rPr>
              <a:t> </a:t>
            </a:r>
          </a:p>
          <a:p>
            <a:r>
              <a:rPr lang="it-IT" sz="1600" dirty="0">
                <a:solidFill>
                  <a:schemeClr val="bg1"/>
                </a:solidFill>
                <a:latin typeface="Helvetica" pitchFamily="2" charset="0"/>
              </a:rPr>
              <a:t>+39 040 5583261/7197 </a:t>
            </a:r>
          </a:p>
          <a:p>
            <a:pPr>
              <a:lnSpc>
                <a:spcPts val="1600"/>
              </a:lnSpc>
              <a:spcAft>
                <a:spcPts val="200"/>
              </a:spcAft>
            </a:pPr>
            <a:endParaRPr lang="it-I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7CDB013-D962-BD4C-B557-F04D554A357D}"/>
              </a:ext>
            </a:extLst>
          </p:cNvPr>
          <p:cNvSpPr txBox="1"/>
          <p:nvPr/>
        </p:nvSpPr>
        <p:spPr>
          <a:xfrm>
            <a:off x="628073" y="4835139"/>
            <a:ext cx="11329467" cy="1179151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>
              <a:lnSpc>
                <a:spcPts val="1600"/>
              </a:lnSpc>
              <a:spcAft>
                <a:spcPts val="200"/>
              </a:spcAft>
            </a:pPr>
            <a:endParaRPr lang="it-IT" sz="2800" b="1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200"/>
              </a:spcAft>
            </a:pPr>
            <a:r>
              <a:rPr lang="it-IT" sz="2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  <a:hlinkClick r:id="rId4"/>
              </a:rPr>
              <a:t>www.units.it</a:t>
            </a:r>
            <a:r>
              <a:rPr lang="it-IT" sz="2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				</a:t>
            </a:r>
            <a:r>
              <a:rPr lang="it-IT" sz="2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  <a:hlinkClick r:id="rId5"/>
              </a:rPr>
              <a:t>www.uniud.it</a:t>
            </a:r>
            <a:endParaRPr lang="it-IT" sz="2800" b="1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200"/>
              </a:spcAft>
            </a:pPr>
            <a:endParaRPr lang="it-IT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54727DB-8D35-1D42-A4D5-52D762C4FAD3}"/>
              </a:ext>
            </a:extLst>
          </p:cNvPr>
          <p:cNvSpPr txBox="1"/>
          <p:nvPr/>
        </p:nvSpPr>
        <p:spPr>
          <a:xfrm>
            <a:off x="6096000" y="2198363"/>
            <a:ext cx="3612600" cy="1384449"/>
          </a:xfrm>
          <a:prstGeom prst="rect">
            <a:avLst/>
          </a:prstGeom>
          <a:noFill/>
        </p:spPr>
        <p:txBody>
          <a:bodyPr wrap="none" rtlCol="0" anchor="b" anchorCtr="0">
            <a:normAutofit/>
          </a:bodyPr>
          <a:lstStyle/>
          <a:p>
            <a:pPr>
              <a:lnSpc>
                <a:spcPts val="1600"/>
              </a:lnSpc>
              <a:spcAft>
                <a:spcPts val="200"/>
              </a:spcAft>
            </a:pPr>
            <a:r>
              <a:rPr lang="it-IT" b="1" dirty="0">
                <a:solidFill>
                  <a:schemeClr val="bg1"/>
                </a:solidFill>
                <a:latin typeface="Helvetica" pitchFamily="2" charset="0"/>
                <a:cs typeface="Arial Black" panose="020B0604020202020204" pitchFamily="34" charset="0"/>
              </a:rPr>
              <a:t>Università degli Studi di Udine</a:t>
            </a:r>
          </a:p>
          <a:p>
            <a:pPr>
              <a:lnSpc>
                <a:spcPts val="1600"/>
              </a:lnSpc>
              <a:spcAft>
                <a:spcPts val="200"/>
              </a:spcAft>
            </a:pPr>
            <a:r>
              <a:rPr lang="it-IT" sz="1600" b="1" dirty="0">
                <a:solidFill>
                  <a:schemeClr val="bg1"/>
                </a:solidFill>
                <a:latin typeface="Helvetica" pitchFamily="2" charset="0"/>
                <a:cs typeface="Arial Black" panose="020B0604020202020204" pitchFamily="34" charset="0"/>
              </a:rPr>
              <a:t>Ufficio Orientamento e Tutorato</a:t>
            </a:r>
          </a:p>
          <a:p>
            <a:r>
              <a:rPr lang="it-IT" sz="1600" dirty="0" err="1">
                <a:solidFill>
                  <a:schemeClr val="bg1"/>
                </a:solidFill>
                <a:latin typeface="Helvetica" pitchFamily="2" charset="0"/>
              </a:rPr>
              <a:t>cort@uniud.it</a:t>
            </a:r>
            <a:endParaRPr lang="it-IT" sz="16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it-IT" sz="1600" dirty="0">
                <a:solidFill>
                  <a:schemeClr val="bg1"/>
                </a:solidFill>
                <a:latin typeface="Helvetica" pitchFamily="2" charset="0"/>
              </a:rPr>
              <a:t>+39 0432 556215 </a:t>
            </a:r>
          </a:p>
          <a:p>
            <a:pPr>
              <a:lnSpc>
                <a:spcPts val="1600"/>
              </a:lnSpc>
              <a:spcAft>
                <a:spcPts val="200"/>
              </a:spcAft>
            </a:pPr>
            <a:r>
              <a:rPr lang="it-IT" sz="1600" dirty="0">
                <a:solidFill>
                  <a:schemeClr val="bg1"/>
                </a:solidFill>
                <a:latin typeface="Helvetica" pitchFamily="2" charset="0"/>
              </a:rPr>
              <a:t>+39 335 7794143 </a:t>
            </a:r>
            <a:r>
              <a:rPr lang="it-IT" sz="1600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(</a:t>
            </a:r>
            <a:r>
              <a:rPr lang="it-IT" sz="1600" dirty="0" err="1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Whatsapp</a:t>
            </a:r>
            <a:r>
              <a:rPr lang="it-IT" sz="1600" dirty="0">
                <a:solidFill>
                  <a:schemeClr val="bg1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it-IT" sz="16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71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77B5FD7F-4914-0042-ABD2-E24CD69AA6F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93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9" name="Immagine 2">
            <a:extLst>
              <a:ext uri="{FF2B5EF4-FFF2-40B4-BE49-F238E27FC236}">
                <a16:creationId xmlns:a16="http://schemas.microsoft.com/office/drawing/2014/main" id="{366408E8-F28A-4AA2-B3CE-F0E34E3E4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00" y="417285"/>
            <a:ext cx="2176606" cy="73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1D2B659C-C13F-E645-BFE6-B16A41ADAB4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039" y="384820"/>
            <a:ext cx="1881761" cy="765087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83E31101-4F43-BD46-8CCE-36DACBDA586A}"/>
              </a:ext>
            </a:extLst>
          </p:cNvPr>
          <p:cNvCxnSpPr>
            <a:cxnSpLocks/>
          </p:cNvCxnSpPr>
          <p:nvPr/>
        </p:nvCxnSpPr>
        <p:spPr>
          <a:xfrm>
            <a:off x="539400" y="1433285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71D1C4-110C-8C4B-B440-A510DE97E5FC}"/>
              </a:ext>
            </a:extLst>
          </p:cNvPr>
          <p:cNvSpPr txBox="1"/>
          <p:nvPr/>
        </p:nvSpPr>
        <p:spPr>
          <a:xfrm>
            <a:off x="539400" y="1567192"/>
            <a:ext cx="11113200" cy="4664273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>
              <a:lnSpc>
                <a:spcPts val="4500"/>
              </a:lnSpc>
              <a:spcAft>
                <a:spcPts val="2200"/>
              </a:spcAft>
            </a:pPr>
            <a:r>
              <a:rPr lang="it-IT" sz="5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ORIENT</a:t>
            </a:r>
            <a:r>
              <a:rPr lang="it-IT" sz="500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AZION</a:t>
            </a:r>
            <a:r>
              <a:rPr lang="it-IT" sz="5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</a:t>
            </a:r>
          </a:p>
          <a:p>
            <a:pPr>
              <a:lnSpc>
                <a:spcPts val="4500"/>
              </a:lnSpc>
              <a:spcAft>
                <a:spcPts val="2200"/>
              </a:spcAft>
            </a:pPr>
            <a:r>
              <a:rPr lang="it-IT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piattaforma, un progetto </a:t>
            </a:r>
          </a:p>
          <a:p>
            <a:pPr>
              <a:lnSpc>
                <a:spcPts val="4500"/>
              </a:lnSpc>
              <a:spcAft>
                <a:spcPts val="2200"/>
              </a:spcAft>
            </a:pPr>
            <a:r>
              <a:rPr lang="it-IT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universale e gratuito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DCA62B6-81B5-B34B-8C24-0ACD08265BF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008" y="315994"/>
            <a:ext cx="1682592" cy="9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17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71D1C4-110C-8C4B-B440-A510DE97E5FC}"/>
              </a:ext>
            </a:extLst>
          </p:cNvPr>
          <p:cNvSpPr txBox="1"/>
          <p:nvPr/>
        </p:nvSpPr>
        <p:spPr>
          <a:xfrm flipV="1">
            <a:off x="-1044372" y="-362857"/>
            <a:ext cx="409832" cy="15362154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lnSpc>
                <a:spcPts val="2800"/>
              </a:lnSpc>
              <a:spcAft>
                <a:spcPts val="2200"/>
              </a:spcAft>
            </a:pPr>
            <a:r>
              <a:rPr lang="it-IT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</a:t>
            </a:r>
            <a:r>
              <a:rPr lang="it-IT" sz="3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proncipale</a:t>
            </a:r>
            <a:br>
              <a:rPr lang="it-IT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Sottotitolo</a:t>
            </a: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mi,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nulla in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pulvinar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magna ut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>
            <a:off x="539400" y="39188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398" y="756309"/>
            <a:ext cx="7639401" cy="2272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20"/>
              </a:lnSpc>
            </a:pPr>
            <a:r>
              <a:rPr lang="it-IT" sz="32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Che cos’è: </a:t>
            </a:r>
            <a:br>
              <a:rPr lang="it-IT" sz="32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Orientazione è una piattaforma digitale per Scuole Secondarie Superiori e Università nata per supportare gli studenti e le studentesse nella scelta del percorso universitario</a:t>
            </a:r>
            <a:r>
              <a:rPr lang="it-IT" sz="2400" dirty="0">
                <a:latin typeface="Helvetica" pitchFamily="2" charset="0"/>
              </a:rPr>
              <a:t>. 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390" y="2590981"/>
            <a:ext cx="3254212" cy="126982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6F90E6B-9CD0-470F-9A8B-24EBF370B6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875" y="1253700"/>
            <a:ext cx="3132601" cy="1055687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BF9A588-8362-8449-831D-8E57DE3055A4}"/>
              </a:ext>
            </a:extLst>
          </p:cNvPr>
          <p:cNvSpPr txBox="1"/>
          <p:nvPr/>
        </p:nvSpPr>
        <p:spPr>
          <a:xfrm>
            <a:off x="535921" y="3251918"/>
            <a:ext cx="7425824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20"/>
              </a:lnSpc>
            </a:pPr>
            <a:r>
              <a:rPr lang="it-IT" sz="32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Come è nata: </a:t>
            </a:r>
            <a:br>
              <a:rPr lang="it-IT" sz="32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Orientazione nasce nell’ambito dei progetti POT– Piano per l’Orientamento e il Tutorato e PLS – Piano Lauree Scientifiche, su iniziativa di 62 Università̀ e del CISIA – Consorzio Interuniversitario Sistemi Integrati per l’Accesso, per supportare le politiche di orientamento in ingresso all’Università̀.</a:t>
            </a:r>
            <a:r>
              <a:rPr lang="it-IT" sz="32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41886B5-C7B0-2846-B2D7-8A96A00DC43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564" y="5671001"/>
            <a:ext cx="1204035" cy="70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2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400" y="815320"/>
            <a:ext cx="9257741" cy="564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4800" b="1" spc="-150" dirty="0">
                <a:solidFill>
                  <a:srgbClr val="293863"/>
                </a:solidFill>
                <a:latin typeface="Helvetica" pitchFamily="2" charset="0"/>
                <a:cs typeface="Arial" panose="020B0604020202020204" pitchFamily="34" charset="0"/>
              </a:rPr>
              <a:t>ORIENT</a:t>
            </a:r>
            <a:r>
              <a:rPr lang="it-IT" sz="4800" spc="-150" dirty="0">
                <a:solidFill>
                  <a:srgbClr val="293863"/>
                </a:solidFill>
                <a:latin typeface="Helvetica" pitchFamily="2" charset="0"/>
                <a:cs typeface="Arial" panose="020B0604020202020204" pitchFamily="34" charset="0"/>
              </a:rPr>
              <a:t>AZIONE</a:t>
            </a:r>
            <a:r>
              <a:rPr lang="it-IT" sz="4800" b="1" spc="-150" dirty="0">
                <a:solidFill>
                  <a:srgbClr val="293863"/>
                </a:solidFill>
                <a:latin typeface="Helvetica" pitchFamily="2" charset="0"/>
                <a:cs typeface="Arial" panose="020B0604020202020204" pitchFamily="34" charset="0"/>
              </a:rPr>
              <a:t> per:</a:t>
            </a:r>
          </a:p>
          <a:p>
            <a:pPr>
              <a:lnSpc>
                <a:spcPts val="3020"/>
              </a:lnSpc>
            </a:pP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3200" b="1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Scuole Secondarie superiori</a:t>
            </a:r>
          </a:p>
          <a:p>
            <a:pPr algn="just">
              <a:lnSpc>
                <a:spcPts val="3000"/>
              </a:lnSpc>
              <a:spcAft>
                <a:spcPts val="2200"/>
              </a:spcAft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Sul portale Orientazione le Scuole avranno a disposizione un 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</a:rPr>
              <a:t>ambiente di apprendimento 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che conterrà strumenti per l’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</a:rPr>
              <a:t>autovalutazione 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e l’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</a:rPr>
              <a:t>acquisizione 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delle conoscenze richieste per l’ingresso ai 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</a:rPr>
              <a:t>corsi di laurea 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dei loro studenti e delle loro studentesse. </a:t>
            </a:r>
          </a:p>
          <a:p>
            <a:pPr>
              <a:lnSpc>
                <a:spcPts val="3020"/>
              </a:lnSpc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Le Scuole potranno usufruire degli strumenti in maniera </a:t>
            </a:r>
            <a:r>
              <a:rPr lang="it-IT" sz="2600" b="1" dirty="0">
                <a:solidFill>
                  <a:srgbClr val="1B3F67"/>
                </a:solidFill>
                <a:latin typeface="Helvetica" pitchFamily="2" charset="0"/>
              </a:rPr>
              <a:t>gratuita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</a:rPr>
              <a:t>.</a:t>
            </a:r>
          </a:p>
          <a:p>
            <a:pPr>
              <a:lnSpc>
                <a:spcPts val="3020"/>
              </a:lnSpc>
            </a:pPr>
            <a:endParaRPr lang="it-IT" sz="2400" b="1" dirty="0">
              <a:solidFill>
                <a:srgbClr val="1B3F67"/>
              </a:solidFill>
              <a:latin typeface="Helvetica" pitchFamily="2" charset="0"/>
            </a:endParaRPr>
          </a:p>
          <a:p>
            <a:pPr>
              <a:lnSpc>
                <a:spcPts val="3020"/>
              </a:lnSpc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Le </a:t>
            </a:r>
            <a:r>
              <a:rPr lang="it-IT" sz="2600" b="1" dirty="0">
                <a:solidFill>
                  <a:schemeClr val="accent2"/>
                </a:solidFill>
                <a:latin typeface="Helvetica" pitchFamily="2" charset="0"/>
              </a:rPr>
              <a:t>Scuole associate al portale dalle Università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</a:rPr>
              <a:t>, avranno una loro area riservata da cui potranno accedere ai materiali e agli strumenti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402" y="493090"/>
            <a:ext cx="9257741" cy="5606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STRUMENTI per le scuole</a:t>
            </a:r>
          </a:p>
          <a:p>
            <a:pPr>
              <a:lnSpc>
                <a:spcPts val="2580"/>
              </a:lnSpc>
            </a:pPr>
            <a:endParaRPr lang="it-IT" sz="2400" b="1" spc="-150" dirty="0">
              <a:solidFill>
                <a:srgbClr val="293863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marL="342900" indent="-342900">
              <a:lnSpc>
                <a:spcPts val="2580"/>
              </a:lnSpc>
              <a:buFont typeface="Wingdings" pitchFamily="2" charset="2"/>
              <a:buChar char="v"/>
            </a:pPr>
            <a:r>
              <a:rPr lang="it-IT" sz="2200" b="1" dirty="0">
                <a:solidFill>
                  <a:srgbClr val="1B3F67"/>
                </a:solidFill>
                <a:latin typeface="Helvetica" pitchFamily="2" charset="0"/>
              </a:rPr>
              <a:t>Esercitazioni e Prove di Posizionamento</a:t>
            </a:r>
            <a:r>
              <a:rPr lang="it-IT" sz="2200" dirty="0">
                <a:solidFill>
                  <a:srgbClr val="1B3F67"/>
                </a:solidFill>
                <a:latin typeface="Helvetica" pitchFamily="2" charset="0"/>
              </a:rPr>
              <a:t>(PPS) per l’autovalutazione della preparazione; </a:t>
            </a:r>
          </a:p>
          <a:p>
            <a:pPr>
              <a:lnSpc>
                <a:spcPts val="2580"/>
              </a:lnSpc>
            </a:pPr>
            <a:endParaRPr lang="it-IT" sz="2200" dirty="0">
              <a:solidFill>
                <a:srgbClr val="1B3F67"/>
              </a:solidFill>
              <a:latin typeface="Helvetica" pitchFamily="2" charset="0"/>
            </a:endParaRPr>
          </a:p>
          <a:p>
            <a:pPr marL="342900" indent="-342900">
              <a:lnSpc>
                <a:spcPts val="2580"/>
              </a:lnSpc>
              <a:buFont typeface="Wingdings" pitchFamily="2" charset="2"/>
              <a:buChar char="v"/>
            </a:pPr>
            <a:r>
              <a:rPr lang="it-IT" sz="2200" b="1" dirty="0" err="1">
                <a:solidFill>
                  <a:srgbClr val="1B3F67"/>
                </a:solidFill>
                <a:latin typeface="Helvetica" pitchFamily="2" charset="0"/>
              </a:rPr>
              <a:t>Infografiche</a:t>
            </a:r>
            <a:r>
              <a:rPr lang="it-IT" sz="2200" b="1" dirty="0">
                <a:solidFill>
                  <a:srgbClr val="1B3F67"/>
                </a:solidFill>
                <a:latin typeface="Helvetica" pitchFamily="2" charset="0"/>
              </a:rPr>
              <a:t> e Data </a:t>
            </a:r>
            <a:r>
              <a:rPr lang="it-IT" sz="2200" b="1" dirty="0" err="1">
                <a:solidFill>
                  <a:srgbClr val="1B3F67"/>
                </a:solidFill>
                <a:latin typeface="Helvetica" pitchFamily="2" charset="0"/>
              </a:rPr>
              <a:t>visualization</a:t>
            </a:r>
            <a:r>
              <a:rPr lang="it-IT" sz="2200" b="1" dirty="0">
                <a:solidFill>
                  <a:srgbClr val="1B3F67"/>
                </a:solidFill>
                <a:latin typeface="Helvetica" pitchFamily="2" charset="0"/>
              </a:rPr>
              <a:t> </a:t>
            </a:r>
            <a:r>
              <a:rPr lang="it-IT" sz="2200" dirty="0">
                <a:solidFill>
                  <a:srgbClr val="1B3F67"/>
                </a:solidFill>
                <a:latin typeface="Helvetica" pitchFamily="2" charset="0"/>
              </a:rPr>
              <a:t>inerenti ai risultati dei test e delle PPS delle proprie classi confrontabili con i dati di una popolazione di riferimento (dati presentati in forma anonima e aggregata); </a:t>
            </a:r>
          </a:p>
          <a:p>
            <a:pPr>
              <a:lnSpc>
                <a:spcPts val="2580"/>
              </a:lnSpc>
            </a:pPr>
            <a:endParaRPr lang="it-IT" sz="2200" dirty="0">
              <a:solidFill>
                <a:srgbClr val="1B3F67"/>
              </a:solidFill>
              <a:latin typeface="Helvetica" pitchFamily="2" charset="0"/>
            </a:endParaRPr>
          </a:p>
          <a:p>
            <a:pPr marL="342900" indent="-342900">
              <a:lnSpc>
                <a:spcPts val="2580"/>
              </a:lnSpc>
              <a:buFont typeface="Wingdings" pitchFamily="2" charset="2"/>
              <a:buChar char="v"/>
            </a:pPr>
            <a:r>
              <a:rPr lang="it-IT" sz="2200" b="1" dirty="0" err="1">
                <a:solidFill>
                  <a:srgbClr val="1B3F67"/>
                </a:solidFill>
                <a:latin typeface="Helvetica" pitchFamily="2" charset="0"/>
              </a:rPr>
              <a:t>Mooc</a:t>
            </a:r>
            <a:r>
              <a:rPr lang="it-IT" sz="2200" b="1" dirty="0">
                <a:solidFill>
                  <a:srgbClr val="1B3F67"/>
                </a:solidFill>
                <a:latin typeface="Helvetica" pitchFamily="2" charset="0"/>
              </a:rPr>
              <a:t> </a:t>
            </a:r>
            <a:r>
              <a:rPr lang="it-IT" sz="2200" dirty="0">
                <a:solidFill>
                  <a:srgbClr val="1B3F67"/>
                </a:solidFill>
                <a:latin typeface="Helvetica" pitchFamily="2" charset="0"/>
              </a:rPr>
              <a:t>(Massive Online Open Courses) di </a:t>
            </a:r>
            <a:r>
              <a:rPr lang="it-IT" sz="2200" b="1" dirty="0">
                <a:solidFill>
                  <a:srgbClr val="1B3F67"/>
                </a:solidFill>
                <a:latin typeface="Helvetica" pitchFamily="2" charset="0"/>
              </a:rPr>
              <a:t>matematica, fisica</a:t>
            </a:r>
            <a:r>
              <a:rPr lang="it-IT" sz="2200" dirty="0">
                <a:solidFill>
                  <a:srgbClr val="1B3F67"/>
                </a:solidFill>
                <a:latin typeface="Helvetica" pitchFamily="2" charset="0"/>
              </a:rPr>
              <a:t>, chimica, biologia, </a:t>
            </a:r>
            <a:r>
              <a:rPr lang="it-IT" sz="2200" b="1" dirty="0">
                <a:solidFill>
                  <a:srgbClr val="1B3F67"/>
                </a:solidFill>
                <a:latin typeface="Helvetica" pitchFamily="2" charset="0"/>
              </a:rPr>
              <a:t>italiano</a:t>
            </a:r>
            <a:r>
              <a:rPr lang="it-IT" sz="2200" dirty="0">
                <a:solidFill>
                  <a:srgbClr val="1B3F67"/>
                </a:solidFill>
                <a:latin typeface="Helvetica" pitchFamily="2" charset="0"/>
              </a:rPr>
              <a:t>, logica e ragionamento; </a:t>
            </a:r>
          </a:p>
          <a:p>
            <a:pPr>
              <a:lnSpc>
                <a:spcPts val="2580"/>
              </a:lnSpc>
            </a:pPr>
            <a:endParaRPr lang="it-IT" sz="2200" dirty="0">
              <a:solidFill>
                <a:srgbClr val="1B3F67"/>
              </a:solidFill>
              <a:latin typeface="Helvetica" pitchFamily="2" charset="0"/>
            </a:endParaRPr>
          </a:p>
          <a:p>
            <a:pPr marL="342900" indent="-342900">
              <a:lnSpc>
                <a:spcPts val="2580"/>
              </a:lnSpc>
              <a:buFont typeface="Wingdings" pitchFamily="2" charset="2"/>
              <a:buChar char="v"/>
            </a:pPr>
            <a:r>
              <a:rPr lang="it-IT" sz="2200" b="1" dirty="0">
                <a:solidFill>
                  <a:srgbClr val="1B3F67"/>
                </a:solidFill>
                <a:latin typeface="Helvetica" pitchFamily="2" charset="0"/>
              </a:rPr>
              <a:t>Quesiti ed esercizi risolti </a:t>
            </a:r>
            <a:r>
              <a:rPr lang="it-IT" sz="2200" dirty="0">
                <a:solidFill>
                  <a:srgbClr val="1B3F67"/>
                </a:solidFill>
                <a:latin typeface="Helvetica" pitchFamily="2" charset="0"/>
              </a:rPr>
              <a:t>e commentati e percorsi di autovalutazione che aiutino gli studenti a comprendere testi disciplinari e ad apprendere in situazioni simili a quelle che si possono incontrare all’inizio dei corsi universitari. 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1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399" y="977981"/>
            <a:ext cx="8691688" cy="503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ORIENT</a:t>
            </a:r>
            <a:r>
              <a:rPr lang="it-IT" sz="4800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AZIONE</a:t>
            </a: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 Scuole</a:t>
            </a:r>
            <a:endParaRPr lang="it-IT" sz="4800" spc="-150" dirty="0">
              <a:solidFill>
                <a:schemeClr val="accent2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>
              <a:lnSpc>
                <a:spcPts val="3020"/>
              </a:lnSpc>
            </a:pPr>
            <a:endParaRPr lang="it-IT" sz="3200" spc="-15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3200" b="1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L’accesso</a:t>
            </a:r>
          </a:p>
          <a:p>
            <a:pPr marL="457200" indent="-457200">
              <a:lnSpc>
                <a:spcPts val="30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Le scuole devono essere accreditate al sistema attraverso un ateneo che le «associa»</a:t>
            </a:r>
          </a:p>
          <a:p>
            <a:pPr marL="457200" indent="-457200">
              <a:lnSpc>
                <a:spcPts val="30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Ciascuna scuola può in seguito essere associata a più atenei</a:t>
            </a:r>
          </a:p>
          <a:p>
            <a:pPr marL="457200" indent="-457200">
              <a:lnSpc>
                <a:spcPts val="30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Con la prima associazione viene creato il profilo «dirigente scolastico» (ruolo più alto per la scuola)</a:t>
            </a:r>
          </a:p>
          <a:p>
            <a:pPr marL="457200" indent="-457200">
              <a:lnSpc>
                <a:spcPts val="30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Per inserire la scuola l’ateneo ha bisogno: della PEC dell’Istituto, del  nome del Dirigente scolastico e n. di telefono 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5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399" y="977981"/>
            <a:ext cx="8691688" cy="4788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ORIENT</a:t>
            </a:r>
            <a:r>
              <a:rPr lang="it-IT" sz="4800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AZIONE</a:t>
            </a: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 Scuole</a:t>
            </a:r>
            <a:endParaRPr lang="it-IT" sz="4800" spc="-150" dirty="0">
              <a:solidFill>
                <a:schemeClr val="accent2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>
              <a:lnSpc>
                <a:spcPts val="3020"/>
              </a:lnSpc>
            </a:pPr>
            <a:endParaRPr lang="it-IT" sz="3200" spc="-15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3200" b="1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L’associazione</a:t>
            </a:r>
          </a:p>
          <a:p>
            <a:pPr marL="457200" indent="-457200">
              <a:lnSpc>
                <a:spcPts val="30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8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La creazione del profilo «scuola» viene notificata via PEC alla scuola </a:t>
            </a:r>
          </a:p>
          <a:p>
            <a:pPr marL="457200" indent="-457200">
              <a:lnSpc>
                <a:spcPts val="30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8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La scuola riceve regolamento e informativa privacy da sottoscrivere</a:t>
            </a:r>
          </a:p>
          <a:p>
            <a:pPr marL="457200" indent="-457200">
              <a:lnSpc>
                <a:spcPts val="30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8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Dopo l’accettazione del regolamento e dell’informativa privacy viene creato il profilo e la scuola può accede al portale e agli strumenti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5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399" y="977981"/>
            <a:ext cx="8691688" cy="537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ORIENT</a:t>
            </a:r>
            <a:r>
              <a:rPr lang="it-IT" sz="4800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AZIONE</a:t>
            </a:r>
            <a:r>
              <a:rPr lang="it-IT" sz="4800" b="1" spc="-150" dirty="0">
                <a:solidFill>
                  <a:schemeClr val="accent2"/>
                </a:solidFill>
                <a:latin typeface="Helvetica" pitchFamily="2" charset="0"/>
                <a:cs typeface="Arial" panose="020B0604020202020204" pitchFamily="34" charset="0"/>
              </a:rPr>
              <a:t> Scuole</a:t>
            </a:r>
            <a:endParaRPr lang="it-IT" sz="4800" spc="-150" dirty="0">
              <a:solidFill>
                <a:schemeClr val="accent2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>
              <a:lnSpc>
                <a:spcPts val="3020"/>
              </a:lnSpc>
            </a:pPr>
            <a:endParaRPr lang="it-IT" sz="3200" spc="-15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25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6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Il profilo diventa attivo al primo ingresso del DS e la sua compilazione dei campi obbligatori. Il DS può generare altri profili dentro la scuola. </a:t>
            </a:r>
          </a:p>
          <a:p>
            <a:pPr marL="457200" indent="-457200">
              <a:lnSpc>
                <a:spcPts val="25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6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A questo punto la scuola può: </a:t>
            </a: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organizzare in autonomia PPS o Strumenti per l’autovalutazione e formazione</a:t>
            </a: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Visualizzare gli esiti dei propri studenti e confrontarli con popolazioni di riferimento</a:t>
            </a: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Accedere ai MOOC</a:t>
            </a:r>
          </a:p>
          <a:p>
            <a:pPr marL="914400" lvl="1" indent="-457200">
              <a:lnSpc>
                <a:spcPts val="2000"/>
              </a:lnSpc>
              <a:spcAft>
                <a:spcPts val="2200"/>
              </a:spcAft>
              <a:buFont typeface="Wingdings" pitchFamily="2" charset="2"/>
              <a:buChar char="Ø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Ricevere news su attività di orientamento degli atenei a cui è associata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4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5">
            <a:extLst>
              <a:ext uri="{FF2B5EF4-FFF2-40B4-BE49-F238E27FC236}">
                <a16:creationId xmlns:a16="http://schemas.microsoft.com/office/drawing/2014/main" id="{CF5199F5-8594-6A47-9039-A9052452E64D}"/>
              </a:ext>
            </a:extLst>
          </p:cNvPr>
          <p:cNvCxnSpPr>
            <a:cxnSpLocks/>
          </p:cNvCxnSpPr>
          <p:nvPr/>
        </p:nvCxnSpPr>
        <p:spPr>
          <a:xfrm>
            <a:off x="617776" y="6306654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FFC38D93-BDDE-094D-84AD-2D848F2C0E3C}"/>
              </a:ext>
            </a:extLst>
          </p:cNvPr>
          <p:cNvCxnSpPr>
            <a:cxnSpLocks/>
          </p:cNvCxnSpPr>
          <p:nvPr/>
        </p:nvCxnSpPr>
        <p:spPr>
          <a:xfrm flipV="1">
            <a:off x="9797143" y="391886"/>
            <a:ext cx="0" cy="6074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152C0DDE-EA17-9743-9F8E-B4472E7CD20C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8B16AA3-350E-7046-AE97-178D89EC9251}"/>
              </a:ext>
            </a:extLst>
          </p:cNvPr>
          <p:cNvSpPr txBox="1"/>
          <p:nvPr/>
        </p:nvSpPr>
        <p:spPr>
          <a:xfrm>
            <a:off x="539400" y="705437"/>
            <a:ext cx="8691688" cy="5672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20"/>
              </a:lnSpc>
            </a:pPr>
            <a:r>
              <a:rPr lang="it-IT" sz="4800" b="1" spc="-150" dirty="0">
                <a:solidFill>
                  <a:srgbClr val="293863"/>
                </a:solidFill>
                <a:latin typeface="Helvetica" pitchFamily="2" charset="0"/>
                <a:cs typeface="Arial" panose="020B0604020202020204" pitchFamily="34" charset="0"/>
              </a:rPr>
              <a:t>ORIENT</a:t>
            </a:r>
            <a:r>
              <a:rPr lang="it-IT" sz="4800" spc="-150" dirty="0">
                <a:solidFill>
                  <a:srgbClr val="293863"/>
                </a:solidFill>
                <a:latin typeface="Helvetica" pitchFamily="2" charset="0"/>
                <a:cs typeface="Arial" panose="020B0604020202020204" pitchFamily="34" charset="0"/>
              </a:rPr>
              <a:t>AZIONE</a:t>
            </a:r>
            <a:r>
              <a:rPr lang="it-IT" sz="4800" b="1" spc="-150" dirty="0">
                <a:solidFill>
                  <a:srgbClr val="293863"/>
                </a:solidFill>
                <a:latin typeface="Helvetica" pitchFamily="2" charset="0"/>
                <a:cs typeface="Arial" panose="020B0604020202020204" pitchFamily="34" charset="0"/>
              </a:rPr>
              <a:t> per:</a:t>
            </a:r>
            <a:endParaRPr lang="it-IT" sz="4800" spc="-150" dirty="0">
              <a:solidFill>
                <a:srgbClr val="293863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>
              <a:lnSpc>
                <a:spcPts val="3020"/>
              </a:lnSpc>
            </a:pPr>
            <a:endParaRPr lang="it-IT" sz="3200" spc="-15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spcAft>
                <a:spcPts val="2200"/>
              </a:spcAft>
            </a:pPr>
            <a:r>
              <a:rPr lang="it-IT" sz="32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Studenti e studentesse</a:t>
            </a:r>
          </a:p>
          <a:p>
            <a:pPr marL="457200" indent="-457200">
              <a:lnSpc>
                <a:spcPts val="22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Per </a:t>
            </a:r>
            <a:r>
              <a:rPr lang="it-IT" sz="2400" b="1" dirty="0" err="1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autovalutare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 la propria preparazione con:</a:t>
            </a:r>
          </a:p>
          <a:p>
            <a:pPr marL="914400" lvl="1" indent="-457200">
              <a:lnSpc>
                <a:spcPts val="17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Gli strumenti di autovalutazione e formazione (</a:t>
            </a:r>
            <a:r>
              <a:rPr lang="it-IT" sz="20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SAF</a:t>
            </a: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): percorsi guidati; quesiti ed esercizi commentati e risolti; quiz; esercitazioni e esempi test </a:t>
            </a:r>
          </a:p>
          <a:p>
            <a:pPr marL="914400" lvl="1" indent="-457200">
              <a:lnSpc>
                <a:spcPts val="15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le Prove di Posizionamento (</a:t>
            </a:r>
            <a:r>
              <a:rPr lang="it-IT" sz="20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PPS</a:t>
            </a:r>
            <a:r>
              <a:rPr lang="it-IT" sz="20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it-IT" sz="2400" dirty="0">
              <a:solidFill>
                <a:srgbClr val="1B3F67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22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Per 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migliorare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 le proprie competenze con i 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MOOC</a:t>
            </a:r>
          </a:p>
          <a:p>
            <a:pPr marL="457200" indent="-457200">
              <a:lnSpc>
                <a:spcPts val="2200"/>
              </a:lnSpc>
              <a:spcAft>
                <a:spcPts val="2200"/>
              </a:spcAft>
              <a:buFont typeface="Wingdings" pitchFamily="2" charset="2"/>
              <a:buChar char="v"/>
            </a:pP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Per 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conoscere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 gli sbocchi lavorativi dei corsi di laurea (</a:t>
            </a:r>
            <a:r>
              <a:rPr lang="it-IT" sz="2400" b="1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Storie professionali</a:t>
            </a:r>
            <a:r>
              <a:rPr lang="it-IT" sz="240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)</a:t>
            </a:r>
            <a:endParaRPr lang="it-IT" sz="3200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3020"/>
              </a:lnSpc>
            </a:pPr>
            <a:r>
              <a:rPr lang="it-IT" sz="2400" i="1" spc="-150" dirty="0">
                <a:solidFill>
                  <a:srgbClr val="1B3F67"/>
                </a:solidFill>
                <a:latin typeface="Helvetica" pitchFamily="2" charset="0"/>
                <a:cs typeface="Arial" panose="020B0604020202020204" pitchFamily="34" charset="0"/>
              </a:rPr>
              <a:t>Gli studenti e le studentesse potranno iscriversi e usufruire dei supporti in autonomia. 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E6EABDCD-B636-5249-AE67-B3176BCBF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263" y="1848136"/>
            <a:ext cx="1588329" cy="645783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1434913-10E4-49D6-A907-1E575992738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0012" y="1038686"/>
            <a:ext cx="1602588" cy="5400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F041BD5-8FB4-5845-9A91-28EE1331F1A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076" y="5361734"/>
            <a:ext cx="1568844" cy="91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30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839</Words>
  <Application>Microsoft Macintosh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Helvetica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GALLIUSSI JESSICA</dc:creator>
  <cp:lastModifiedBy>Denise Bruno</cp:lastModifiedBy>
  <cp:revision>45</cp:revision>
  <dcterms:created xsi:type="dcterms:W3CDTF">2021-12-03T12:56:17Z</dcterms:created>
  <dcterms:modified xsi:type="dcterms:W3CDTF">2022-02-25T12:36:18Z</dcterms:modified>
</cp:coreProperties>
</file>