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1"/>
  </p:notesMasterIdLst>
  <p:sldIdLst>
    <p:sldId id="443" r:id="rId5"/>
    <p:sldId id="466" r:id="rId6"/>
    <p:sldId id="477" r:id="rId7"/>
    <p:sldId id="479" r:id="rId8"/>
    <p:sldId id="480" r:id="rId9"/>
    <p:sldId id="47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9C4B9"/>
    <a:srgbClr val="6265C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 snapToObjects="1">
      <p:cViewPr varScale="1">
        <p:scale>
          <a:sx n="103" d="100"/>
          <a:sy n="103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D4D33-32ED-4635-B88D-AE76E760240C}" type="datetimeFigureOut">
              <a:rPr lang="it-IT" smtClean="0"/>
              <a:t>27/07/2023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EFAE2-F6A9-467D-9DB0-94EB93387E6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919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2562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601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011" y="6222"/>
            <a:ext cx="11505977" cy="1553823"/>
          </a:xfrm>
        </p:spPr>
        <p:txBody>
          <a:bodyPr lIns="0" tIns="0" rIns="0" bIns="0"/>
          <a:lstStyle>
            <a:lvl1pPr>
              <a:defRPr sz="1009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165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" y="0"/>
            <a:ext cx="12192000" cy="6856845"/>
          </a:xfrm>
          <a:custGeom>
            <a:avLst/>
            <a:gdLst/>
            <a:ahLst/>
            <a:cxnLst/>
            <a:rect l="l" t="t" r="r" b="b"/>
            <a:pathLst>
              <a:path w="20104100" h="11307445">
                <a:moveTo>
                  <a:pt x="20104099" y="0"/>
                </a:moveTo>
                <a:lnTo>
                  <a:pt x="0" y="0"/>
                </a:lnTo>
                <a:lnTo>
                  <a:pt x="0" y="11307299"/>
                </a:lnTo>
                <a:lnTo>
                  <a:pt x="20104099" y="11307299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011" y="6222"/>
            <a:ext cx="11505977" cy="1553823"/>
          </a:xfrm>
        </p:spPr>
        <p:txBody>
          <a:bodyPr lIns="0" tIns="0" rIns="0" bIns="0"/>
          <a:lstStyle>
            <a:lvl1pPr>
              <a:defRPr sz="1009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40191" y="1486984"/>
            <a:ext cx="5450586" cy="2846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368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011" y="6222"/>
            <a:ext cx="11505977" cy="1553823"/>
          </a:xfrm>
        </p:spPr>
        <p:txBody>
          <a:bodyPr lIns="0" tIns="0" rIns="0" bIns="0"/>
          <a:lstStyle>
            <a:lvl1pPr>
              <a:defRPr sz="1009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739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213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3011" y="6222"/>
            <a:ext cx="11505977" cy="2562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6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3299" y="2114777"/>
            <a:ext cx="1144540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761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6" y="1155"/>
            <a:ext cx="12191144" cy="6856845"/>
          </a:xfrm>
          <a:custGeom>
            <a:avLst/>
            <a:gdLst/>
            <a:ahLst/>
            <a:cxnLst/>
            <a:rect l="l" t="t" r="r" b="b"/>
            <a:pathLst>
              <a:path w="20104100" h="11307445">
                <a:moveTo>
                  <a:pt x="20104099" y="0"/>
                </a:moveTo>
                <a:lnTo>
                  <a:pt x="0" y="0"/>
                </a:lnTo>
                <a:lnTo>
                  <a:pt x="0" y="11307299"/>
                </a:lnTo>
                <a:lnTo>
                  <a:pt x="20104099" y="11307299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lang="it-IT" sz="1092">
              <a:solidFill>
                <a:prstClr val="black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3701" y="753403"/>
            <a:ext cx="7360950" cy="3732240"/>
          </a:xfrm>
          <a:prstGeom prst="rect">
            <a:avLst/>
          </a:prstGeom>
        </p:spPr>
        <p:txBody>
          <a:bodyPr vert="horz" wrap="square" lIns="0" tIns="210630" rIns="0" bIns="0" rtlCol="0">
            <a:spAutoFit/>
          </a:bodyPr>
          <a:lstStyle/>
          <a:p>
            <a:pPr marL="7701" marR="3081" algn="l">
              <a:lnSpc>
                <a:spcPct val="75900"/>
              </a:lnSpc>
              <a:spcBef>
                <a:spcPts val="1659"/>
              </a:spcBef>
            </a:pPr>
            <a:r>
              <a:rPr lang="it-IT" sz="4800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SODDISFAZIONE DEGLI STUDENTI 2023</a:t>
            </a:r>
            <a:br>
              <a:rPr lang="it-IT" sz="4800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it-IT" sz="4800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it-IT" sz="3600" b="0" i="1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Sintesi dei risultati</a:t>
            </a:r>
            <a:br>
              <a:rPr lang="it-IT" sz="3600" b="0" i="1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br>
              <a:rPr lang="it-IT" sz="2400" b="0" i="1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it-IT" sz="2400" b="0" i="1" dirty="0"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Somministrazione dei questionari via web dal 15 maggio al 30 giugno 2023</a:t>
            </a:r>
            <a:endParaRPr lang="it-IT" sz="4800" b="0" i="1" dirty="0">
              <a:latin typeface="Arial Black" panose="020B0A040201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9" y="3804622"/>
            <a:ext cx="10944334" cy="261066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464901" indent="-457200" defTabSz="554492">
              <a:lnSpc>
                <a:spcPts val="3302"/>
              </a:lnSpc>
              <a:spcBef>
                <a:spcPts val="58"/>
              </a:spcBef>
              <a:buFont typeface="Arial" panose="020B0604020202020204" pitchFamily="34" charset="0"/>
              <a:buChar char="•"/>
            </a:pPr>
            <a:endParaRPr lang="it-IT" sz="3000" b="1" dirty="0">
              <a:solidFill>
                <a:schemeClr val="bg1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464901" indent="-457200" defTabSz="554492">
              <a:lnSpc>
                <a:spcPts val="3302"/>
              </a:lnSpc>
              <a:spcBef>
                <a:spcPts val="58"/>
              </a:spcBef>
              <a:buFont typeface="Arial" panose="020B0604020202020204" pitchFamily="34" charset="0"/>
              <a:buChar char="•"/>
            </a:pPr>
            <a:endParaRPr lang="it-IT" sz="3000" b="1" dirty="0">
              <a:solidFill>
                <a:schemeClr val="bg1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464901" indent="-457200" defTabSz="554492">
              <a:lnSpc>
                <a:spcPts val="3302"/>
              </a:lnSpc>
              <a:spcBef>
                <a:spcPts val="58"/>
              </a:spcBef>
              <a:buFont typeface="Arial" panose="020B0604020202020204" pitchFamily="34" charset="0"/>
              <a:buChar char="•"/>
            </a:pPr>
            <a:endParaRPr lang="it-IT" sz="3000" b="1" dirty="0">
              <a:solidFill>
                <a:schemeClr val="bg1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464901" indent="-457200" defTabSz="554492">
              <a:lnSpc>
                <a:spcPts val="3302"/>
              </a:lnSpc>
              <a:spcBef>
                <a:spcPts val="58"/>
              </a:spcBef>
              <a:buFont typeface="Arial" panose="020B0604020202020204" pitchFamily="34" charset="0"/>
              <a:buChar char="•"/>
            </a:pPr>
            <a:endParaRPr lang="it-IT" sz="3000" b="1" dirty="0">
              <a:solidFill>
                <a:schemeClr val="bg1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7701" defTabSz="554492">
              <a:lnSpc>
                <a:spcPts val="3302"/>
              </a:lnSpc>
              <a:spcBef>
                <a:spcPts val="58"/>
              </a:spcBef>
            </a:pPr>
            <a:r>
              <a:rPr lang="it-IT" sz="3000" b="1" i="1" dirty="0">
                <a:solidFill>
                  <a:schemeClr val="bg1"/>
                </a:solidFill>
                <a:ea typeface="Tahoma" panose="020B0604030504040204" pitchFamily="34" charset="0"/>
                <a:cs typeface="Arial" panose="020B0604020202020204" pitchFamily="34" charset="0"/>
              </a:rPr>
              <a:t>Consiglio di Amministrazione, 28 luglio 2023</a:t>
            </a:r>
          </a:p>
          <a:p>
            <a:pPr marL="7701" defTabSz="554492">
              <a:lnSpc>
                <a:spcPts val="3302"/>
              </a:lnSpc>
              <a:spcBef>
                <a:spcPts val="58"/>
              </a:spcBef>
            </a:pPr>
            <a:endParaRPr lang="it-IT" sz="3000" b="1" dirty="0">
              <a:solidFill>
                <a:schemeClr val="bg1"/>
              </a:solidFill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1401" y="330177"/>
            <a:ext cx="7556122" cy="101657"/>
          </a:xfrm>
          <a:custGeom>
            <a:avLst/>
            <a:gdLst/>
            <a:ahLst/>
            <a:cxnLst/>
            <a:rect l="l" t="t" r="r" b="b"/>
            <a:pathLst>
              <a:path w="12460605" h="167640">
                <a:moveTo>
                  <a:pt x="0" y="167534"/>
                </a:moveTo>
                <a:lnTo>
                  <a:pt x="12460374" y="167534"/>
                </a:lnTo>
                <a:lnTo>
                  <a:pt x="12460374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1400" y="6060686"/>
            <a:ext cx="9676999" cy="101657"/>
          </a:xfrm>
          <a:custGeom>
            <a:avLst/>
            <a:gdLst/>
            <a:ahLst/>
            <a:cxnLst/>
            <a:rect l="l" t="t" r="r" b="b"/>
            <a:pathLst>
              <a:path w="12460605" h="167640">
                <a:moveTo>
                  <a:pt x="0" y="167534"/>
                </a:moveTo>
                <a:lnTo>
                  <a:pt x="12460374" y="167534"/>
                </a:lnTo>
                <a:lnTo>
                  <a:pt x="12460374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1338" y="999471"/>
            <a:ext cx="2565931" cy="265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350753" y="733509"/>
            <a:ext cx="11429487" cy="101657"/>
          </a:xfrm>
          <a:custGeom>
            <a:avLst/>
            <a:gdLst/>
            <a:ahLst/>
            <a:cxnLst/>
            <a:rect l="l" t="t" r="r" b="b"/>
            <a:pathLst>
              <a:path w="18848070" h="167639">
                <a:moveTo>
                  <a:pt x="0" y="167534"/>
                </a:moveTo>
                <a:lnTo>
                  <a:pt x="18847593" y="167534"/>
                </a:lnTo>
                <a:lnTo>
                  <a:pt x="18847593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9">
            <a:extLst>
              <a:ext uri="{FF2B5EF4-FFF2-40B4-BE49-F238E27FC236}">
                <a16:creationId xmlns:a16="http://schemas.microsoft.com/office/drawing/2014/main" id="{97C89CE4-7C14-4F72-AA26-19BFA9567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3700" y="183091"/>
            <a:ext cx="11417867" cy="529475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algn="ctr"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I CONTENUTI DEI DUE QUESTIONARI</a:t>
            </a:r>
            <a:endParaRPr lang="it-IT" sz="200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C4BBA92-28E5-1C4E-6989-A1B47102C852}"/>
              </a:ext>
            </a:extLst>
          </p:cNvPr>
          <p:cNvSpPr/>
          <p:nvPr/>
        </p:nvSpPr>
        <p:spPr>
          <a:xfrm>
            <a:off x="373224" y="1420517"/>
            <a:ext cx="11407017" cy="1015663"/>
          </a:xfrm>
          <a:prstGeom prst="rect">
            <a:avLst/>
          </a:prstGeom>
          <a:ln w="15875">
            <a:solidFill>
              <a:srgbClr val="0000FF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it-IT" sz="2000" dirty="0"/>
              <a:t>Nell’ambito del Progetto </a:t>
            </a:r>
            <a:r>
              <a:rPr lang="it-IT" sz="2000" i="1" dirty="0" err="1"/>
              <a:t>GoodPractice</a:t>
            </a:r>
            <a:r>
              <a:rPr lang="it-IT" sz="2000" dirty="0"/>
              <a:t>, coordinato dal Politecnico di Milano e a cui partecipano oltre 40 atenei italiani, è stato somministrato, tramite Esse3, un questionario agli studenti iscritti al I anno delle lauree triennali e a ciclo unico e uno a tutti gli altri studenti</a:t>
            </a:r>
            <a:endParaRPr lang="it-IT" sz="16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836F6A0-A8A5-7E32-CE03-0118606C042F}"/>
              </a:ext>
            </a:extLst>
          </p:cNvPr>
          <p:cNvSpPr/>
          <p:nvPr/>
        </p:nvSpPr>
        <p:spPr>
          <a:xfrm>
            <a:off x="1315810" y="3012532"/>
            <a:ext cx="3750712" cy="3416320"/>
          </a:xfrm>
          <a:prstGeom prst="rect">
            <a:avLst/>
          </a:prstGeom>
          <a:ln w="28575">
            <a:solidFill>
              <a:srgbClr val="0000FF"/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it-IT" b="1" u="sng" dirty="0"/>
              <a:t>SEZIONI COMUNI</a:t>
            </a:r>
            <a:r>
              <a:rPr lang="it-IT" b="1" dirty="0"/>
              <a:t>:</a:t>
            </a:r>
          </a:p>
          <a:p>
            <a:pPr marL="342900" indent="-342900">
              <a:buAutoNum type="arabicPeriod"/>
            </a:pPr>
            <a:r>
              <a:rPr lang="it-IT" dirty="0"/>
              <a:t>Servizi generali, infrastrutture e logistica</a:t>
            </a:r>
          </a:p>
          <a:p>
            <a:pPr marL="342900" indent="-342900">
              <a:buAutoNum type="arabicPeriod"/>
            </a:pPr>
            <a:r>
              <a:rPr lang="it-IT" dirty="0"/>
              <a:t>Comunicazione</a:t>
            </a:r>
          </a:p>
          <a:p>
            <a:pPr marL="342900" indent="-342900">
              <a:buAutoNum type="arabicPeriod"/>
            </a:pPr>
            <a:r>
              <a:rPr lang="it-IT" dirty="0"/>
              <a:t>Sistemi informativi</a:t>
            </a:r>
          </a:p>
          <a:p>
            <a:pPr marL="342900" indent="-342900">
              <a:buAutoNum type="arabicPeriod"/>
            </a:pPr>
            <a:r>
              <a:rPr lang="it-IT" dirty="0"/>
              <a:t>Servizi segreteria</a:t>
            </a:r>
          </a:p>
          <a:p>
            <a:pPr marL="342900" indent="-342900">
              <a:buAutoNum type="arabicPeriod"/>
            </a:pPr>
            <a:r>
              <a:rPr lang="it-IT" dirty="0"/>
              <a:t>Servizi bibliotecari</a:t>
            </a:r>
          </a:p>
          <a:p>
            <a:pPr marL="342900" indent="-342900">
              <a:buAutoNum type="arabicPeriod"/>
            </a:pPr>
            <a:r>
              <a:rPr lang="it-IT" dirty="0"/>
              <a:t>Attività di Tutoraggio</a:t>
            </a:r>
          </a:p>
          <a:p>
            <a:pPr marL="342900" indent="-342900">
              <a:buAutoNum type="arabicPeriod"/>
            </a:pPr>
            <a:r>
              <a:rPr lang="it-IT" dirty="0"/>
              <a:t>Centro Linguistico di Ateneo (CLA)</a:t>
            </a:r>
          </a:p>
          <a:p>
            <a:pPr marL="342900" indent="-342900">
              <a:buAutoNum type="arabicPeriod"/>
            </a:pPr>
            <a:r>
              <a:rPr lang="it-IT" dirty="0"/>
              <a:t>Servizi ARDIS</a:t>
            </a:r>
          </a:p>
          <a:p>
            <a:pPr marL="342900" indent="-342900">
              <a:buAutoNum type="arabicPeriod"/>
            </a:pPr>
            <a:r>
              <a:rPr lang="it-IT" dirty="0"/>
              <a:t>Soddisfazione complessiva</a:t>
            </a:r>
          </a:p>
          <a:p>
            <a:pPr marL="342900" indent="-342900">
              <a:buAutoNum type="arabicPeriod"/>
            </a:pPr>
            <a:r>
              <a:rPr lang="it-IT" dirty="0"/>
              <a:t>Scelta universitaria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F48135D-8735-DAD2-EAD0-DB7818B72A9F}"/>
              </a:ext>
            </a:extLst>
          </p:cNvPr>
          <p:cNvSpPr/>
          <p:nvPr/>
        </p:nvSpPr>
        <p:spPr>
          <a:xfrm>
            <a:off x="6753408" y="2990660"/>
            <a:ext cx="3939474" cy="2862322"/>
          </a:xfrm>
          <a:prstGeom prst="rect">
            <a:avLst/>
          </a:prstGeom>
          <a:ln w="28575">
            <a:solidFill>
              <a:srgbClr val="0000FF"/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it-IT" b="1" u="sng" dirty="0"/>
              <a:t>SEZIONI SPECIFICHE</a:t>
            </a:r>
            <a:r>
              <a:rPr lang="it-IT" b="1" dirty="0"/>
              <a:t>:</a:t>
            </a:r>
          </a:p>
          <a:p>
            <a:pPr marL="342900" indent="-342900">
              <a:buAutoNum type="arabicPeriod"/>
            </a:pPr>
            <a:r>
              <a:rPr lang="it-IT" dirty="0"/>
              <a:t>Orientamento: questionario studenti </a:t>
            </a:r>
            <a:r>
              <a:rPr lang="it-IT" b="1" u="sng" dirty="0"/>
              <a:t>iscritti al I anno</a:t>
            </a:r>
          </a:p>
          <a:p>
            <a:pPr marL="342900" indent="-342900">
              <a:buAutoNum type="arabicPeriod"/>
            </a:pPr>
            <a:r>
              <a:rPr lang="it-IT" dirty="0"/>
              <a:t>Internazionalizzazione: questionario studenti </a:t>
            </a:r>
            <a:r>
              <a:rPr lang="it-IT" b="1" u="sng" dirty="0"/>
              <a:t>iscritti &gt; I anno</a:t>
            </a:r>
          </a:p>
          <a:p>
            <a:pPr marL="342900" indent="-342900">
              <a:buAutoNum type="arabicPeriod"/>
            </a:pPr>
            <a:r>
              <a:rPr lang="it-IT" dirty="0"/>
              <a:t>Servizi di Tirocinio: questionario studenti </a:t>
            </a:r>
            <a:r>
              <a:rPr lang="it-IT" b="1" u="sng" dirty="0"/>
              <a:t>iscritti &gt; I anno</a:t>
            </a:r>
          </a:p>
          <a:p>
            <a:pPr marL="342900" indent="-342900">
              <a:buAutoNum type="arabicPeriod"/>
            </a:pPr>
            <a:r>
              <a:rPr lang="it-IT" dirty="0"/>
              <a:t>Servizi di Job </a:t>
            </a:r>
            <a:r>
              <a:rPr lang="it-IT" dirty="0" err="1"/>
              <a:t>Placement</a:t>
            </a:r>
            <a:r>
              <a:rPr lang="it-IT" dirty="0"/>
              <a:t>/Career Service: questionario studenti </a:t>
            </a:r>
            <a:r>
              <a:rPr lang="it-IT" b="1" u="sng" dirty="0"/>
              <a:t>iscritti &gt; I anno</a:t>
            </a:r>
          </a:p>
        </p:txBody>
      </p:sp>
    </p:spTree>
    <p:extLst>
      <p:ext uri="{BB962C8B-B14F-4D97-AF65-F5344CB8AC3E}">
        <p14:creationId xmlns:p14="http://schemas.microsoft.com/office/powerpoint/2010/main" val="63697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350753" y="733509"/>
            <a:ext cx="11429487" cy="101657"/>
          </a:xfrm>
          <a:custGeom>
            <a:avLst/>
            <a:gdLst/>
            <a:ahLst/>
            <a:cxnLst/>
            <a:rect l="l" t="t" r="r" b="b"/>
            <a:pathLst>
              <a:path w="18848070" h="167639">
                <a:moveTo>
                  <a:pt x="0" y="167534"/>
                </a:moveTo>
                <a:lnTo>
                  <a:pt x="18847593" y="167534"/>
                </a:lnTo>
                <a:lnTo>
                  <a:pt x="18847593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9">
            <a:extLst>
              <a:ext uri="{FF2B5EF4-FFF2-40B4-BE49-F238E27FC236}">
                <a16:creationId xmlns:a16="http://schemas.microsoft.com/office/drawing/2014/main" id="{97C89CE4-7C14-4F72-AA26-19BFA9567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3700" y="183091"/>
            <a:ext cx="11417867" cy="529475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algn="ctr"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I TASSI DI RISPOSTA</a:t>
            </a:r>
            <a:endParaRPr lang="it-IT" sz="200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F66B3348-56EB-AB88-91D5-E855447C420C}"/>
              </a:ext>
            </a:extLst>
          </p:cNvPr>
          <p:cNvSpPr txBox="1">
            <a:spLocks/>
          </p:cNvSpPr>
          <p:nvPr/>
        </p:nvSpPr>
        <p:spPr>
          <a:xfrm>
            <a:off x="373700" y="1651107"/>
            <a:ext cx="11406540" cy="1528338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>
            <a:lvl1pPr>
              <a:defRPr sz="10097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just">
              <a:lnSpc>
                <a:spcPts val="4020"/>
              </a:lnSpc>
            </a:pPr>
            <a:r>
              <a:rPr lang="it-IT" sz="2800" kern="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Complessivamente, nel 2023 gli studenti hanno compilato 12.882 questionari su un totale di 14.955 questionari somministrati, con un tasso di compilazione pari all’86,1% (lo scorso anno: 86,6%)</a:t>
            </a:r>
            <a:endParaRPr lang="it-IT" sz="1400" kern="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A09255E-0982-B938-2A3F-E970B6C18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709" y="3566589"/>
            <a:ext cx="7052598" cy="224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3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350753" y="733509"/>
            <a:ext cx="11429487" cy="101657"/>
          </a:xfrm>
          <a:custGeom>
            <a:avLst/>
            <a:gdLst/>
            <a:ahLst/>
            <a:cxnLst/>
            <a:rect l="l" t="t" r="r" b="b"/>
            <a:pathLst>
              <a:path w="18848070" h="167639">
                <a:moveTo>
                  <a:pt x="0" y="167534"/>
                </a:moveTo>
                <a:lnTo>
                  <a:pt x="18847593" y="167534"/>
                </a:lnTo>
                <a:lnTo>
                  <a:pt x="18847593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9">
            <a:extLst>
              <a:ext uri="{FF2B5EF4-FFF2-40B4-BE49-F238E27FC236}">
                <a16:creationId xmlns:a16="http://schemas.microsoft.com/office/drawing/2014/main" id="{97C89CE4-7C14-4F72-AA26-19BFA9567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3700" y="183091"/>
            <a:ext cx="11417867" cy="529475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algn="ctr"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LA SODDISFAZIONE COMPLESSIVA</a:t>
            </a:r>
            <a:endParaRPr lang="it-IT" sz="200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F66B3348-56EB-AB88-91D5-E855447C420C}"/>
              </a:ext>
            </a:extLst>
          </p:cNvPr>
          <p:cNvSpPr txBox="1">
            <a:spLocks/>
          </p:cNvSpPr>
          <p:nvPr/>
        </p:nvSpPr>
        <p:spPr>
          <a:xfrm>
            <a:off x="392730" y="1146628"/>
            <a:ext cx="11406540" cy="488822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>
            <a:lvl1pPr>
              <a:defRPr sz="10097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lnSpc>
                <a:spcPts val="4020"/>
              </a:lnSpc>
            </a:pPr>
            <a:r>
              <a:rPr lang="it-IT" sz="2800" i="1" kern="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Sei complessivamente soddisfatto/a della tua esperienza universitaria?</a:t>
            </a:r>
            <a:endParaRPr lang="it-IT" sz="1400" i="1" kern="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1C48EBA-5E9C-DF45-00DF-652A245D5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576" y="1781545"/>
            <a:ext cx="8076383" cy="485870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2BD09C01-18EC-147B-335A-6F23D34A61B8}"/>
              </a:ext>
            </a:extLst>
          </p:cNvPr>
          <p:cNvSpPr/>
          <p:nvPr/>
        </p:nvSpPr>
        <p:spPr>
          <a:xfrm>
            <a:off x="10130769" y="4775100"/>
            <a:ext cx="1949471" cy="600164"/>
          </a:xfrm>
          <a:prstGeom prst="rect">
            <a:avLst/>
          </a:prstGeom>
          <a:ln w="158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it-IT" sz="11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Fonte: elaborazione APIC su dati rilevazione </a:t>
            </a:r>
            <a:r>
              <a:rPr lang="it-IT" sz="1100" i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Soddisfazione degli studenti 2023</a:t>
            </a:r>
            <a:endParaRPr lang="it-IT" sz="1100" dirty="0">
              <a:solidFill>
                <a:schemeClr val="accent2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0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350753" y="733509"/>
            <a:ext cx="11429487" cy="101657"/>
          </a:xfrm>
          <a:custGeom>
            <a:avLst/>
            <a:gdLst/>
            <a:ahLst/>
            <a:cxnLst/>
            <a:rect l="l" t="t" r="r" b="b"/>
            <a:pathLst>
              <a:path w="18848070" h="167639">
                <a:moveTo>
                  <a:pt x="0" y="167534"/>
                </a:moveTo>
                <a:lnTo>
                  <a:pt x="18847593" y="167534"/>
                </a:lnTo>
                <a:lnTo>
                  <a:pt x="18847593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object 19">
            <a:extLst>
              <a:ext uri="{FF2B5EF4-FFF2-40B4-BE49-F238E27FC236}">
                <a16:creationId xmlns:a16="http://schemas.microsoft.com/office/drawing/2014/main" id="{97C89CE4-7C14-4F72-AA26-19BFA9567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3700" y="183091"/>
            <a:ext cx="11417867" cy="529475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algn="ctr">
              <a:lnSpc>
                <a:spcPts val="4020"/>
              </a:lnSpc>
            </a:pPr>
            <a:r>
              <a:rPr lang="it-IT" sz="4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LA SODDISFAZIONE COMPLESSIVA</a:t>
            </a:r>
            <a:endParaRPr lang="it-IT" sz="200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F66B3348-56EB-AB88-91D5-E855447C420C}"/>
              </a:ext>
            </a:extLst>
          </p:cNvPr>
          <p:cNvSpPr txBox="1">
            <a:spLocks/>
          </p:cNvSpPr>
          <p:nvPr/>
        </p:nvSpPr>
        <p:spPr>
          <a:xfrm>
            <a:off x="755967" y="900048"/>
            <a:ext cx="3460433" cy="1001783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>
            <a:lvl1pPr>
              <a:defRPr sz="10097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just">
              <a:lnSpc>
                <a:spcPts val="4020"/>
              </a:lnSpc>
            </a:pPr>
            <a:r>
              <a:rPr lang="it-IT" sz="2800" i="1" kern="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Sei complessivamente soddisfatto riguardo a:</a:t>
            </a:r>
            <a:endParaRPr lang="it-IT" sz="1400" i="1" kern="0" dirty="0">
              <a:solidFill>
                <a:srgbClr val="0000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4076912-D08A-F1D6-0796-BDB00E2EAC2E}"/>
              </a:ext>
            </a:extLst>
          </p:cNvPr>
          <p:cNvSpPr/>
          <p:nvPr/>
        </p:nvSpPr>
        <p:spPr>
          <a:xfrm>
            <a:off x="3963649" y="6360060"/>
            <a:ext cx="4580911" cy="430887"/>
          </a:xfrm>
          <a:prstGeom prst="rect">
            <a:avLst/>
          </a:prstGeom>
          <a:ln w="158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it-IT" sz="11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Scala di valutazione: compresa tra 1, in disaccordo, e 6, d’accordo.</a:t>
            </a:r>
          </a:p>
          <a:p>
            <a:r>
              <a:rPr lang="it-IT" sz="11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Fonte: elaborazione APIC su dati rilevazione </a:t>
            </a:r>
            <a:r>
              <a:rPr lang="it-IT" sz="1100" i="1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Soddisfazione degli studenti 2023</a:t>
            </a:r>
            <a:endParaRPr lang="it-IT" sz="1100" dirty="0">
              <a:solidFill>
                <a:schemeClr val="accent2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D8F3072-539C-6CF0-5207-B25F0E5C5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79" y="1252402"/>
            <a:ext cx="10694895" cy="4985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9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0">
            <a:extLst>
              <a:ext uri="{FF2B5EF4-FFF2-40B4-BE49-F238E27FC236}">
                <a16:creationId xmlns:a16="http://schemas.microsoft.com/office/drawing/2014/main" id="{F4821BB1-5207-6390-78D8-007232D6D8DC}"/>
              </a:ext>
            </a:extLst>
          </p:cNvPr>
          <p:cNvSpPr/>
          <p:nvPr/>
        </p:nvSpPr>
        <p:spPr>
          <a:xfrm>
            <a:off x="350753" y="733509"/>
            <a:ext cx="11429487" cy="101657"/>
          </a:xfrm>
          <a:custGeom>
            <a:avLst/>
            <a:gdLst/>
            <a:ahLst/>
            <a:cxnLst/>
            <a:rect l="l" t="t" r="r" b="b"/>
            <a:pathLst>
              <a:path w="18848070" h="167639">
                <a:moveTo>
                  <a:pt x="0" y="167534"/>
                </a:moveTo>
                <a:lnTo>
                  <a:pt x="18847593" y="167534"/>
                </a:lnTo>
                <a:lnTo>
                  <a:pt x="18847593" y="0"/>
                </a:lnTo>
                <a:lnTo>
                  <a:pt x="0" y="0"/>
                </a:lnTo>
                <a:lnTo>
                  <a:pt x="0" y="16753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pPr defTabSz="554492"/>
            <a:endParaRPr sz="109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19">
            <a:extLst>
              <a:ext uri="{FF2B5EF4-FFF2-40B4-BE49-F238E27FC236}">
                <a16:creationId xmlns:a16="http://schemas.microsoft.com/office/drawing/2014/main" id="{4BAECE91-09DB-6B60-3AB9-3C4E3D7FDA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44288" y="3166314"/>
            <a:ext cx="11417867" cy="525371"/>
          </a:xfrm>
          <a:prstGeom prst="rect">
            <a:avLst/>
          </a:prstGeom>
        </p:spPr>
        <p:txBody>
          <a:bodyPr vert="horz" wrap="square" lIns="0" tIns="9242" rIns="0" bIns="0" rtlCol="0">
            <a:spAutoFit/>
          </a:bodyPr>
          <a:lstStyle/>
          <a:p>
            <a:pPr algn="ctr">
              <a:lnSpc>
                <a:spcPts val="4020"/>
              </a:lnSpc>
            </a:pPr>
            <a:r>
              <a:rPr lang="it-IT" sz="4000" i="1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211977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5E0CF96450E08458EE73227B16B15F0" ma:contentTypeVersion="13" ma:contentTypeDescription="Creare un nuovo documento." ma:contentTypeScope="" ma:versionID="7ba5f12d7d25db3a3962fce6ec43b108">
  <xsd:schema xmlns:xsd="http://www.w3.org/2001/XMLSchema" xmlns:xs="http://www.w3.org/2001/XMLSchema" xmlns:p="http://schemas.microsoft.com/office/2006/metadata/properties" xmlns:ns3="5f913fd4-5ffb-4a7a-b2c7-17998dfc504b" xmlns:ns4="0c262b2a-1129-489d-8bdc-8c9abd58d6ca" targetNamespace="http://schemas.microsoft.com/office/2006/metadata/properties" ma:root="true" ma:fieldsID="2cf7ba3c0635beecf2db51d48285cf5d" ns3:_="" ns4:_="">
    <xsd:import namespace="5f913fd4-5ffb-4a7a-b2c7-17998dfc504b"/>
    <xsd:import namespace="0c262b2a-1129-489d-8bdc-8c9abd58d6c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13fd4-5ffb-4a7a-b2c7-17998dfc50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description="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62b2a-1129-489d-8bdc-8c9abd58d6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9E17B3-B73C-4BEE-84DD-5E303B7F8704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85DE4D-A8D3-4AA8-B63C-CCFED42EDF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D87FA7-59AA-42CD-A817-C99250ABC97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5f913fd4-5ffb-4a7a-b2c7-17998dfc504b"/>
    <ds:schemaRef ds:uri="0c262b2a-1129-489d-8bdc-8c9abd58d6c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4152</TotalTime>
  <Words>258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Arial MT</vt:lpstr>
      <vt:lpstr>Calibri</vt:lpstr>
      <vt:lpstr>Office Theme</vt:lpstr>
      <vt:lpstr>SODDISFAZIONE DEGLI STUDENTI 2023  Sintesi dei risultati  Somministrazione dei questionari via web dal 15 maggio al 30 giugno 2023</vt:lpstr>
      <vt:lpstr>I CONTENUTI DEI DUE QUESTIONARI</vt:lpstr>
      <vt:lpstr>I TASSI DI RISPOSTA</vt:lpstr>
      <vt:lpstr>LA SODDISFAZIONE COMPLESSIVA</vt:lpstr>
      <vt:lpstr>LA SODDISFAZIONE COMPLESSIVA</vt:lpstr>
      <vt:lpstr>Grazie per l’attenzione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Mauro Volponi</cp:lastModifiedBy>
  <cp:revision>367</cp:revision>
  <dcterms:created xsi:type="dcterms:W3CDTF">2021-02-09T11:41:05Z</dcterms:created>
  <dcterms:modified xsi:type="dcterms:W3CDTF">2023-07-27T09:56:27Z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0x01010035E0CF96450E08458EE73227B16B15F0</vt:lpwstr>
  </property>
</Properties>
</file>